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79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4" r:id="rId14"/>
    <p:sldId id="290" r:id="rId15"/>
    <p:sldId id="291" r:id="rId16"/>
    <p:sldId id="29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/JavaScript/Reference/Global_Objects/JSON/stringif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ebster.cs.washington.edu/services/books/books_json.php?category=cooking" TargetMode="External"/><Relationship Id="rId2" Type="http://schemas.openxmlformats.org/officeDocument/2006/relationships/hyperlink" Target="http://webster.cs.washington.edu/books_json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bster.cs.washington.edu/services/books/books_json.php?category=cook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thML#Example_and_comparison_to_other_forma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rockfor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sonformatter.curiousconcept.com/" TargetMode="External"/><Relationship Id="rId2" Type="http://schemas.openxmlformats.org/officeDocument/2006/relationships/hyperlink" Target="http://jsonlin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ulisageek.com/json_validator/" TargetMode="External"/><Relationship Id="rId4" Type="http://schemas.openxmlformats.org/officeDocument/2006/relationships/hyperlink" Target="http://www.freeformatter.com/json-validato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13: </a:t>
            </a:r>
            <a:r>
              <a:rPr lang="en-US" dirty="0" smtClean="0"/>
              <a:t>JSON</a:t>
            </a:r>
            <a:endParaRPr lang="en-US" dirty="0"/>
          </a:p>
        </p:txBody>
      </p:sp>
      <p:pic>
        <p:nvPicPr>
          <p:cNvPr id="4" name="Picture 2" descr="https://s-media-cache-ak0.pinimg.com/originals/fe/a7/7d/fea77dedd73df06d8d87c91d296ddd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735" y="465483"/>
            <a:ext cx="4662927" cy="513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 </a:t>
            </a:r>
            <a:r>
              <a:rPr lang="en-US" dirty="0">
                <a:hlinkClick r:id="rId2"/>
              </a:rPr>
              <a:t>JSON </a:t>
            </a:r>
            <a:r>
              <a:rPr lang="en-US" dirty="0" smtClean="0">
                <a:hlinkClick r:id="rId2"/>
              </a:rPr>
              <a:t>methods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1912869"/>
          <a:ext cx="10058400" cy="1828800"/>
        </p:xfrm>
        <a:graphic>
          <a:graphicData uri="http://schemas.openxmlformats.org/drawingml/2006/table">
            <a:tbl>
              <a:tblPr/>
              <a:tblGrid>
                <a:gridCol w="2739224"/>
                <a:gridCol w="731917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effectLst/>
                        </a:rPr>
                        <a:t>JSON.parse</a:t>
                      </a:r>
                      <a:r>
                        <a:rPr lang="en-US" sz="2200" dirty="0">
                          <a:effectLst/>
                        </a:rPr>
                        <a:t>(</a:t>
                      </a:r>
                      <a:r>
                        <a:rPr lang="en-US" sz="2200" i="1" dirty="0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string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converts the given string of JSON data into an equivalent JavaScript object and returns 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JSON.stringify(</a:t>
                      </a:r>
                      <a:r>
                        <a:rPr lang="en-US" sz="2200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object</a:t>
                      </a:r>
                      <a:r>
                        <a:rPr lang="en-US" sz="220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converts the given object into a string of JSON data (the opposite of </a:t>
                      </a:r>
                      <a:r>
                        <a:rPr lang="en-US" sz="2200" dirty="0" err="1">
                          <a:effectLst/>
                        </a:rPr>
                        <a:t>JSON.parse</a:t>
                      </a:r>
                      <a:r>
                        <a:rPr lang="en-US" sz="22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933878"/>
            <a:ext cx="9066559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use Ajax to fetch data that is in JSON format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call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it to convert it into an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interact with that object as you would with any other JavaScript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expressions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45510"/>
            <a:ext cx="463759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Given the JSON data at right, what expressions would produce: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window's title? </a:t>
            </a:r>
            <a:r>
              <a:rPr lang="en-US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(use the Console)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image's third coordinate?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number of messages?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y-offset of the last message?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28132" y="1845510"/>
            <a:ext cx="5836854" cy="36933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Rectangle 6"/>
          <p:cNvSpPr/>
          <p:nvPr/>
        </p:nvSpPr>
        <p:spPr>
          <a:xfrm>
            <a:off x="5828132" y="2322992"/>
            <a:ext cx="5836854" cy="4524315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"window":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"title": "Sample Widget",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"width": 500,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"height": 500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"image":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"images/logo.png",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": [250, 150, 350, 400],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"alignment": "center"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"messages": [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"Save", "offset": [10, 20]},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"Help", "offset": [ 0, 50]},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{"text": "Quit", "offset": [30, 15]}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"debug": "true"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sz="16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896" y="4585149"/>
            <a:ext cx="5837582" cy="1200329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title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data.window.title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data.image.coords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data.messages.length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data.messages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- 1].offset[1];</a:t>
            </a:r>
          </a:p>
        </p:txBody>
      </p:sp>
    </p:spTree>
    <p:extLst>
      <p:ext uri="{BB962C8B-B14F-4D97-AF65-F5344CB8AC3E}">
        <p14:creationId xmlns:p14="http://schemas.microsoft.com/office/powerpoint/2010/main" val="34402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example: </a:t>
            </a: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81267"/>
            <a:ext cx="10058400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Suppose we have a service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books_json.php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about library books.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query parameters are passed, it outputs a list of book categories: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7018" y="2506801"/>
            <a:ext cx="9638662" cy="36933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"categories": ["computers", "cooking", "finance", ...]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917117"/>
            <a:ext cx="10511624" cy="7694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Supply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category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query parameter to see all books in one category: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http://allisonobourn.com/examples/books_json.php?category=cooking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7018" y="3727542"/>
            <a:ext cx="10459634" cy="2585323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"books":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{"category": "cooking", "year": 2009, "price": 22.00,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"title": "Breakfast for Dinner", "author": "Amanda Camp"},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{"category": "cooking", "year": 2010, "price": 75.00,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"title": "21 Burgers for the 21st Century", "author": "Stuart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"},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6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Values you pass to a web service to specify what you want it to give back</a:t>
            </a:r>
          </a:p>
          <a:p>
            <a:pPr lvl="1"/>
            <a:r>
              <a:rPr lang="en-US" dirty="0" smtClean="0"/>
              <a:t>Parameters have names and values</a:t>
            </a:r>
          </a:p>
          <a:p>
            <a:r>
              <a:rPr lang="en-US" dirty="0" smtClean="0"/>
              <a:t>Syntax:</a:t>
            </a:r>
            <a:endParaRPr lang="en-US" dirty="0"/>
          </a:p>
          <a:p>
            <a:r>
              <a:rPr lang="en-US" dirty="0" smtClean="0"/>
              <a:t>      </a:t>
            </a:r>
            <a:r>
              <a:rPr lang="en-US" b="1" dirty="0" smtClean="0"/>
              <a:t>&lt;</a:t>
            </a:r>
            <a:r>
              <a:rPr lang="en-US" b="1" dirty="0" err="1" smtClean="0"/>
              <a:t>url</a:t>
            </a:r>
            <a:r>
              <a:rPr lang="en-US" b="1" dirty="0" smtClean="0"/>
              <a:t>&gt;</a:t>
            </a:r>
            <a:r>
              <a:rPr lang="en-US" dirty="0" smtClean="0"/>
              <a:t>?</a:t>
            </a:r>
            <a:r>
              <a:rPr lang="en-US" b="1" dirty="0" smtClean="0"/>
              <a:t>&lt;name&gt;</a:t>
            </a:r>
            <a:r>
              <a:rPr lang="en-US" dirty="0" smtClean="0"/>
              <a:t>=</a:t>
            </a:r>
            <a:r>
              <a:rPr lang="en-US" b="1" dirty="0" smtClean="0"/>
              <a:t>&lt;value&gt;</a:t>
            </a:r>
            <a:r>
              <a:rPr lang="en-US" dirty="0" smtClean="0"/>
              <a:t>&amp;</a:t>
            </a:r>
            <a:r>
              <a:rPr lang="en-US" b="1" dirty="0" smtClean="0"/>
              <a:t>&lt;name&gt;</a:t>
            </a:r>
            <a:r>
              <a:rPr lang="en-US" dirty="0" smtClean="0"/>
              <a:t>=</a:t>
            </a:r>
            <a:r>
              <a:rPr lang="en-US" b="1" dirty="0" smtClean="0"/>
              <a:t>&lt;value&gt;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www.allisonobourn.com/examples/books_json.php?category=cooking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1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415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Write a page that processes this JSON book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Initially the page lets the user choose a category, created from the JSON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23847"/>
            <a:ext cx="69310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After choosing a category, the list of books in it appears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514812" y="3932079"/>
            <a:ext cx="9640868" cy="147732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Books in category "Cooking":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Breakfast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for Dinner, by Amanda Camp (2009)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21 Burgers for the 21st Century, by Stuart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Reges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(2010)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Four Food Groups of Chocolate, by Victoria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Kirst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(2005)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812" y="2643502"/>
            <a:ext cx="3918151" cy="33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JSON book </a:t>
            </a:r>
            <a:r>
              <a:rPr lang="en-US" dirty="0" smtClean="0"/>
              <a:t>data - 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8509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all books from the JSON data to the page's bulleted list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("li");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].title + ", by "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].author + " ("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data.books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].year + ")";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("books").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(li);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style: the </a:t>
            </a:r>
            <a:r>
              <a:rPr lang="en-US" dirty="0" err="1"/>
              <a:t>eval</a:t>
            </a:r>
            <a:r>
              <a:rPr lang="en-US" dirty="0"/>
              <a:t> function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1923726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JSON.parse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don't do this!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1317" y="3033422"/>
            <a:ext cx="8945822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includes an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that takes a string and runs it as code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essentially the same as what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but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JSON.parse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filters out potentially dangerous code;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doesn't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evil and should not be used!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2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standard: XML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8570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Charles Dodd (cdodd@example.com)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guys,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8210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fairly simple to read and understand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be parsed by JavaScript code using XML DOM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65154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Is there any other data format that is more natural for JS code to process?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</a:t>
            </a:r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1811"/>
            <a:ext cx="10058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pro: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standard open format; don't have to "reinvent the wheel" for storing new types of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represent almost any general kind of data (record, list, tree)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easy to read (for humans and computers)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lots of tools exist for working with XML in many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bulky syntax/structure makes files large; can decrease performance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example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be hard to "shoehorn" data into a good XML format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JavaScript code to navigate the XML DOM is bulky and generally not fun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9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Object Notation (JSON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6260"/>
            <a:ext cx="671512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JavaScript Object Notation (JSON):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Data format that represents data as a set of JavaScript objects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invented by JS guru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Douglas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Crockford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Yahoo!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natively supported by all modern browsers (and libraries to support it in old ones)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 yet as popular as XML, but steadily rising due to its simplicity and ease of use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j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405" y="1936260"/>
            <a:ext cx="33432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930" y="3762898"/>
            <a:ext cx="25717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0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Creating a new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5145"/>
            <a:ext cx="10058400" cy="1477328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=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value,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value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82473"/>
            <a:ext cx="10058400" cy="1754326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x: 4,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y: 3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-1;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alert("("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pt.z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")");   // (4, 3, -1)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5136799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JavaScript, you can create a new object without creating a class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add properties to any object even after it is created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2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JavaScript object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0048"/>
            <a:ext cx="10058400" cy="3139321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person =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name: "Philip J. Fry",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age: 23,        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"weight": 172.5,     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friends: ["Farnsworth", "Hermes",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Zoidberg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"],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getBeloved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function() { return this.name + " loves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Leela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alert(person["weight"]); 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172.5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person.friends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[2]));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Zoidberg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person.getBeloved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Philip J. Fry loves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Leela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38650"/>
            <a:ext cx="10058400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object can have methods (function properties) that refer to itself as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refer to the fields 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fieldName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["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  <a:cs typeface="Consolas" panose="020B0609020204030204" pitchFamily="49" charset="0"/>
              </a:rPr>
              <a:t>fieldName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syntax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field names can optionally be put in quotes (e.g.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above)</a:t>
            </a:r>
          </a:p>
        </p:txBody>
      </p:sp>
    </p:spTree>
    <p:extLst>
      <p:ext uri="{BB962C8B-B14F-4D97-AF65-F5344CB8AC3E}">
        <p14:creationId xmlns:p14="http://schemas.microsoft.com/office/powerpoint/2010/main" val="24629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Repeated: Example XML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8570"/>
            <a:ext cx="10058400" cy="2862322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&lt;note private="true"&gt;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&lt;from&gt;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Alice Smith (alice@example.com)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Robert Jones (roberto@example.com)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&lt;to&gt;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Charles Dodd (cdodd@example.com)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&lt;subject&gt;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Tomorrow's "Birthday Bash" event!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&lt;/subject&gt;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&lt;message language="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Hey guys, don't forget to call me this weekend!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&lt;/note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882102"/>
            <a:ext cx="7186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Could we express this message data as a JavaScript object?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12989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Each attribute and tag could become a property or sub-object within the overall message object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equivalant</a:t>
            </a:r>
            <a:r>
              <a:rPr lang="en-US" dirty="0"/>
              <a:t> JSON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0515"/>
            <a:ext cx="10058400" cy="3693319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"private": "true",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"from": "Alice Smith (alice@example.com)",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"to": [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"Robert Jones (roberto@example.com)",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"Charles Dodd (cdodd@example.com)"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],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"subject": "Tomorrow's \"Birthday Bash\" event!",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"message":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"language":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"text": "Hey guys, don't forget to call me this weekend!"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79828"/>
            <a:ext cx="10640833" cy="2308324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variable assignment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Bart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strings must be double-quoted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"Simpson",  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 names must be quoted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"birthdate":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Date("April 1, 1983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"),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Date objects not supported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"enroll":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 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Functions not supported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this.enrolled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JSON 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3690825"/>
            <a:ext cx="10640833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JSON has a few rules that differ from regular JS: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Strings must be quoted (in JS, single- or double-quoted are allowed)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property/field names must be quoted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Unsupported types: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RegExp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Error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others supported: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Numerous validators/formatters available: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2"/>
              </a:rPr>
              <a:t>JSONLint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3"/>
              </a:rPr>
              <a:t>JSON Formatter &amp; Validator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4"/>
              </a:rPr>
              <a:t>Free Formatter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Calibri" panose="020F0502020204030204" pitchFamily="34" charset="0"/>
                <a:hlinkClick r:id="rId5"/>
              </a:rPr>
              <a:t>JSON Validator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2634</TotalTime>
  <Words>1302</Words>
  <Application>Microsoft Office PowerPoint</Application>
  <PresentationFormat>Widescreen</PresentationFormat>
  <Paragraphs>194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Helvetica</vt:lpstr>
      <vt:lpstr>Wingdings</vt:lpstr>
      <vt:lpstr>Retrospect</vt:lpstr>
      <vt:lpstr>CSc 337</vt:lpstr>
      <vt:lpstr>The old standard: XML </vt:lpstr>
      <vt:lpstr>Pros and cons of XML</vt:lpstr>
      <vt:lpstr>JavaScript Object Notation (JSON)</vt:lpstr>
      <vt:lpstr>Background: Creating a new object</vt:lpstr>
      <vt:lpstr>More about JavaScript object syntax</vt:lpstr>
      <vt:lpstr>Repeated: Example XML data</vt:lpstr>
      <vt:lpstr>The equivalant JSON data</vt:lpstr>
      <vt:lpstr>Valid JSON</vt:lpstr>
      <vt:lpstr>Browser JSON methods</vt:lpstr>
      <vt:lpstr>JSON expressions exercise</vt:lpstr>
      <vt:lpstr>JSON example: Books</vt:lpstr>
      <vt:lpstr>Parameters</vt:lpstr>
      <vt:lpstr>JSON exercise</vt:lpstr>
      <vt:lpstr>Working with JSON book data - solution</vt:lpstr>
      <vt:lpstr>Bad style: the eval function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26</cp:revision>
  <dcterms:created xsi:type="dcterms:W3CDTF">2014-11-13T22:52:54Z</dcterms:created>
  <dcterms:modified xsi:type="dcterms:W3CDTF">2019-02-21T05:52:22Z</dcterms:modified>
</cp:coreProperties>
</file>