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88" r:id="rId3"/>
    <p:sldId id="289" r:id="rId4"/>
    <p:sldId id="290" r:id="rId5"/>
    <p:sldId id="291" r:id="rId6"/>
    <p:sldId id="292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87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2" r:id="rId31"/>
    <p:sldId id="283" r:id="rId32"/>
    <p:sldId id="28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9388B-AE35-4859-80A0-AFA76AA45D0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815D2-0031-49E4-A66E-85989D023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2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8195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819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02F06C9-70C9-4394-A4D9-C83C6C880805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87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0243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24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B4D1651-3017-4B7D-9B87-C9656CDD92A8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34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3315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331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5C83A7-4423-4CD0-9A03-45F754CB4F44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47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638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638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9ABB84D-E486-4F42-8555-7DD74A2687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73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67E12B1-DB50-4844-876C-38534FD311CF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01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2150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150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EAF5D6-7BAF-4947-81A0-0AA9150698EF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06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41D9150-16F9-4CD7-BFEC-F1E47EC17A9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39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D2D98B-4F4D-43C3-9627-CBBE7069C13E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1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14C9B7-FB26-44C2-919D-D0C5DCE9B54C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0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1"/>
          </p:cNvCxnSpPr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78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9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5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8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2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6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1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F3B7-1261-4948-9064-1127D1FAC69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1"/>
          </p:cNvCxnSpPr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9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9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2466575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2: Functions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305" y="2914022"/>
            <a:ext cx="4791389" cy="359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ugar_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 t="2396" r="3035" b="1958"/>
          <a:stretch>
            <a:fillRect/>
          </a:stretch>
        </p:blipFill>
        <p:spPr bwMode="auto">
          <a:xfrm>
            <a:off x="8001001" y="2876550"/>
            <a:ext cx="2365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Algorithms</a:t>
            </a:r>
            <a:endParaRPr lang="en-US" smtClean="0"/>
          </a:p>
        </p:txBody>
      </p:sp>
      <p:sp>
        <p:nvSpPr>
          <p:cNvPr id="12292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b="1" smtClean="0"/>
              <a:t>algorithm</a:t>
            </a:r>
            <a:r>
              <a:rPr lang="en-GB" smtClean="0"/>
              <a:t>: A list of steps for solving a problem.</a:t>
            </a:r>
          </a:p>
          <a:p>
            <a:pPr>
              <a:spcBef>
                <a:spcPts val="150"/>
              </a:spcBef>
              <a:buNone/>
            </a:pPr>
            <a:endParaRPr lang="en-GB" sz="800"/>
          </a:p>
          <a:p>
            <a:pPr>
              <a:spcBef>
                <a:spcPts val="600"/>
              </a:spcBef>
            </a:pPr>
            <a:r>
              <a:rPr lang="en-GB" smtClean="0"/>
              <a:t>Example algorithm: "Bake sugar cookies"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Mix the dry ingredients.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Cream the butter and sugar.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Beat in the eggs.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Stir in the dry ingredients.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Set the oven temperature.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Set the timer for 10 minutes.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Place the cookies into the oven.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Allow the cookies to bake.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Spread frosting and sprinkles onto the cookies.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...</a:t>
            </a:r>
            <a:endParaRPr lang="en-US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42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algorithms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i="1" smtClean="0"/>
              <a:t>lack of structure</a:t>
            </a:r>
            <a:r>
              <a:rPr lang="en-US" smtClean="0"/>
              <a:t>: Many steps; tough to follow.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i="1" smtClean="0"/>
              <a:t>redundancy</a:t>
            </a:r>
            <a:r>
              <a:rPr lang="en-US" smtClean="0"/>
              <a:t>: Consider making a double batch...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Mix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Cream the butter and sugar.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Beat in the eggs.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Stir in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Set the oven temperature.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Set the timer for 10 minutes.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Place the first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Set the timer for 10 minutes.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Place the second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Mix ingredients for frosting.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...</a:t>
            </a:r>
            <a:endParaRPr lang="en-US" sz="18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20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Structured algorithms</a:t>
            </a:r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GB" b="1" smtClean="0"/>
              <a:t>structured algorithm</a:t>
            </a:r>
            <a:r>
              <a:rPr lang="en-GB" smtClean="0"/>
              <a:t>: Split into coherent tasks.</a:t>
            </a:r>
          </a:p>
          <a:p>
            <a:pPr lvl="1">
              <a:buNone/>
            </a:pPr>
            <a:r>
              <a:rPr lang="en-GB" sz="1800" b="1" u="sng"/>
              <a:t>1</a:t>
            </a:r>
            <a:r>
              <a:rPr lang="en-GB" sz="1800" u="sng"/>
              <a:t>	Make the batter.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Cream the butter and sugar.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Beat in the eggs.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Stir in the dry ingredients.</a:t>
            </a:r>
          </a:p>
          <a:p>
            <a:pPr lvl="2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 b="1" u="sng"/>
              <a:t>2</a:t>
            </a:r>
            <a:r>
              <a:rPr lang="en-GB" sz="1800" u="sng"/>
              <a:t>	Bake the cookies.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Set the timer for 10 minutes.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Place the cookies into the oven.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Allow the cookies to bake.</a:t>
            </a:r>
          </a:p>
          <a:p>
            <a:pPr lvl="2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 b="1" u="sng"/>
              <a:t>3</a:t>
            </a:r>
            <a:r>
              <a:rPr lang="en-GB" sz="1800" u="sng"/>
              <a:t>	Decorate the cookies.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Mix the ingredients for the frosting.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Spread frosting and sprinkles onto the cookies.</a:t>
            </a:r>
            <a:endParaRPr lang="en-GB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>
                <a:solidFill>
                  <a:srgbClr val="404040"/>
                </a:solidFill>
              </a:rPr>
              <a:t>...</a:t>
            </a:r>
            <a:endParaRPr lang="en-US" sz="18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34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redundancy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smtClean="0"/>
              <a:t>A well-structured algorithm can describe repeated tasks with less redundancy.</a:t>
            </a:r>
          </a:p>
          <a:p>
            <a:pPr lvl="1">
              <a:spcBef>
                <a:spcPts val="450"/>
              </a:spcBef>
            </a:pPr>
            <a:endParaRPr lang="en-GB" sz="800"/>
          </a:p>
          <a:p>
            <a:pPr lvl="1">
              <a:buNone/>
            </a:pPr>
            <a:r>
              <a:rPr lang="en-GB" b="1" u="sng" smtClean="0"/>
              <a:t>1</a:t>
            </a:r>
            <a:r>
              <a:rPr lang="en-GB" u="sng" smtClean="0"/>
              <a:t> Make the cookie batter.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  <a:endParaRPr lang="en-GB" sz="800">
              <a:solidFill>
                <a:srgbClr val="404040"/>
              </a:solidFill>
            </a:endParaRPr>
          </a:p>
          <a:p>
            <a:pPr lvl="1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b="1" u="sng" smtClean="0">
                <a:solidFill>
                  <a:srgbClr val="003399"/>
                </a:solidFill>
              </a:rPr>
              <a:t>2a</a:t>
            </a:r>
            <a:r>
              <a:rPr lang="en-GB" u="sng" smtClean="0">
                <a:solidFill>
                  <a:srgbClr val="003399"/>
                </a:solidFill>
              </a:rPr>
              <a:t> Bake the cookies (first batch).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Set the timer for 10 minutes.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</a:p>
          <a:p>
            <a:pPr lvl="2">
              <a:spcBef>
                <a:spcPts val="450"/>
              </a:spcBef>
            </a:pPr>
            <a:endParaRPr lang="en-GB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b="1" u="sng" smtClean="0">
                <a:solidFill>
                  <a:srgbClr val="003399"/>
                </a:solidFill>
              </a:rPr>
              <a:t>2b</a:t>
            </a:r>
            <a:r>
              <a:rPr lang="en-GB" u="sng" smtClean="0">
                <a:solidFill>
                  <a:srgbClr val="003399"/>
                </a:solidFill>
              </a:rPr>
              <a:t> Bake the cookies (second batch).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Repeat Step 2a</a:t>
            </a:r>
          </a:p>
          <a:p>
            <a:pPr lvl="1">
              <a:spcBef>
                <a:spcPts val="450"/>
              </a:spcBef>
            </a:pPr>
            <a:endParaRPr lang="en-GB" sz="800"/>
          </a:p>
          <a:p>
            <a:pPr lvl="1">
              <a:buNone/>
            </a:pPr>
            <a:r>
              <a:rPr lang="en-GB" b="1" u="sng" smtClean="0"/>
              <a:t>3</a:t>
            </a:r>
            <a:r>
              <a:rPr lang="en-GB" u="sng" smtClean="0"/>
              <a:t> Decorate the cookies.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5662028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functions</a:t>
            </a:r>
            <a:endParaRPr lang="en-US" dirty="0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GB" b="1" dirty="0" smtClean="0"/>
              <a:t>function</a:t>
            </a:r>
            <a:r>
              <a:rPr lang="en-GB" dirty="0" smtClean="0"/>
              <a:t>: A named group of statements.</a:t>
            </a:r>
          </a:p>
          <a:p>
            <a:pPr lvl="2" eaLnBrk="1" hangingPunct="1">
              <a:lnSpc>
                <a:spcPct val="110000"/>
              </a:lnSpc>
            </a:pPr>
            <a:r>
              <a:rPr lang="en-GB" dirty="0" smtClean="0"/>
              <a:t>denotes the </a:t>
            </a:r>
            <a:r>
              <a:rPr lang="en-GB" i="1" dirty="0" smtClean="0"/>
              <a:t>structure</a:t>
            </a:r>
            <a:r>
              <a:rPr lang="en-GB" dirty="0" smtClean="0"/>
              <a:t> of a program</a:t>
            </a:r>
          </a:p>
          <a:p>
            <a:pPr lvl="2" eaLnBrk="1" hangingPunct="1">
              <a:lnSpc>
                <a:spcPct val="110000"/>
              </a:lnSpc>
            </a:pPr>
            <a:r>
              <a:rPr lang="en-GB" dirty="0" smtClean="0"/>
              <a:t>eliminates </a:t>
            </a:r>
            <a:r>
              <a:rPr lang="en-GB" i="1" dirty="0" smtClean="0"/>
              <a:t>redundancy</a:t>
            </a:r>
            <a:r>
              <a:rPr lang="en-GB" dirty="0" smtClean="0"/>
              <a:t> by code reuse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endParaRPr lang="en-GB" b="1" dirty="0" smtClean="0"/>
          </a:p>
          <a:p>
            <a:pPr lvl="1" eaLnBrk="1" hangingPunct="1">
              <a:lnSpc>
                <a:spcPct val="110000"/>
              </a:lnSpc>
            </a:pPr>
            <a:r>
              <a:rPr lang="en-GB" b="1" dirty="0" smtClean="0"/>
              <a:t>procedural decomposition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dividing a problem into functions</a:t>
            </a:r>
          </a:p>
          <a:p>
            <a:pPr lvl="1" eaLnBrk="1" hangingPunct="1">
              <a:lnSpc>
                <a:spcPct val="110000"/>
              </a:lnSpc>
            </a:pPr>
            <a:endParaRPr lang="en-GB" dirty="0" smtClean="0"/>
          </a:p>
          <a:p>
            <a:pPr lvl="1" eaLnBrk="1" hangingPunct="1">
              <a:lnSpc>
                <a:spcPct val="110000"/>
              </a:lnSpc>
            </a:pPr>
            <a:endParaRPr lang="en-GB" dirty="0" smtClean="0"/>
          </a:p>
          <a:p>
            <a:pPr eaLnBrk="1" hangingPunct="1">
              <a:lnSpc>
                <a:spcPct val="110000"/>
              </a:lnSpc>
            </a:pPr>
            <a:r>
              <a:rPr lang="en-GB" dirty="0" smtClean="0"/>
              <a:t>Writing a function is like adding </a:t>
            </a:r>
            <a:br>
              <a:rPr lang="en-GB" dirty="0" smtClean="0"/>
            </a:br>
            <a:r>
              <a:rPr lang="en-GB" dirty="0" smtClean="0"/>
              <a:t>a new command to Python.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467600" y="1928813"/>
            <a:ext cx="3048000" cy="4572000"/>
            <a:chOff x="3744" y="1344"/>
            <a:chExt cx="1920" cy="2880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0" cy="2880"/>
            </a:xfrm>
            <a:prstGeom prst="rect">
              <a:avLst/>
            </a:prstGeom>
            <a:solidFill>
              <a:srgbClr val="F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endParaRPr lang="en-US" sz="2000" b="1" dirty="0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3840" y="159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A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3840" y="2544"/>
              <a:ext cx="1728" cy="688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B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3840" y="327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C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5176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body" idx="1"/>
          </p:nvPr>
        </p:nvSpPr>
        <p:spPr>
          <a:xfrm>
            <a:off x="1752601" y="1371600"/>
            <a:ext cx="8918575" cy="4846584"/>
          </a:xfrm>
        </p:spPr>
        <p:txBody>
          <a:bodyPr vert="horz" lIns="90000" tIns="46800" rIns="90000" bIns="46800" rtlCol="0">
            <a:spAutoFit/>
          </a:bodyPr>
          <a:lstStyle/>
          <a:p>
            <a:pPr marL="339725" indent="-339725" algn="ctr" defTabSz="449263"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i="1" dirty="0" smtClean="0"/>
              <a:t>Gives your function a name so it can be executed</a:t>
            </a:r>
          </a:p>
          <a:p>
            <a:pPr marL="739775" lvl="1" indent="-282575" defTabSz="449263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800" i="1" dirty="0"/>
          </a:p>
          <a:p>
            <a:pPr marL="339725" indent="-339725" defTabSz="449263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Syntax: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800" dirty="0"/>
              <a:t/>
            </a:r>
            <a:br>
              <a:rPr lang="en-GB" sz="800" dirty="0"/>
            </a:br>
            <a:r>
              <a:rPr lang="en-GB" sz="2000" dirty="0" err="1" smtClean="0">
                <a:latin typeface="Courier New" panose="02070309020205020404" pitchFamily="49" charset="0"/>
              </a:rPr>
              <a:t>def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b="1" dirty="0" smtClean="0"/>
              <a:t>name</a:t>
            </a:r>
            <a:r>
              <a:rPr lang="en-GB" sz="2000" dirty="0" smtClean="0">
                <a:latin typeface="Courier New" panose="02070309020205020404" pitchFamily="49" charset="0"/>
              </a:rPr>
              <a:t>():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err="1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dirty="0"/>
              <a:t>...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endParaRPr lang="en-GB" sz="2000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 marL="339725" indent="-339725" defTabSz="449263">
              <a:spcBef>
                <a:spcPts val="1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Example: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2000" dirty="0" err="1" smtClean="0">
                <a:latin typeface="Courier New" panose="02070309020205020404" pitchFamily="49" charset="0"/>
              </a:rPr>
              <a:t>def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dirty="0" err="1" smtClean="0">
                <a:latin typeface="Courier New" panose="02070309020205020404" pitchFamily="49" charset="0"/>
              </a:rPr>
              <a:t>print_warning</a:t>
            </a:r>
            <a:r>
              <a:rPr lang="en-GB" sz="2000" dirty="0" smtClean="0">
                <a:latin typeface="Courier New" panose="02070309020205020404" pitchFamily="49" charset="0"/>
              </a:rPr>
              <a:t>():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</a:rPr>
              <a:t>    </a:t>
            </a:r>
            <a:r>
              <a:rPr lang="en-GB" sz="1900" dirty="0" smtClean="0">
                <a:latin typeface="Courier New" panose="02070309020205020404" pitchFamily="49" charset="0"/>
              </a:rPr>
              <a:t>print("</a:t>
            </a:r>
            <a:r>
              <a:rPr lang="en-GB" sz="1900" dirty="0">
                <a:latin typeface="Courier New" panose="02070309020205020404" pitchFamily="49" charset="0"/>
              </a:rPr>
              <a:t>This product causes cancer</a:t>
            </a:r>
            <a:r>
              <a:rPr lang="en-GB" sz="1900" dirty="0" smtClean="0">
                <a:latin typeface="Courier New" panose="02070309020205020404" pitchFamily="49" charset="0"/>
              </a:rPr>
              <a:t>")</a:t>
            </a:r>
            <a:r>
              <a:rPr lang="en-GB" sz="1900" dirty="0">
                <a:latin typeface="Courier New" panose="02070309020205020404" pitchFamily="49" charset="0"/>
              </a:rPr>
              <a:t/>
            </a:r>
            <a:br>
              <a:rPr lang="en-GB" sz="1900" dirty="0">
                <a:latin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</a:rPr>
              <a:t>    </a:t>
            </a:r>
            <a:r>
              <a:rPr lang="en-GB" sz="1900" dirty="0" smtClean="0">
                <a:latin typeface="Courier New" panose="02070309020205020404" pitchFamily="49" charset="0"/>
              </a:rPr>
              <a:t>print("</a:t>
            </a:r>
            <a:r>
              <a:rPr lang="en-GB" sz="1900" dirty="0">
                <a:latin typeface="Courier New" panose="02070309020205020404" pitchFamily="49" charset="0"/>
              </a:rPr>
              <a:t>in lab rats and humans</a:t>
            </a:r>
            <a:r>
              <a:rPr lang="en-GB" sz="1900" dirty="0" smtClean="0">
                <a:latin typeface="Courier New" panose="02070309020205020404" pitchFamily="49" charset="0"/>
              </a:rPr>
              <a:t>.")</a:t>
            </a:r>
            <a:r>
              <a:rPr lang="en-GB" sz="1900" dirty="0">
                <a:latin typeface="Courier New" panose="02070309020205020404" pitchFamily="49" charset="0"/>
              </a:rPr>
              <a:t/>
            </a:r>
            <a:br>
              <a:rPr lang="en-GB" sz="1900" dirty="0">
                <a:latin typeface="Courier New" panose="02070309020205020404" pitchFamily="49" charset="0"/>
              </a:rPr>
            </a:br>
            <a:endParaRPr lang="en-GB" sz="2000" dirty="0">
              <a:latin typeface="Courier New" panose="02070309020205020404" pitchFamily="49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Declaring a function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3478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Calling a function</a:t>
            </a:r>
            <a:endParaRPr lang="en-US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110000"/>
              </a:lnSpc>
              <a:spcBef>
                <a:spcPts val="450"/>
              </a:spcBef>
              <a:buNone/>
            </a:pPr>
            <a:r>
              <a:rPr lang="en-GB" i="1" dirty="0" smtClean="0"/>
              <a:t>Executes the function’s code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sz="800" i="1" dirty="0"/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dirty="0" smtClean="0"/>
              <a:t>Syntax:</a:t>
            </a:r>
            <a:endParaRPr lang="en-GB" sz="1200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b="1" i="1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b="1" dirty="0" smtClean="0"/>
              <a:t>	name</a:t>
            </a:r>
            <a:r>
              <a:rPr lang="en-GB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sz="800" dirty="0"/>
          </a:p>
          <a:p>
            <a:pPr lvl="1">
              <a:lnSpc>
                <a:spcPct val="110000"/>
              </a:lnSpc>
              <a:spcBef>
                <a:spcPts val="450"/>
              </a:spcBef>
            </a:pPr>
            <a:r>
              <a:rPr lang="en-GB" dirty="0" smtClean="0"/>
              <a:t>You can call the same function many times if you like.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dirty="0" smtClean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dirty="0" smtClean="0"/>
              <a:t>Example:</a:t>
            </a:r>
            <a:endParaRPr lang="en-GB" sz="10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</a:rPr>
              <a:t>print_warning</a:t>
            </a:r>
            <a:r>
              <a:rPr lang="en-GB" dirty="0" smtClean="0">
                <a:latin typeface="Courier New" panose="02070309020205020404" pitchFamily="49" charset="0"/>
              </a:rPr>
              <a:t>()	      </a:t>
            </a:r>
            <a:r>
              <a:rPr lang="en-GB" sz="1900" dirty="0" smtClean="0">
                <a:latin typeface="Courier New" panose="02070309020205020404" pitchFamily="49" charset="0"/>
              </a:rPr>
              <a:t>#separate multiple words with underscores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u="sng" dirty="0"/>
          </a:p>
          <a:p>
            <a:pPr lvl="1">
              <a:lnSpc>
                <a:spcPct val="140000"/>
              </a:lnSpc>
              <a:spcBef>
                <a:spcPts val="450"/>
              </a:spcBef>
            </a:pPr>
            <a:r>
              <a:rPr lang="en-GB" dirty="0" smtClean="0"/>
              <a:t>Output: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endParaRPr lang="en-GB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This product causes cancer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in lab rats and humans.</a:t>
            </a:r>
          </a:p>
        </p:txBody>
      </p:sp>
    </p:spTree>
    <p:extLst>
      <p:ext uri="{BB962C8B-B14F-4D97-AF65-F5344CB8AC3E}">
        <p14:creationId xmlns:p14="http://schemas.microsoft.com/office/powerpoint/2010/main" val="1788953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Using </a:t>
            </a:r>
            <a:r>
              <a:rPr lang="en-US" sz="4000" dirty="0" smtClean="0"/>
              <a:t>functions</a:t>
            </a:r>
            <a:endParaRPr lang="en-US" sz="4000" dirty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1. </a:t>
            </a:r>
            <a:r>
              <a:rPr lang="en-GB" b="1" dirty="0" smtClean="0"/>
              <a:t>Design </a:t>
            </a:r>
            <a:r>
              <a:rPr lang="en-GB" dirty="0" smtClean="0"/>
              <a:t>(think about) the algorithm.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Look at the structure, and which commands are repeated.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Decide what are the important overall tasks.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endParaRPr lang="en-GB" dirty="0" smtClean="0"/>
          </a:p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2. </a:t>
            </a:r>
            <a:r>
              <a:rPr lang="en-GB" b="1" dirty="0" smtClean="0"/>
              <a:t>Declare</a:t>
            </a:r>
            <a:r>
              <a:rPr lang="en-GB" dirty="0" smtClean="0"/>
              <a:t> (write down) the functions.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Arrange statements into groups and give each group a name.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endParaRPr lang="en-GB" dirty="0" smtClean="0"/>
          </a:p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3. </a:t>
            </a:r>
            <a:r>
              <a:rPr lang="en-GB" b="1" dirty="0" smtClean="0"/>
              <a:t>Call</a:t>
            </a:r>
            <a:r>
              <a:rPr lang="en-GB" dirty="0" smtClean="0"/>
              <a:t> (run) the function.</a:t>
            </a:r>
          </a:p>
          <a:p>
            <a:pPr marL="457200" lvl="1" indent="0">
              <a:lnSpc>
                <a:spcPct val="110000"/>
              </a:lnSpc>
              <a:buNone/>
              <a:tabLst>
                <a:tab pos="3200400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141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with functions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latin typeface="Courier New" panose="02070309020205020404" pitchFamily="49" charset="0"/>
              </a:rPr>
              <a:t>rap()                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Calling (running) the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rap function</a:t>
            </a:r>
            <a:endParaRPr lang="en-GB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 smtClean="0">
                <a:latin typeface="Courier New" panose="02070309020205020404" pitchFamily="49" charset="0"/>
              </a:rPr>
              <a:t>print()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latin typeface="Courier New" panose="02070309020205020404" pitchFamily="49" charset="0"/>
              </a:rPr>
              <a:t>rap()                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Calling the rap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function again</a:t>
            </a:r>
            <a:endParaRPr lang="en-GB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function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lyrics to my </a:t>
            </a:r>
            <a:r>
              <a:rPr lang="en-GB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favorite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song.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err="1" smtClean="0">
                <a:latin typeface="Courier New" panose="02070309020205020404" pitchFamily="49" charset="0"/>
              </a:rPr>
              <a:t>def</a:t>
            </a:r>
            <a:r>
              <a:rPr lang="en-GB" sz="1600" b="1" dirty="0" smtClean="0">
                <a:latin typeface="Courier New" panose="02070309020205020404" pitchFamily="49" charset="0"/>
              </a:rPr>
              <a:t> </a:t>
            </a:r>
            <a:r>
              <a:rPr lang="en-GB" sz="1600" b="1" dirty="0">
                <a:latin typeface="Courier New" panose="02070309020205020404" pitchFamily="49" charset="0"/>
              </a:rPr>
              <a:t>rap</a:t>
            </a:r>
            <a:r>
              <a:rPr lang="en-GB" sz="1600" b="1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</a:rPr>
              <a:t>   print("Now this is the story all about how")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</a:rPr>
              <a:t>   print("</a:t>
            </a: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  <a:r>
              <a:rPr lang="en-GB" sz="1600" dirty="0" smtClean="0">
                <a:latin typeface="Courier New" panose="02070309020205020404" pitchFamily="49" charset="0"/>
              </a:rPr>
              <a:t>")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>
                <a:latin typeface="Courier New" panose="02070309020205020404" pitchFamily="49" charset="0"/>
              </a:rPr>
              <a:t>    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sz="1800" dirty="0"/>
              <a:t>Output:</a:t>
            </a:r>
          </a:p>
          <a:p>
            <a:pPr>
              <a:lnSpc>
                <a:spcPct val="80000"/>
              </a:lnSpc>
              <a:spcBef>
                <a:spcPts val="150"/>
              </a:spcBef>
              <a:buNone/>
            </a:pPr>
            <a:endParaRPr lang="en-GB" sz="3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0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Functions calling functions</a:t>
            </a:r>
            <a:endParaRPr lang="en-US" dirty="0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message1():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</a:t>
            </a:r>
            <a:r>
              <a:rPr lang="en-GB" sz="1800" dirty="0">
                <a:latin typeface="Courier New" panose="02070309020205020404" pitchFamily="49" charset="0"/>
              </a:rPr>
              <a:t>This is message1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</a:rPr>
              <a:t>message2</a:t>
            </a:r>
            <a:r>
              <a:rPr lang="en-GB" sz="1800" dirty="0" smtClean="0">
                <a:latin typeface="Courier New" panose="02070309020205020404" pitchFamily="49" charset="0"/>
              </a:rPr>
              <a:t>():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  </a:t>
            </a:r>
            <a:r>
              <a:rPr lang="en-GB" sz="1800" dirty="0" smtClean="0">
                <a:latin typeface="Courier New" panose="02070309020205020404" pitchFamily="49" charset="0"/>
              </a:rPr>
              <a:t> print("</a:t>
            </a:r>
            <a:r>
              <a:rPr lang="en-GB" sz="1800" dirty="0">
                <a:latin typeface="Courier New" panose="02070309020205020404" pitchFamily="49" charset="0"/>
              </a:rPr>
              <a:t>This is message2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    </a:t>
            </a:r>
            <a:r>
              <a:rPr lang="en-GB" sz="1800" b="1" dirty="0" smtClean="0">
                <a:latin typeface="Courier New" panose="02070309020205020404" pitchFamily="49" charset="0"/>
              </a:rPr>
              <a:t>message1()</a:t>
            </a:r>
            <a:endParaRPr lang="en-GB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   </a:t>
            </a: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GB" sz="1800" dirty="0">
                <a:latin typeface="Courier New" panose="02070309020205020404" pitchFamily="49" charset="0"/>
              </a:rPr>
              <a:t>Done with message2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message1()</a:t>
            </a:r>
          </a:p>
          <a:p>
            <a:pPr lvl="1">
              <a:lnSpc>
                <a:spcPct val="65000"/>
              </a:lnSpc>
              <a:buNone/>
            </a:pPr>
            <a:r>
              <a:rPr lang="en-GB" sz="1800" b="1" dirty="0">
                <a:latin typeface="Courier New" panose="02070309020205020404" pitchFamily="49" charset="0"/>
              </a:rPr>
              <a:t>message2()</a:t>
            </a:r>
          </a:p>
          <a:p>
            <a:pPr lvl="1">
              <a:lnSpc>
                <a:spcPct val="65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print("Done with everything.")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GB" dirty="0" smtClean="0"/>
              <a:t>Output: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message1.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message2.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message1.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Done with message2.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Done with main.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66794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9738"/>
            <a:ext cx="8229600" cy="703262"/>
          </a:xfrm>
        </p:spPr>
        <p:txBody>
          <a:bodyPr/>
          <a:lstStyle/>
          <a:p>
            <a:pPr eaLnBrk="1" hangingPunct="1"/>
            <a:r>
              <a:rPr lang="en-US" sz="4000"/>
              <a:t>Escape sequences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b="1" dirty="0" smtClean="0"/>
              <a:t>escape sequence</a:t>
            </a:r>
            <a:r>
              <a:rPr lang="en-GB" dirty="0" smtClean="0"/>
              <a:t>: A special sequence of characters used to represent certain special characters in a string.</a:t>
            </a:r>
            <a:br>
              <a:rPr lang="en-GB" dirty="0" smtClean="0"/>
            </a:br>
            <a:endParaRPr lang="en-GB" sz="800" dirty="0"/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\t   </a:t>
            </a:r>
            <a:r>
              <a:rPr lang="en-GB" dirty="0" smtClean="0"/>
              <a:t>tab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\n   </a:t>
            </a:r>
            <a:r>
              <a:rPr lang="en-GB" dirty="0" smtClean="0"/>
              <a:t>new line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\"   </a:t>
            </a:r>
            <a:r>
              <a:rPr lang="en-GB" dirty="0" smtClean="0"/>
              <a:t>quotation mark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 \'   </a:t>
            </a:r>
            <a:r>
              <a:rPr lang="en-GB" dirty="0"/>
              <a:t>quotation mark </a:t>
            </a:r>
            <a:r>
              <a:rPr lang="en-GB" dirty="0" smtClean="0"/>
              <a:t>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\\   </a:t>
            </a:r>
            <a:r>
              <a:rPr lang="en-GB" dirty="0" smtClean="0"/>
              <a:t>backslash character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Example:</a:t>
            </a:r>
            <a:br>
              <a:rPr lang="en-GB" dirty="0" smtClean="0"/>
            </a:b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GB" sz="1800" b="1" dirty="0" smtClean="0">
                <a:latin typeface="Courier New" panose="02070309020205020404" pitchFamily="49" charset="0"/>
              </a:rPr>
              <a:t>\\</a:t>
            </a:r>
            <a:r>
              <a:rPr lang="en-GB" sz="1800" dirty="0">
                <a:latin typeface="Courier New" panose="02070309020205020404" pitchFamily="49" charset="0"/>
              </a:rPr>
              <a:t>hello</a:t>
            </a:r>
            <a:r>
              <a:rPr lang="en-GB" sz="1800" b="1" dirty="0">
                <a:latin typeface="Courier New" panose="02070309020205020404" pitchFamily="49" charset="0"/>
              </a:rPr>
              <a:t>\n</a:t>
            </a:r>
            <a:r>
              <a:rPr lang="en-GB" sz="1800" dirty="0">
                <a:latin typeface="Courier New" panose="02070309020205020404" pitchFamily="49" charset="0"/>
              </a:rPr>
              <a:t>how</a:t>
            </a:r>
            <a:r>
              <a:rPr lang="en-GB" sz="1800" b="1" dirty="0">
                <a:latin typeface="Courier New" panose="02070309020205020404" pitchFamily="49" charset="0"/>
              </a:rPr>
              <a:t>\t</a:t>
            </a:r>
            <a:r>
              <a:rPr lang="en-GB" sz="1800" dirty="0">
                <a:latin typeface="Courier New" panose="02070309020205020404" pitchFamily="49" charset="0"/>
              </a:rPr>
              <a:t>are </a:t>
            </a:r>
            <a:r>
              <a:rPr lang="en-GB" sz="1800" b="1" dirty="0">
                <a:latin typeface="Courier New" panose="02070309020205020404" pitchFamily="49" charset="0"/>
              </a:rPr>
              <a:t>\"</a:t>
            </a:r>
            <a:r>
              <a:rPr lang="en-GB" sz="1800" dirty="0">
                <a:latin typeface="Courier New" panose="02070309020205020404" pitchFamily="49" charset="0"/>
              </a:rPr>
              <a:t>you</a:t>
            </a:r>
            <a:r>
              <a:rPr lang="en-GB" sz="1800" b="1" dirty="0" smtClean="0">
                <a:latin typeface="Courier New" panose="02070309020205020404" pitchFamily="49" charset="0"/>
              </a:rPr>
              <a:t>\"</a:t>
            </a:r>
            <a:r>
              <a:rPr lang="en-GB" sz="1800" dirty="0" smtClean="0">
                <a:latin typeface="Courier New" panose="02070309020205020404" pitchFamily="49" charset="0"/>
              </a:rPr>
              <a:t>?</a:t>
            </a:r>
            <a:r>
              <a:rPr lang="en-GB" sz="1800" b="1" dirty="0" smtClean="0">
                <a:latin typeface="Courier New" panose="02070309020205020404" pitchFamily="49" charset="0"/>
              </a:rPr>
              <a:t>\\\\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r>
              <a:rPr lang="en-GB" sz="1800" dirty="0">
                <a:latin typeface="Courier New" panose="02070309020205020404" pitchFamily="49" charset="0"/>
              </a:rPr>
              <a:t/>
            </a:r>
            <a:br>
              <a:rPr lang="en-GB" sz="1800" dirty="0">
                <a:latin typeface="Courier New" panose="02070309020205020404" pitchFamily="49" charset="0"/>
              </a:rPr>
            </a:br>
            <a:endParaRPr lang="en-GB" sz="800" dirty="0">
              <a:latin typeface="Courier New" panose="02070309020205020404" pitchFamily="49" charset="0"/>
            </a:endParaRPr>
          </a:p>
          <a:p>
            <a:pPr lvl="1"/>
            <a:r>
              <a:rPr lang="en-GB" dirty="0" smtClean="0"/>
              <a:t>Output:</a:t>
            </a:r>
            <a:br>
              <a:rPr lang="en-GB" dirty="0" smtClean="0"/>
            </a:br>
            <a:r>
              <a:rPr lang="en-GB" dirty="0" smtClean="0">
                <a:latin typeface="Courier New" panose="02070309020205020404" pitchFamily="49" charset="0"/>
              </a:rPr>
              <a:t>\hello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how	are "you"?\\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2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When a function is called, the program's execution...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"jumps" into that function, executing its statements, then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"jumps" back to the point where the function was called.</a:t>
            </a:r>
          </a:p>
          <a:p>
            <a:pPr>
              <a:spcBef>
                <a:spcPts val="450"/>
              </a:spcBef>
              <a:buNone/>
            </a:pPr>
            <a:endParaRPr lang="en-GB" sz="15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b="1" dirty="0" smtClean="0">
                <a:latin typeface="Courier New" panose="02070309020205020404" pitchFamily="49" charset="0"/>
              </a:rPr>
              <a:t>            message1()</a:t>
            </a:r>
            <a:endParaRPr lang="en-GB" sz="1700" b="1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             </a:t>
            </a: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</a:t>
            </a:r>
            <a:r>
              <a:rPr lang="en-GB" sz="1700" dirty="0" smtClean="0">
                <a:latin typeface="Courier New" panose="02070309020205020404" pitchFamily="49" charset="0"/>
              </a:rPr>
              <a:t>          </a:t>
            </a:r>
            <a:r>
              <a:rPr lang="en-GB" sz="1700" b="1" dirty="0" smtClean="0">
                <a:latin typeface="Courier New" panose="02070309020205020404" pitchFamily="49" charset="0"/>
              </a:rPr>
              <a:t>message2()</a:t>
            </a:r>
            <a:endParaRPr lang="en-GB" sz="1700" b="1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endParaRPr lang="en-GB" sz="17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endParaRPr lang="en-GB" sz="17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</a:t>
            </a:r>
            <a:r>
              <a:rPr lang="en-GB" sz="1700" dirty="0" smtClean="0">
                <a:latin typeface="Courier New" panose="02070309020205020404" pitchFamily="49" charset="0"/>
              </a:rPr>
              <a:t>          print("</a:t>
            </a:r>
            <a:r>
              <a:rPr lang="en-GB" sz="1700" dirty="0">
                <a:latin typeface="Courier New" panose="02070309020205020404" pitchFamily="49" charset="0"/>
              </a:rPr>
              <a:t>Done with main</a:t>
            </a:r>
            <a:r>
              <a:rPr lang="en-GB" sz="1700" dirty="0" smtClean="0">
                <a:latin typeface="Courier New" panose="02070309020205020404" pitchFamily="49" charset="0"/>
              </a:rPr>
              <a:t>.")</a:t>
            </a:r>
          </a:p>
          <a:p>
            <a:pPr>
              <a:spcBef>
                <a:spcPts val="450"/>
              </a:spcBef>
              <a:buNone/>
            </a:pPr>
            <a:endParaRPr lang="en-GB" sz="1700" dirty="0" smtClean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            ...</a:t>
            </a:r>
            <a:endParaRPr lang="en-GB" sz="1700" dirty="0">
              <a:latin typeface="Courier New" panose="02070309020205020404" pitchFamily="49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24300" y="3244848"/>
            <a:ext cx="6667500" cy="501650"/>
            <a:chOff x="1416" y="2135"/>
            <a:chExt cx="4200" cy="316"/>
          </a:xfrm>
        </p:grpSpPr>
        <p:sp>
          <p:nvSpPr>
            <p:cNvPr id="28685" name="Text Box 4"/>
            <p:cNvSpPr txBox="1">
              <a:spLocks noChangeArrowheads="1"/>
            </p:cNvSpPr>
            <p:nvPr/>
          </p:nvSpPr>
          <p:spPr bwMode="auto">
            <a:xfrm>
              <a:off x="2410" y="2135"/>
              <a:ext cx="3206" cy="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message1():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smtClean="0">
                  <a:latin typeface="Courier New" panose="02070309020205020404" pitchFamily="49" charset="0"/>
                </a:rPr>
                <a:t>    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message1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6" name="Line 5"/>
            <p:cNvSpPr>
              <a:spLocks noChangeShapeType="1"/>
            </p:cNvSpPr>
            <p:nvPr/>
          </p:nvSpPr>
          <p:spPr bwMode="auto">
            <a:xfrm flipV="1">
              <a:off x="1416" y="2197"/>
              <a:ext cx="984" cy="66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7" name="Line 6"/>
            <p:cNvSpPr>
              <a:spLocks noChangeShapeType="1"/>
            </p:cNvSpPr>
            <p:nvPr/>
          </p:nvSpPr>
          <p:spPr bwMode="auto">
            <a:xfrm flipH="1" flipV="1">
              <a:off x="1416" y="2380"/>
              <a:ext cx="943" cy="71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38600" y="4160838"/>
            <a:ext cx="6553200" cy="1447800"/>
            <a:chOff x="1488" y="2736"/>
            <a:chExt cx="4128" cy="912"/>
          </a:xfrm>
        </p:grpSpPr>
        <p:sp>
          <p:nvSpPr>
            <p:cNvPr id="28682" name="Text Box 8"/>
            <p:cNvSpPr txBox="1">
              <a:spLocks noChangeArrowheads="1"/>
            </p:cNvSpPr>
            <p:nvPr/>
          </p:nvSpPr>
          <p:spPr bwMode="auto">
            <a:xfrm>
              <a:off x="2402" y="2736"/>
              <a:ext cx="321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message2():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>
                  <a:latin typeface="Courier New" panose="02070309020205020404" pitchFamily="49" charset="0"/>
                </a:rPr>
                <a:t>    </a:t>
              </a:r>
              <a:r>
                <a:rPr lang="en-GB" sz="1400" dirty="0" smtClean="0">
                  <a:latin typeface="Courier New" panose="02070309020205020404" pitchFamily="49" charset="0"/>
                </a:rPr>
                <a:t>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message2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b="1" dirty="0">
                  <a:latin typeface="Courier New" panose="02070309020205020404" pitchFamily="49" charset="0"/>
                </a:rPr>
                <a:t>    message1</a:t>
              </a:r>
              <a:r>
                <a:rPr lang="en-GB" sz="1400" b="1" dirty="0" smtClean="0">
                  <a:latin typeface="Courier New" panose="02070309020205020404" pitchFamily="49" charset="0"/>
                </a:rPr>
                <a:t>()</a:t>
              </a:r>
              <a:endParaRPr lang="en-GB" sz="1400" b="1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>
                  <a:latin typeface="Courier New" panose="02070309020205020404" pitchFamily="49" charset="0"/>
                </a:rPr>
                <a:t>    </a:t>
              </a:r>
              <a:r>
                <a:rPr lang="en-GB" sz="1400" dirty="0" smtClean="0">
                  <a:latin typeface="Courier New" panose="02070309020205020404" pitchFamily="49" charset="0"/>
                </a:rPr>
                <a:t>print("</a:t>
              </a:r>
              <a:r>
                <a:rPr lang="en-GB" sz="1400" dirty="0">
                  <a:latin typeface="Courier New" panose="02070309020205020404" pitchFamily="49" charset="0"/>
                </a:rPr>
                <a:t>Done with message2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3" name="Line 9"/>
            <p:cNvSpPr>
              <a:spLocks noChangeShapeType="1"/>
            </p:cNvSpPr>
            <p:nvPr/>
          </p:nvSpPr>
          <p:spPr bwMode="auto">
            <a:xfrm>
              <a:off x="1536" y="2784"/>
              <a:ext cx="823" cy="48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4" name="Line 10"/>
            <p:cNvSpPr>
              <a:spLocks noChangeShapeType="1"/>
            </p:cNvSpPr>
            <p:nvPr/>
          </p:nvSpPr>
          <p:spPr bwMode="auto">
            <a:xfrm flipH="1" flipV="1">
              <a:off x="1488" y="2832"/>
              <a:ext cx="960" cy="67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845175" y="4827590"/>
            <a:ext cx="4746625" cy="1376363"/>
            <a:chOff x="2626" y="3132"/>
            <a:chExt cx="2990" cy="867"/>
          </a:xfrm>
        </p:grpSpPr>
        <p:sp>
          <p:nvSpPr>
            <p:cNvPr id="28679" name="Text Box 12"/>
            <p:cNvSpPr txBox="1">
              <a:spLocks noChangeArrowheads="1"/>
            </p:cNvSpPr>
            <p:nvPr/>
          </p:nvSpPr>
          <p:spPr bwMode="auto">
            <a:xfrm>
              <a:off x="2626" y="3683"/>
              <a:ext cx="2990" cy="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message1():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smtClean="0">
                  <a:latin typeface="Courier New" panose="02070309020205020404" pitchFamily="49" charset="0"/>
                </a:rPr>
                <a:t>    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message1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0" name="Line 13"/>
            <p:cNvSpPr>
              <a:spLocks noChangeShapeType="1"/>
            </p:cNvSpPr>
            <p:nvPr/>
          </p:nvSpPr>
          <p:spPr bwMode="auto">
            <a:xfrm flipH="1">
              <a:off x="2760" y="3132"/>
              <a:ext cx="212" cy="577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1" name="Line 14"/>
            <p:cNvSpPr>
              <a:spLocks noChangeShapeType="1"/>
            </p:cNvSpPr>
            <p:nvPr/>
          </p:nvSpPr>
          <p:spPr bwMode="auto">
            <a:xfrm flipV="1">
              <a:off x="2626" y="3161"/>
              <a:ext cx="134" cy="52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678" name="Rectang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Control flow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2386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Structure of a program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69129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No code should be placed outside a function. Instead use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/>
              <a:t> function.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one exception is a call to your main function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838200" y="3376245"/>
            <a:ext cx="10515600" cy="280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</a:t>
            </a:r>
            <a:r>
              <a:rPr lang="en-GB" sz="1800" dirty="0" smtClean="0">
                <a:latin typeface="Courier New" panose="02070309020205020404" pitchFamily="49" charset="0"/>
              </a:rPr>
              <a:t>   message1()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b="1" dirty="0" smtClean="0">
                <a:latin typeface="Courier New" panose="02070309020205020404" pitchFamily="49" charset="0"/>
              </a:rPr>
              <a:t>    </a:t>
            </a:r>
            <a:r>
              <a:rPr lang="en-GB" sz="1800" dirty="0" smtClean="0">
                <a:latin typeface="Courier New" panose="02070309020205020404" pitchFamily="49" charset="0"/>
              </a:rPr>
              <a:t>message2()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print("Done with everything.")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message1():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print("This is message1.")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message2():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print("This is message2.")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message1()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print("Done with message2.")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main()</a:t>
            </a:r>
          </a:p>
          <a:p>
            <a:pPr lvl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028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to use functions (besides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/>
              <a:t>)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Place statements into a function if: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statements are related structurally, and/or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statements are repeated.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You should not create functions for: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An individual </a:t>
            </a:r>
            <a:r>
              <a:rPr lang="en-US" dirty="0" smtClean="0">
                <a:latin typeface="Courier New" panose="02070309020205020404" pitchFamily="49" charset="0"/>
              </a:rPr>
              <a:t>print</a:t>
            </a:r>
            <a:r>
              <a:rPr lang="en-US" dirty="0" smtClean="0"/>
              <a:t> statement.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Only blank lines.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Unrelated or weakly related statements.</a:t>
            </a:r>
            <a:br>
              <a:rPr lang="en-US" dirty="0" smtClean="0"/>
            </a:br>
            <a:r>
              <a:rPr lang="en-US" dirty="0" smtClean="0"/>
              <a:t>(Consider splitting them into two smaller functions.)</a:t>
            </a:r>
          </a:p>
        </p:txBody>
      </p:sp>
    </p:spTree>
    <p:extLst>
      <p:ext uri="{BB962C8B-B14F-4D97-AF65-F5344CB8AC3E}">
        <p14:creationId xmlns:p14="http://schemas.microsoft.com/office/powerpoint/2010/main" val="31909525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Drawing complex figures with functions</a:t>
            </a:r>
          </a:p>
        </p:txBody>
      </p:sp>
    </p:spTree>
    <p:extLst>
      <p:ext uri="{BB962C8B-B14F-4D97-AF65-F5344CB8AC3E}">
        <p14:creationId xmlns:p14="http://schemas.microsoft.com/office/powerpoint/2010/main" val="1587298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question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Write a program to print these figures using functions.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1964491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886200" y="1905000"/>
            <a:ext cx="6477000" cy="23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First version (unstructured):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Create an empty </a:t>
            </a:r>
            <a:r>
              <a:rPr lang="en-US" sz="2000" dirty="0" smtClean="0"/>
              <a:t>program.</a:t>
            </a:r>
            <a:endParaRPr lang="en-US" sz="2000" dirty="0"/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Copy the expected output into it, surrounding each line with </a:t>
            </a:r>
            <a:r>
              <a:rPr lang="en-US" sz="2000" dirty="0" smtClean="0">
                <a:latin typeface="Courier New" panose="02070309020205020404" pitchFamily="49" charset="0"/>
              </a:rPr>
              <a:t>print</a:t>
            </a:r>
            <a:r>
              <a:rPr lang="en-US" sz="2000" dirty="0" smtClean="0"/>
              <a:t> </a:t>
            </a:r>
            <a:r>
              <a:rPr lang="en-US" sz="2000" dirty="0"/>
              <a:t>syntax.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Run it to verify the output.</a:t>
            </a:r>
          </a:p>
        </p:txBody>
      </p:sp>
    </p:spTree>
    <p:extLst>
      <p:ext uri="{BB962C8B-B14F-4D97-AF65-F5344CB8AC3E}">
        <p14:creationId xmlns:p14="http://schemas.microsoft.com/office/powerpoint/2010/main" val="4200216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version 1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838200" y="1507253"/>
            <a:ext cx="10515600" cy="4669710"/>
          </a:xfrm>
        </p:spPr>
        <p:txBody>
          <a:bodyPr>
            <a:normAutofit/>
          </a:bodyPr>
          <a:lstStyle/>
          <a:p>
            <a:pPr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/      \\")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print("+--------+")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</a:t>
            </a:r>
            <a:r>
              <a:rPr lang="en-US" sz="1300" dirty="0">
                <a:latin typeface="Courier New" panose="02070309020205020404" pitchFamily="49" charset="0"/>
              </a:rPr>
              <a:t>/      </a:t>
            </a:r>
            <a:r>
              <a:rPr lang="en-US" sz="1300" dirty="0" smtClean="0">
                <a:latin typeface="Courier New" panose="02070309020205020404" pitchFamily="49" charset="0"/>
              </a:rPr>
              <a:t>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print("|  </a:t>
            </a:r>
            <a:r>
              <a:rPr lang="en-US" sz="1300" dirty="0">
                <a:latin typeface="Courier New" panose="02070309020205020404" pitchFamily="49" charset="0"/>
              </a:rPr>
              <a:t>STOP  </a:t>
            </a:r>
            <a:r>
              <a:rPr lang="en-US" sz="1300" dirty="0" smtClean="0">
                <a:latin typeface="Courier New" panose="02070309020205020404" pitchFamily="49" charset="0"/>
              </a:rPr>
              <a:t>|")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</a:t>
            </a:r>
            <a:r>
              <a:rPr lang="en-US" sz="1300" dirty="0">
                <a:latin typeface="Courier New" panose="02070309020205020404" pitchFamily="49" charset="0"/>
              </a:rPr>
              <a:t>/      </a:t>
            </a:r>
            <a:r>
              <a:rPr lang="en-US" sz="1300" dirty="0" smtClean="0">
                <a:latin typeface="Courier New" panose="02070309020205020404" pitchFamily="49" charset="0"/>
              </a:rPr>
              <a:t>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print("+--------+")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marL="0"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main()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353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 2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86200" y="1905001"/>
            <a:ext cx="6477000" cy="201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Second version (structured, with redundancy):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u="sng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Identify the structure of the output.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Divide </a:t>
            </a:r>
            <a:r>
              <a:rPr lang="en-US" sz="2000" dirty="0" smtClean="0"/>
              <a:t>the code into functions </a:t>
            </a:r>
            <a:r>
              <a:rPr lang="en-US" sz="2000" dirty="0"/>
              <a:t>based on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753225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structure</a:t>
            </a:r>
          </a:p>
        </p:txBody>
      </p:sp>
      <p:sp>
        <p:nvSpPr>
          <p:cNvPr id="36868" name="Rectangle 8"/>
          <p:cNvSpPr>
            <a:spLocks noGrp="1"/>
          </p:cNvSpPr>
          <p:nvPr>
            <p:ph type="body" idx="1"/>
          </p:nvPr>
        </p:nvSpPr>
        <p:spPr>
          <a:xfrm>
            <a:off x="838200" y="1469571"/>
            <a:ext cx="10515600" cy="470739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3886200" y="1905001"/>
            <a:ext cx="6477000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The structure of the output: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initial "egg"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second "teacup"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third "stop sign"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fourth "hat"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This structure can be represented by </a:t>
            </a:r>
            <a:r>
              <a:rPr lang="en-US" sz="2000" dirty="0" smtClean="0"/>
              <a:t>functions:</a:t>
            </a: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egg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tea_cup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stop_sign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hat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1265464" y="1901599"/>
            <a:ext cx="1219200" cy="4156301"/>
            <a:chOff x="432" y="1344"/>
            <a:chExt cx="768" cy="2688"/>
          </a:xfrm>
          <a:solidFill>
            <a:srgbClr val="FFFF00">
              <a:alpha val="44000"/>
            </a:srgbClr>
          </a:solidFill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432" y="3600"/>
              <a:ext cx="768" cy="4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432" y="2688"/>
              <a:ext cx="768" cy="7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32" y="2016"/>
              <a:ext cx="768" cy="4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432" y="1344"/>
              <a:ext cx="768" cy="5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422439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version 2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egg()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stop_sign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hat()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egg():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 ______")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</a:t>
            </a:r>
            <a:r>
              <a:rPr lang="en-US" sz="1600" dirty="0">
                <a:latin typeface="Courier New" panose="02070309020205020404" pitchFamily="49" charset="0"/>
              </a:rPr>
              <a:t>/      </a:t>
            </a:r>
            <a:r>
              <a:rPr lang="en-US" sz="1600" dirty="0" smtClean="0">
                <a:latin typeface="Courier New" panose="02070309020205020404" pitchFamily="49" charset="0"/>
              </a:rPr>
              <a:t>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print("/        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print("\\        /")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\\______/")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print("\\        /")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\\______/")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print("+--------+")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5564" y="3012621"/>
            <a:ext cx="5086350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</a:rPr>
              <a:t>stop_sign</a:t>
            </a:r>
            <a:r>
              <a:rPr lang="en-US" b="1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 ______")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/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print("/  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print("|  STOP  |")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print("\\        /")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\\______/")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print()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0000"/>
              </a:lnSpc>
            </a:pP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hat():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 ______")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/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print("/  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print("+--------+")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47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What is the output of the following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statements?</a:t>
            </a:r>
          </a:p>
          <a:p>
            <a:pPr lvl="1">
              <a:lnSpc>
                <a:spcPct val="12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print("\ta\</a:t>
            </a:r>
            <a:r>
              <a:rPr lang="en-GB" dirty="0" err="1" smtClean="0">
                <a:latin typeface="Courier New" panose="02070309020205020404" pitchFamily="49" charset="0"/>
              </a:rPr>
              <a:t>tb</a:t>
            </a:r>
            <a:r>
              <a:rPr lang="en-GB" dirty="0" smtClean="0">
                <a:latin typeface="Courier New" panose="02070309020205020404" pitchFamily="49" charset="0"/>
              </a:rPr>
              <a:t>\</a:t>
            </a:r>
            <a:r>
              <a:rPr lang="en-GB" dirty="0" err="1" smtClean="0">
                <a:latin typeface="Courier New" panose="02070309020205020404" pitchFamily="49" charset="0"/>
              </a:rPr>
              <a:t>tc</a:t>
            </a:r>
            <a:r>
              <a:rPr lang="en-GB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print("\\\\")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print("'")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print("\"\"\"")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print("C:\nin\the downward spiral")</a:t>
            </a: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/>
              <a:t>Write a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 to produce this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/ \ // \\ /// \\\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625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 3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86200" y="1905001"/>
            <a:ext cx="64770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Third version (structured, without redundancy):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800" u="sng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Identify redundancy in the output, and create </a:t>
            </a:r>
            <a:r>
              <a:rPr lang="en-US" sz="2000" dirty="0" smtClean="0"/>
              <a:t>functions to </a:t>
            </a:r>
            <a:r>
              <a:rPr lang="en-US" sz="2000" dirty="0"/>
              <a:t>eliminate as much as possible.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Add comments 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798149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1295400" y="1845469"/>
            <a:ext cx="1066800" cy="4410075"/>
            <a:chOff x="492" y="1248"/>
            <a:chExt cx="672" cy="2778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492" y="3930"/>
              <a:ext cx="672" cy="9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492" y="2328"/>
              <a:ext cx="672" cy="9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492" y="3120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492" y="2040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492" y="1632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492" y="2592"/>
              <a:ext cx="672" cy="38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492" y="3552"/>
              <a:ext cx="672" cy="372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492" y="1248"/>
              <a:ext cx="672" cy="38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sp>
        <p:nvSpPr>
          <p:cNvPr id="40963" name="Rectang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redundancy</a:t>
            </a:r>
          </a:p>
        </p:txBody>
      </p:sp>
      <p:sp>
        <p:nvSpPr>
          <p:cNvPr id="40964" name="Text Box 12"/>
          <p:cNvSpPr txBox="1">
            <a:spLocks noChangeArrowheads="1"/>
          </p:cNvSpPr>
          <p:nvPr/>
        </p:nvSpPr>
        <p:spPr bwMode="auto">
          <a:xfrm>
            <a:off x="3886200" y="2286001"/>
            <a:ext cx="64008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The redundancy in the output: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egg top:	reused on stop sign, hat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egg bottom:	reused on teacup, stop sign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divider line:	used on teacup, hat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This redundancy can be fixed by </a:t>
            </a:r>
            <a:r>
              <a:rPr lang="en-US" sz="2000" dirty="0" smtClean="0"/>
              <a:t>functions</a:t>
            </a:r>
            <a:r>
              <a:rPr lang="en-US" sz="2000" dirty="0"/>
              <a:t>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egg_top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egg_bottom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line</a:t>
            </a:r>
          </a:p>
        </p:txBody>
      </p:sp>
      <p:sp>
        <p:nvSpPr>
          <p:cNvPr id="40965" name="Rectangle 13"/>
          <p:cNvSpPr>
            <a:spLocks noGrp="1"/>
          </p:cNvSpPr>
          <p:nvPr>
            <p:ph type="body" idx="1"/>
          </p:nvPr>
        </p:nvSpPr>
        <p:spPr>
          <a:xfrm>
            <a:off x="742950" y="1845469"/>
            <a:ext cx="10610850" cy="455533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</a:t>
            </a:r>
            <a:r>
              <a:rPr lang="en-US" sz="1400" dirty="0">
                <a:latin typeface="Courier New" panose="02070309020205020404" pitchFamily="49" charset="0"/>
              </a:rPr>
              <a:t>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3988817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version 3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Suzy Student,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CSc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110,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Spring 2094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several figures, with methods for structure and redundancy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egg()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stop_sign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hat()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top half of an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an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egg_top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 ______")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</a:t>
            </a:r>
            <a:r>
              <a:rPr lang="en-US" sz="1600" dirty="0">
                <a:latin typeface="Courier New" panose="02070309020205020404" pitchFamily="49" charset="0"/>
              </a:rPr>
              <a:t>/      </a:t>
            </a:r>
            <a:r>
              <a:rPr lang="en-US" sz="1600" dirty="0" smtClean="0">
                <a:latin typeface="Courier New" panose="02070309020205020404" pitchFamily="49" charset="0"/>
              </a:rPr>
              <a:t>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print("/        \\")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bottom half of an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egg_bottom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print("\\        /")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print(" \\______/")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a complete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egg():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egg_top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egg_bottom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8099" y="1499840"/>
            <a:ext cx="4985657" cy="500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endParaRPr lang="en-US" sz="1100" dirty="0">
              <a:solidFill>
                <a:prstClr val="black"/>
              </a:solidFill>
              <a:latin typeface="Courier New" panose="02070309020205020404" pitchFamily="49" charset="0"/>
            </a:endParaRP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teacup figure.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tea_cup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egg_bottom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line()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stop sign figure.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stop_sign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>
                <a:solidFill>
                  <a:prstClr val="black"/>
                </a:solidFill>
                <a:latin typeface="Courier New" panose="02070309020205020404" pitchFamily="49" charset="0"/>
              </a:rPr>
              <a:t>eggTop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print("|  STOP  |")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egg_bottom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figure that looks sort of like a hat.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hat():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egg_top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line()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line of dashes.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line():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print("+--------+")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31529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Answers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Output of each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       a       b       c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\\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'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"""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C: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in      he downward spiral</a:t>
            </a:r>
          </a:p>
          <a:p>
            <a:pPr lvl="1">
              <a:lnSpc>
                <a:spcPct val="80000"/>
              </a:lnSpc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 to produce the line of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print("/ \\ // \\\\ /// \\\\\\")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2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Python Program 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62" y="1848416"/>
            <a:ext cx="8990476" cy="4165079"/>
          </a:xfrm>
        </p:spPr>
      </p:pic>
    </p:spTree>
    <p:extLst>
      <p:ext uri="{BB962C8B-B14F-4D97-AF65-F5344CB8AC3E}">
        <p14:creationId xmlns:p14="http://schemas.microsoft.com/office/powerpoint/2010/main" val="5710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Python Program 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063" y="1459576"/>
            <a:ext cx="8990476" cy="2451947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62" y="4230103"/>
            <a:ext cx="8977777" cy="2476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1789" y="3860771"/>
            <a:ext cx="474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Run -&gt; Run Module is selected: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90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Comments</a:t>
            </a:r>
            <a:endParaRPr lang="en-US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b="1" dirty="0" smtClean="0"/>
              <a:t>comment</a:t>
            </a:r>
            <a:r>
              <a:rPr lang="en-GB" dirty="0" smtClean="0"/>
              <a:t>: A note written in source code by the programmer to describe or clarify the code.</a:t>
            </a:r>
          </a:p>
          <a:p>
            <a:pPr lvl="1" eaLnBrk="1" hangingPunct="1"/>
            <a:r>
              <a:rPr lang="en-GB" dirty="0" smtClean="0"/>
              <a:t>Comments are not executed when your program runs.</a:t>
            </a:r>
          </a:p>
          <a:p>
            <a:pPr lvl="1" eaLnBrk="1" hangingPunct="1"/>
            <a:endParaRPr lang="en-GB" sz="800" dirty="0"/>
          </a:p>
          <a:p>
            <a:pPr eaLnBrk="1" hangingPunct="1"/>
            <a:r>
              <a:rPr lang="en-GB" dirty="0" smtClean="0"/>
              <a:t>Syntax: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sz="2000" dirty="0"/>
              <a:t>	</a:t>
            </a:r>
            <a:r>
              <a:rPr lang="en-GB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b="1" dirty="0"/>
              <a:t>comment </a:t>
            </a:r>
            <a:r>
              <a:rPr lang="en-GB" sz="2000" b="1" dirty="0" smtClean="0"/>
              <a:t>text</a:t>
            </a: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i="1" dirty="0"/>
              <a:t>	</a:t>
            </a:r>
            <a:r>
              <a:rPr lang="en-GB" sz="800" dirty="0"/>
              <a:t>	</a:t>
            </a:r>
          </a:p>
          <a:p>
            <a:pPr eaLnBrk="1" hangingPunct="1"/>
            <a:r>
              <a:rPr lang="en-GB" dirty="0" smtClean="0"/>
              <a:t>Examples: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This is a one-line comment.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sz="800" b="1" dirty="0">
              <a:solidFill>
                <a:srgbClr val="006666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This is a very long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# multi-line comment. </a:t>
            </a:r>
          </a:p>
        </p:txBody>
      </p:sp>
    </p:spTree>
    <p:extLst>
      <p:ext uri="{BB962C8B-B14F-4D97-AF65-F5344CB8AC3E}">
        <p14:creationId xmlns:p14="http://schemas.microsoft.com/office/powerpoint/2010/main" val="2303149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Comments example</a:t>
            </a:r>
            <a:endParaRPr lang="en-US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Suzy Student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 err="1" smtClean="0">
                <a:solidFill>
                  <a:srgbClr val="006666"/>
                </a:solidFill>
                <a:latin typeface="Courier New" panose="02070309020205020404" pitchFamily="49" charset="0"/>
              </a:rPr>
              <a:t>CSc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110,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Fall 2019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#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Displays 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lyrics</a:t>
            </a:r>
            <a:endParaRPr lang="en-GB" sz="1800" b="1" dirty="0">
              <a:solidFill>
                <a:srgbClr val="00666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first line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When I first got into magic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it was an underground phenomenon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print()</a:t>
            </a: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#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second line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Now everybody's like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pick a card, any card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endParaRPr lang="en-GB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56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/>
              <a:t>functions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744549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1734</Words>
  <Application>Microsoft Office PowerPoint</Application>
  <PresentationFormat>Widescreen</PresentationFormat>
  <Paragraphs>564</Paragraphs>
  <Slides>32</Slides>
  <Notes>9</Notes>
  <HiddenSlides>6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Escape sequences</vt:lpstr>
      <vt:lpstr>Questions</vt:lpstr>
      <vt:lpstr>Answers</vt:lpstr>
      <vt:lpstr>Creating a Python Program File</vt:lpstr>
      <vt:lpstr>Creating a Python Program File</vt:lpstr>
      <vt:lpstr>Comments</vt:lpstr>
      <vt:lpstr>Comments example</vt:lpstr>
      <vt:lpstr>functions</vt:lpstr>
      <vt:lpstr>Algorithms</vt:lpstr>
      <vt:lpstr>Problems with algorithms</vt:lpstr>
      <vt:lpstr>Structured algorithms</vt:lpstr>
      <vt:lpstr>Removing redundancy</vt:lpstr>
      <vt:lpstr>functions</vt:lpstr>
      <vt:lpstr>Declaring a function</vt:lpstr>
      <vt:lpstr>Calling a function</vt:lpstr>
      <vt:lpstr>Using functions</vt:lpstr>
      <vt:lpstr>Program with functions</vt:lpstr>
      <vt:lpstr>Functions calling functions</vt:lpstr>
      <vt:lpstr>Control flow</vt:lpstr>
      <vt:lpstr>Structure of a program</vt:lpstr>
      <vt:lpstr>When to use functions (besides main)</vt:lpstr>
      <vt:lpstr>Drawing complex figures with functions</vt:lpstr>
      <vt:lpstr>Functions question</vt:lpstr>
      <vt:lpstr>Development strategy</vt:lpstr>
      <vt:lpstr>Program version 1</vt:lpstr>
      <vt:lpstr>Development strategy 2</vt:lpstr>
      <vt:lpstr>Output structure</vt:lpstr>
      <vt:lpstr>Program version 2</vt:lpstr>
      <vt:lpstr>Development strategy 3</vt:lpstr>
      <vt:lpstr>Output redundancy</vt:lpstr>
      <vt:lpstr>Program version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20</cp:revision>
  <dcterms:created xsi:type="dcterms:W3CDTF">2016-08-01T23:56:41Z</dcterms:created>
  <dcterms:modified xsi:type="dcterms:W3CDTF">2018-01-12T04:40:07Z</dcterms:modified>
</cp:coreProperties>
</file>