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4" r:id="rId13"/>
    <p:sldId id="275" r:id="rId14"/>
    <p:sldId id="276" r:id="rId15"/>
    <p:sldId id="278" r:id="rId16"/>
    <p:sldId id="279" r:id="rId17"/>
    <p:sldId id="281" r:id="rId18"/>
    <p:sldId id="285" r:id="rId19"/>
    <p:sldId id="284" r:id="rId20"/>
    <p:sldId id="28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E407A-6B4C-4240-BEAA-B95B99020A93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07B39-61E6-417C-9810-E2A3C844F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18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91749C-2930-4E63-BB3E-A3B2B9E608C5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9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832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AEC25BE-08EE-4459-AB5D-EE0194A85508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44036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7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470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E2EACFA-F85A-4E3A-9763-E9D077E5D194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0243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74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2291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08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9682566F-D318-4FCE-8B92-3234A9C9E7F6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14340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890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F9678DEA-0BBA-4D13-87E2-373982C7E6D5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048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5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98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23555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7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AF0FA292-C3FD-46C4-A948-1B80E5D36E85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Answers:</a:t>
            </a:r>
          </a:p>
          <a:p>
            <a:r>
              <a:rPr lang="en-US" smtClean="0">
                <a:latin typeface="Arial" panose="020B0604020202020204" pitchFamily="34" charset="0"/>
              </a:rPr>
              <a:t>1</a:t>
            </a:r>
          </a:p>
          <a:p>
            <a:r>
              <a:rPr lang="en-US" smtClean="0">
                <a:latin typeface="Arial" panose="020B0604020202020204" pitchFamily="34" charset="0"/>
              </a:rPr>
              <a:t>15</a:t>
            </a:r>
          </a:p>
          <a:p>
            <a:r>
              <a:rPr lang="en-US" smtClean="0">
                <a:latin typeface="Arial" panose="020B0604020202020204" pitchFamily="34" charset="0"/>
              </a:rPr>
              <a:t>37</a:t>
            </a:r>
          </a:p>
          <a:p>
            <a:r>
              <a:rPr lang="en-US" smtClean="0">
                <a:latin typeface="Arial" panose="020B0604020202020204" pitchFamily="34" charset="0"/>
              </a:rPr>
              <a:t>47</a:t>
            </a:r>
          </a:p>
          <a:p>
            <a:r>
              <a:rPr lang="en-US" smtClean="0">
                <a:latin typeface="Arial" panose="020B0604020202020204" pitchFamily="34" charset="0"/>
              </a:rPr>
              <a:t>9</a:t>
            </a:r>
          </a:p>
          <a:p>
            <a:r>
              <a:rPr lang="en-US" smtClean="0">
                <a:latin typeface="Arial" panose="020B0604020202020204" pitchFamily="34" charset="0"/>
              </a:rPr>
              <a:t>16</a:t>
            </a:r>
          </a:p>
          <a:p>
            <a:r>
              <a:rPr lang="en-US" smtClean="0">
                <a:latin typeface="Arial" panose="020B0604020202020204" pitchFamily="34" charset="0"/>
              </a:rPr>
              <a:t>-8</a:t>
            </a:r>
          </a:p>
          <a:p>
            <a:r>
              <a:rPr lang="en-US" smtClean="0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5604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5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729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732CD163-046A-4B8D-86D9-84477669B8B4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34819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1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24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  <p:sp>
        <p:nvSpPr>
          <p:cNvPr id="37891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DAF7DF9E-ACE5-4F2A-81BB-BB02BE29BE39}" type="slidenum">
              <a:rPr lang="en-US" sz="1200">
                <a:latin typeface="Times New Roman" panose="02020603050405020304" pitchFamily="18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37892" name="Date Placeholder 1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3" name="Footer Placeholder 2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sz="1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70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57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7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97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3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0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9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5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6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7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BE1ED-E89D-46EB-8666-BDE2D660702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8E888-1A4D-46D6-90F4-F3D4C76DD9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939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0" y="0"/>
            <a:ext cx="12192000" cy="443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99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2161264" y="2041771"/>
            <a:ext cx="7839075" cy="18510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Lecture 4: Expressions and Variables</a:t>
            </a:r>
          </a:p>
        </p:txBody>
      </p:sp>
      <p:pic>
        <p:nvPicPr>
          <p:cNvPr id="4" name="Picture 2" descr="cartoon3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200" y="3139238"/>
            <a:ext cx="9144000" cy="347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194602" y="79171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dirty="0" err="1" smtClean="0"/>
              <a:t>CSc</a:t>
            </a:r>
            <a:r>
              <a:rPr lang="en-US" sz="6600" dirty="0" smtClean="0"/>
              <a:t> 110, Spring 2018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650470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Precedence examples</a:t>
            </a:r>
          </a:p>
        </p:txBody>
      </p:sp>
      <p:sp>
        <p:nvSpPr>
          <p:cNvPr id="14192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0" y="1752600"/>
            <a:ext cx="4343400" cy="4343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latin typeface="Courier New" panose="02070309020205020404" pitchFamily="49" charset="0"/>
              </a:rPr>
              <a:t>1 * </a:t>
            </a:r>
            <a:r>
              <a:rPr lang="en-US" sz="2400" dirty="0" smtClean="0">
                <a:latin typeface="Courier New" panose="02070309020205020404" pitchFamily="49" charset="0"/>
              </a:rPr>
              <a:t>2.0 </a:t>
            </a:r>
            <a:r>
              <a:rPr lang="en-US" sz="2400" dirty="0">
                <a:latin typeface="Courier New" panose="02070309020205020404" pitchFamily="49" charset="0"/>
              </a:rPr>
              <a:t>+ 3 * 5 %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\_/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|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</a:t>
            </a:r>
            <a:r>
              <a:rPr lang="en-US" sz="24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2.0</a:t>
            </a:r>
            <a:r>
              <a:rPr lang="en-US" sz="2400" dirty="0" smtClean="0">
                <a:latin typeface="Courier New" panose="02070309020205020404" pitchFamily="49" charset="0"/>
              </a:rPr>
              <a:t>   </a:t>
            </a:r>
            <a:r>
              <a:rPr lang="en-US" sz="2400" dirty="0">
                <a:latin typeface="Courier New" panose="02070309020205020404" pitchFamily="49" charset="0"/>
              </a:rPr>
              <a:t>+ 3 * 5 %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\_/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|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</a:rPr>
              <a:t>2.0   </a:t>
            </a:r>
            <a:r>
              <a:rPr lang="en-US" sz="2400" dirty="0">
                <a:latin typeface="Courier New" panose="02070309020205020404" pitchFamily="49" charset="0"/>
              </a:rPr>
              <a:t>+  </a:t>
            </a:r>
            <a:r>
              <a:rPr 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15</a:t>
            </a:r>
            <a:r>
              <a:rPr lang="en-US" sz="2400" dirty="0">
                <a:latin typeface="Courier New" panose="02070309020205020404" pitchFamily="49" charset="0"/>
              </a:rPr>
              <a:t>   % 4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 \___/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      |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</a:t>
            </a:r>
            <a:r>
              <a:rPr lang="en-US" sz="2400" dirty="0" smtClean="0">
                <a:latin typeface="Courier New" panose="02070309020205020404" pitchFamily="49" charset="0"/>
              </a:rPr>
              <a:t>2.0   </a:t>
            </a:r>
            <a:r>
              <a:rPr lang="en-US" sz="2400" dirty="0">
                <a:latin typeface="Courier New" panose="02070309020205020404" pitchFamily="49" charset="0"/>
              </a:rPr>
              <a:t>+      </a:t>
            </a:r>
            <a:r>
              <a:rPr lang="en-US" sz="2400" b="1" dirty="0">
                <a:solidFill>
                  <a:srgbClr val="800000"/>
                </a:solidFill>
                <a:latin typeface="Courier New" panose="02070309020205020404" pitchFamily="49" charset="0"/>
              </a:rPr>
              <a:t>3</a:t>
            </a:r>
          </a:p>
          <a:p>
            <a:pPr eaLnBrk="1" hangingPunct="1">
              <a:lnSpc>
                <a:spcPct val="80000"/>
              </a:lnSpc>
              <a:buClr>
                <a:schemeClr val="bg1"/>
              </a:buClr>
            </a:pP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\________/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  <a:t>       | </a:t>
            </a:r>
            <a:br>
              <a:rPr lang="en-US" sz="2400" dirty="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</a:rPr>
              <a:t>       </a:t>
            </a:r>
            <a:r>
              <a:rPr lang="en-US" sz="2400" b="1" dirty="0" smtClean="0">
                <a:solidFill>
                  <a:srgbClr val="800000"/>
                </a:solidFill>
                <a:latin typeface="Courier New" panose="02070309020205020404" pitchFamily="49" charset="0"/>
              </a:rPr>
              <a:t>5.0</a:t>
            </a:r>
            <a:endParaRPr lang="en-US" sz="2400" b="1" dirty="0">
              <a:solidFill>
                <a:srgbClr val="8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419268" name="Rectangle 4"/>
          <p:cNvSpPr>
            <a:spLocks noChangeArrowheads="1"/>
          </p:cNvSpPr>
          <p:nvPr/>
        </p:nvSpPr>
        <p:spPr bwMode="auto">
          <a:xfrm>
            <a:off x="6324600" y="1752600"/>
            <a:ext cx="4343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latin typeface="Courier New" panose="02070309020205020404" pitchFamily="49" charset="0"/>
              </a:rPr>
              <a:t>1 + 8 % 3 * 2 - 9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\_/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|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1 +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sz="2400">
                <a:latin typeface="Courier New" panose="02070309020205020404" pitchFamily="49" charset="0"/>
              </a:rPr>
              <a:t>   * 2 - 9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 \___/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   |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1 +  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 4</a:t>
            </a:r>
            <a:r>
              <a:rPr lang="en-US" sz="2400">
                <a:latin typeface="Courier New" panose="02070309020205020404" pitchFamily="49" charset="0"/>
              </a:rPr>
              <a:t>   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\______/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|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 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5</a:t>
            </a:r>
            <a:r>
              <a:rPr lang="en-US" sz="2400">
                <a:latin typeface="Courier New" panose="02070309020205020404" pitchFamily="49" charset="0"/>
              </a:rPr>
              <a:t>         - 9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60000"/>
            </a:pP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\_________/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  <a:t>          | </a:t>
            </a:r>
            <a:br>
              <a:rPr lang="en-US" sz="2400">
                <a:solidFill>
                  <a:srgbClr val="808080"/>
                </a:solidFill>
                <a:latin typeface="Courier New" panose="02070309020205020404" pitchFamily="49" charset="0"/>
              </a:rPr>
            </a:br>
            <a:r>
              <a:rPr lang="en-US" sz="2400">
                <a:latin typeface="Courier New" panose="02070309020205020404" pitchFamily="49" charset="0"/>
              </a:rPr>
              <a:t>          </a:t>
            </a:r>
            <a:r>
              <a:rPr lang="en-US" sz="2400" b="1">
                <a:solidFill>
                  <a:srgbClr val="800000"/>
                </a:solidFill>
                <a:latin typeface="Courier New" panose="02070309020205020404" pitchFamily="49" charset="0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996879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1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9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9267" grpId="0" build="p" autoUpdateAnimBg="0"/>
      <p:bldP spid="1419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Precedence questions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What values result from the following expressions?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9 //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695 % 20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7 + 6 *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7 * 6 + 5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248 % 100 / 5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6 * 3 - 9 // 4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(5 - 7) * </a:t>
            </a:r>
            <a:r>
              <a:rPr lang="en-US" dirty="0">
                <a:latin typeface="Courier New" panose="02070309020205020404" pitchFamily="49" charset="0"/>
              </a:rPr>
              <a:t>2</a:t>
            </a:r>
            <a:r>
              <a:rPr lang="en-US" dirty="0" smtClean="0">
                <a:latin typeface="Courier New" panose="02070309020205020404" pitchFamily="49" charset="0"/>
              </a:rPr>
              <a:t> ** 2</a:t>
            </a:r>
          </a:p>
          <a:p>
            <a:pPr lvl="1" eaLnBrk="1" hangingPunct="1">
              <a:lnSpc>
                <a:spcPct val="11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6 + (18 % (17 - 12))</a:t>
            </a:r>
          </a:p>
        </p:txBody>
      </p:sp>
    </p:spTree>
    <p:extLst>
      <p:ext uri="{BB962C8B-B14F-4D97-AF65-F5344CB8AC3E}">
        <p14:creationId xmlns:p14="http://schemas.microsoft.com/office/powerpoint/2010/main" val="294177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2249993" y="254558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5400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3325372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053516" y="4518386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3930786" y="4508338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733676" y="4518386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860896" y="3913678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860896" y="3284310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1703532" y="2693412"/>
            <a:ext cx="1676400" cy="280988"/>
          </a:xfrm>
          <a:prstGeom prst="rect">
            <a:avLst/>
          </a:prstGeom>
          <a:solidFill>
            <a:srgbClr val="FFBEA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35203" name="Rectangle 3"/>
          <p:cNvSpPr>
            <a:spLocks noGrp="1"/>
          </p:cNvSpPr>
          <p:nvPr>
            <p:ph type="body" idx="1"/>
          </p:nvPr>
        </p:nvSpPr>
        <p:spPr>
          <a:xfrm>
            <a:off x="838200" y="169400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2400" dirty="0">
                <a:cs typeface="Courier New" panose="02070309020205020404" pitchFamily="49" charset="0"/>
              </a:rPr>
              <a:t>What's bad about the following code?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total owed, assuming 8% tax / 15% tip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print("Subtotal:")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+ 30)</a:t>
            </a:r>
          </a:p>
          <a:p>
            <a:pPr>
              <a:spcBef>
                <a:spcPct val="0"/>
              </a:spcBef>
              <a:buNone/>
            </a:pPr>
            <a:endParaRPr lang="en-US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print("Tax:")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print((38 + 40 + 30) * .08)</a:t>
            </a:r>
          </a:p>
          <a:p>
            <a:pPr>
              <a:spcBef>
                <a:spcPct val="0"/>
              </a:spcBef>
              <a:buNone/>
            </a:pPr>
            <a:endParaRPr lang="en-US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print("Tip:")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print((38 + 40 + 30) * .15)</a:t>
            </a:r>
          </a:p>
          <a:p>
            <a:pPr>
              <a:spcBef>
                <a:spcPct val="0"/>
              </a:spcBef>
              <a:buNone/>
            </a:pPr>
            <a:endParaRPr lang="en-US" sz="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print("Total:")</a:t>
            </a:r>
          </a:p>
          <a:p>
            <a:pPr>
              <a:spcBef>
                <a:spcPct val="0"/>
              </a:spcBef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 + (38 + 40 + 30) * .15 + (38 + 40 + 30) * .08)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/>
            <a:r>
              <a:rPr lang="en-US" dirty="0" smtClean="0"/>
              <a:t>The subtotal expression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(38 + 40 + 30)</a:t>
            </a:r>
            <a:r>
              <a:rPr lang="en-US" dirty="0" smtClean="0">
                <a:cs typeface="Courier New" panose="02070309020205020404" pitchFamily="49" charset="0"/>
              </a:rPr>
              <a:t> is repeated</a:t>
            </a:r>
          </a:p>
          <a:p>
            <a:pPr lvl="1" eaLnBrk="1" hangingPunct="1"/>
            <a:r>
              <a:rPr lang="en-US" dirty="0" smtClean="0"/>
              <a:t>So many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 smtClean="0"/>
              <a:t> statements</a:t>
            </a:r>
          </a:p>
        </p:txBody>
      </p:sp>
      <p:sp>
        <p:nvSpPr>
          <p:cNvPr id="358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Receipt example</a:t>
            </a:r>
          </a:p>
        </p:txBody>
      </p:sp>
    </p:spTree>
    <p:extLst>
      <p:ext uri="{BB962C8B-B14F-4D97-AF65-F5344CB8AC3E}">
        <p14:creationId xmlns:p14="http://schemas.microsoft.com/office/powerpoint/2010/main" val="40105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52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35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tabLst>
                <a:tab pos="2514600" algn="l"/>
              </a:tabLst>
            </a:pPr>
            <a:r>
              <a:rPr lang="en-US" b="1" dirty="0" smtClean="0"/>
              <a:t>variable</a:t>
            </a:r>
            <a:r>
              <a:rPr lang="en-US" dirty="0" smtClean="0"/>
              <a:t>: A piece of the computer's memory that is given a name and type, and can store a value.</a:t>
            </a:r>
          </a:p>
          <a:p>
            <a:pPr lvl="1">
              <a:lnSpc>
                <a:spcPct val="110000"/>
              </a:lnSpc>
              <a:tabLst>
                <a:tab pos="2514600" algn="l"/>
              </a:tabLst>
            </a:pPr>
            <a:r>
              <a:rPr lang="en-US" dirty="0" smtClean="0"/>
              <a:t>Like preset stations on a car stereo, or cell phone speed dial:</a:t>
            </a:r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tabLst>
                <a:tab pos="2514600" algn="l"/>
              </a:tabLst>
            </a:pPr>
            <a:endParaRPr lang="en-US" dirty="0" smtClean="0"/>
          </a:p>
          <a:p>
            <a:pPr lvl="1">
              <a:lnSpc>
                <a:spcPct val="110000"/>
              </a:lnSpc>
              <a:tabLst>
                <a:tab pos="2514600" algn="l"/>
              </a:tabLst>
            </a:pPr>
            <a:r>
              <a:rPr lang="en-US" dirty="0" smtClean="0"/>
              <a:t>Steps for using a variable:</a:t>
            </a:r>
          </a:p>
          <a:p>
            <a:pPr lvl="2">
              <a:lnSpc>
                <a:spcPct val="110000"/>
              </a:lnSpc>
              <a:tabLst>
                <a:tab pos="2514600" algn="l"/>
              </a:tabLst>
            </a:pPr>
            <a:r>
              <a:rPr lang="en-US" i="1" dirty="0" smtClean="0"/>
              <a:t>Declare/initialize</a:t>
            </a:r>
            <a:r>
              <a:rPr lang="en-US" dirty="0" smtClean="0"/>
              <a:t> it	- state its name and type and store a value into it</a:t>
            </a:r>
          </a:p>
          <a:p>
            <a:pPr lvl="2">
              <a:lnSpc>
                <a:spcPct val="110000"/>
              </a:lnSpc>
              <a:tabLst>
                <a:tab pos="2514600" algn="l"/>
              </a:tabLst>
            </a:pPr>
            <a:r>
              <a:rPr lang="en-US" i="1" dirty="0" smtClean="0"/>
              <a:t>Use </a:t>
            </a:r>
            <a:r>
              <a:rPr lang="en-US" dirty="0" smtClean="0"/>
              <a:t>it			- print it or use it as part of an expression</a:t>
            </a:r>
          </a:p>
        </p:txBody>
      </p:sp>
      <p:grpSp>
        <p:nvGrpSpPr>
          <p:cNvPr id="36867" name="Group 4"/>
          <p:cNvGrpSpPr>
            <a:grpSpLocks/>
          </p:cNvGrpSpPr>
          <p:nvPr/>
        </p:nvGrpSpPr>
        <p:grpSpPr bwMode="auto">
          <a:xfrm>
            <a:off x="2590800" y="3162300"/>
            <a:ext cx="4826000" cy="1181100"/>
            <a:chOff x="1584" y="2784"/>
            <a:chExt cx="4000" cy="1256"/>
          </a:xfrm>
        </p:grpSpPr>
        <p:pic>
          <p:nvPicPr>
            <p:cNvPr id="36869" name="Picture 5" descr="car_stereo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200" b="35400"/>
            <a:stretch>
              <a:fillRect/>
            </a:stretch>
          </p:blipFill>
          <p:spPr bwMode="auto">
            <a:xfrm>
              <a:off x="1584" y="2784"/>
              <a:ext cx="4000" cy="1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6870" name="Oval 6"/>
            <p:cNvSpPr>
              <a:spLocks noChangeArrowheads="1"/>
            </p:cNvSpPr>
            <p:nvPr/>
          </p:nvSpPr>
          <p:spPr bwMode="auto">
            <a:xfrm>
              <a:off x="2736" y="3600"/>
              <a:ext cx="1872" cy="384"/>
            </a:xfrm>
            <a:prstGeom prst="ellipse">
              <a:avLst/>
            </a:prstGeom>
            <a:noFill/>
            <a:ln w="635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pic>
        <p:nvPicPr>
          <p:cNvPr id="368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6"/>
          <a:stretch>
            <a:fillRect/>
          </a:stretch>
        </p:blipFill>
        <p:spPr bwMode="auto">
          <a:xfrm>
            <a:off x="8229600" y="2984500"/>
            <a:ext cx="15049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97700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Declaration and assignment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65936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variable declaration and assignment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dirty="0" smtClean="0"/>
              <a:t>Sets aside memory for storing a value and stores a value into a variable.</a:t>
            </a:r>
          </a:p>
          <a:p>
            <a:pPr lvl="1"/>
            <a:r>
              <a:rPr lang="en-US" dirty="0" smtClean="0"/>
              <a:t>Variables must be declared</a:t>
            </a:r>
            <a:r>
              <a:rPr lang="en-US" i="1" dirty="0" smtClean="0"/>
              <a:t> </a:t>
            </a:r>
            <a:r>
              <a:rPr lang="en-US" dirty="0" smtClean="0"/>
              <a:t>before they can be used.</a:t>
            </a:r>
          </a:p>
          <a:p>
            <a:pPr lvl="1" eaLnBrk="1" hangingPunct="1"/>
            <a:r>
              <a:rPr lang="en-US" dirty="0" smtClean="0"/>
              <a:t>The value can be an expression; the variable stores its result.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Syntax: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endParaRPr lang="en-US" sz="800" dirty="0"/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en-US" b="1" i="1" dirty="0" smtClean="0"/>
              <a:t>	</a:t>
            </a:r>
            <a:r>
              <a:rPr lang="en-US" b="1" dirty="0" smtClean="0"/>
              <a:t>name</a:t>
            </a:r>
            <a:r>
              <a:rPr lang="en-US" dirty="0" smtClean="0">
                <a:latin typeface="Courier New" panose="02070309020205020404" pitchFamily="49" charset="0"/>
              </a:rPr>
              <a:t> = </a:t>
            </a:r>
            <a:r>
              <a:rPr lang="en-US" b="1" dirty="0" smtClean="0"/>
              <a:t>expression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zipcode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90210</a:t>
            </a:r>
          </a:p>
          <a:p>
            <a:pPr lvl="1" eaLnBrk="1" hangingPunct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myGPA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1.0 + 2.25</a:t>
            </a:r>
          </a:p>
        </p:txBody>
      </p:sp>
      <p:graphicFrame>
        <p:nvGraphicFramePr>
          <p:cNvPr id="439303" name="Group 7"/>
          <p:cNvGraphicFramePr>
            <a:graphicFrameLocks noGrp="1"/>
          </p:cNvGraphicFramePr>
          <p:nvPr/>
        </p:nvGraphicFramePr>
        <p:xfrm>
          <a:off x="7086600" y="4114800"/>
          <a:ext cx="3048000" cy="6604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zipcode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ＭＳ Ｐゴシック" charset="0"/>
                          <a:cs typeface="Times New Roman" charset="0"/>
                        </a:rPr>
                        <a:t>90210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9311" name="Group 15"/>
          <p:cNvGraphicFramePr>
            <a:graphicFrameLocks noGrp="1"/>
          </p:cNvGraphicFramePr>
          <p:nvPr/>
        </p:nvGraphicFramePr>
        <p:xfrm>
          <a:off x="7086600" y="5410200"/>
          <a:ext cx="3048000" cy="660400"/>
        </p:xfrm>
        <a:graphic>
          <a:graphicData uri="http://schemas.openxmlformats.org/drawingml/2006/table">
            <a:tbl>
              <a:tblPr/>
              <a:tblGrid>
                <a:gridCol w="1295400"/>
                <a:gridCol w="1752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myGPA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3.25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767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variables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Once given a value, a variable can be used in expressions: </a:t>
            </a:r>
            <a:endParaRPr 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x = 3</a:t>
            </a:r>
            <a:r>
              <a:rPr lang="en-US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x is 3</a:t>
            </a:r>
            <a:endParaRPr lang="en-US" b="1" dirty="0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 = 5 * </a:t>
            </a:r>
            <a:r>
              <a:rPr lang="en-US" b="1" dirty="0" smtClean="0">
                <a:latin typeface="Courier New" panose="02070309020205020404" pitchFamily="49" charset="0"/>
              </a:rPr>
              <a:t>x</a:t>
            </a:r>
            <a:r>
              <a:rPr lang="en-US" dirty="0" smtClean="0">
                <a:latin typeface="Courier New" panose="02070309020205020404" pitchFamily="49" charset="0"/>
              </a:rPr>
              <a:t> - 1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now y is 14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You can assign a value more than once:</a:t>
            </a:r>
          </a:p>
          <a:p>
            <a:pPr lvl="1">
              <a:buNone/>
            </a:pP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>x = 3          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3 here</a:t>
            </a: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/>
            </a:r>
            <a:b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</a:rPr>
            </a:br>
            <a:r>
              <a:rPr lang="en-US" b="1" dirty="0" smtClean="0">
                <a:latin typeface="Courier New" panose="02070309020205020404" pitchFamily="49" charset="0"/>
              </a:rPr>
              <a:t>x = 4 + 7</a:t>
            </a: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</a:rPr>
              <a:t>        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now x is 11</a:t>
            </a:r>
          </a:p>
        </p:txBody>
      </p:sp>
      <p:graphicFrame>
        <p:nvGraphicFramePr>
          <p:cNvPr id="440328" name="Group 8"/>
          <p:cNvGraphicFramePr>
            <a:graphicFrameLocks noGrp="1"/>
          </p:cNvGraphicFramePr>
          <p:nvPr/>
        </p:nvGraphicFramePr>
        <p:xfrm>
          <a:off x="8229600" y="40640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0336" name="Group 16"/>
          <p:cNvGraphicFramePr>
            <a:graphicFrameLocks noGrp="1"/>
          </p:cNvGraphicFramePr>
          <p:nvPr/>
        </p:nvGraphicFramePr>
        <p:xfrm>
          <a:off x="8229600" y="4064000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11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499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ChangeArrowheads="1"/>
          </p:cNvSpPr>
          <p:nvPr/>
        </p:nvSpPr>
        <p:spPr bwMode="auto">
          <a:xfrm>
            <a:off x="1215850" y="5559493"/>
            <a:ext cx="1983713" cy="29869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 and algebra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815576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Assignment uses </a:t>
            </a:r>
            <a:r>
              <a:rPr lang="en-US" dirty="0" smtClean="0">
                <a:latin typeface="Courier New" panose="02070309020205020404" pitchFamily="49" charset="0"/>
              </a:rPr>
              <a:t>=</a:t>
            </a:r>
            <a:r>
              <a:rPr lang="en-US" dirty="0" smtClean="0"/>
              <a:t> , but it is not an algebraic equation.</a:t>
            </a:r>
          </a:p>
          <a:p>
            <a:pPr lvl="1">
              <a:lnSpc>
                <a:spcPct val="110000"/>
              </a:lnSpc>
              <a:buNone/>
              <a:tabLst>
                <a:tab pos="1828800" algn="l"/>
              </a:tabLst>
            </a:pPr>
            <a:endParaRPr lang="en-US" sz="800" dirty="0">
              <a:latin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  =</a:t>
            </a:r>
            <a:r>
              <a:rPr lang="en-US" dirty="0" smtClean="0"/>
              <a:t>	means,  </a:t>
            </a:r>
            <a:r>
              <a:rPr lang="en-US" i="1" dirty="0" smtClean="0"/>
              <a:t>"store the value at right in variable at left"</a:t>
            </a: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endParaRPr lang="en-US" i="1" dirty="0" smtClean="0"/>
          </a:p>
          <a:p>
            <a:pPr lvl="2"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The right side expression is evaluated first,</a:t>
            </a:r>
            <a:br>
              <a:rPr lang="en-US" dirty="0" smtClean="0"/>
            </a:br>
            <a:r>
              <a:rPr lang="en-US" dirty="0" smtClean="0"/>
              <a:t>and then its result is stored in the variable at left.</a:t>
            </a:r>
          </a:p>
          <a:p>
            <a:pPr lvl="1">
              <a:lnSpc>
                <a:spcPct val="110000"/>
              </a:lnSpc>
              <a:tabLst>
                <a:tab pos="1828800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1828800" algn="l"/>
              </a:tabLst>
            </a:pPr>
            <a:r>
              <a:rPr lang="en-US" dirty="0" smtClean="0"/>
              <a:t>What happens here?</a:t>
            </a:r>
          </a:p>
          <a:p>
            <a:pPr lvl="1">
              <a:lnSpc>
                <a:spcPct val="110000"/>
              </a:lnSpc>
              <a:buNone/>
              <a:tabLst>
                <a:tab pos="1828800" algn="l"/>
              </a:tabLst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None/>
              <a:tabLst>
                <a:tab pos="1828800" algn="l"/>
              </a:tabLs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  <a:p>
            <a:pPr lvl="1">
              <a:buNone/>
              <a:tabLst>
                <a:tab pos="182880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+ 2   </a:t>
            </a:r>
            <a:r>
              <a:rPr lang="en-US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???</a:t>
            </a:r>
          </a:p>
        </p:txBody>
      </p:sp>
      <p:graphicFrame>
        <p:nvGraphicFramePr>
          <p:cNvPr id="442374" name="Group 6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2382" name="Group 14"/>
          <p:cNvGraphicFramePr>
            <a:graphicFrameLocks noGrp="1"/>
          </p:cNvGraphicFramePr>
          <p:nvPr/>
        </p:nvGraphicFramePr>
        <p:xfrm>
          <a:off x="7315200" y="4638675"/>
          <a:ext cx="1981200" cy="660400"/>
        </p:xfrm>
        <a:graphic>
          <a:graphicData uri="http://schemas.openxmlformats.org/drawingml/2006/table">
            <a:tbl>
              <a:tblPr/>
              <a:tblGrid>
                <a:gridCol w="990600"/>
                <a:gridCol w="9906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5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8357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Receipt question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dirty="0" smtClean="0">
                <a:cs typeface="Courier New" panose="02070309020205020404" pitchFamily="49" charset="0"/>
              </a:rPr>
              <a:t>Improve the receipt program using variables.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b="1" dirty="0" smtClean="0">
              <a:solidFill>
                <a:srgbClr val="00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Calculate total owed, assuming 8% tax / 15% tip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print("Subtotal:")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+ 40 + 30)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.08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.15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print(38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+ 40 + 30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.15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(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38 + 40 + 30) * .08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07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ChangeArrowheads="1"/>
          </p:cNvSpPr>
          <p:nvPr/>
        </p:nvSpPr>
        <p:spPr bwMode="auto">
          <a:xfrm>
            <a:off x="2627985" y="2583173"/>
            <a:ext cx="5102851" cy="45097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Printing a variable's value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Use a comma to print a string and a variable's value on one line.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latin typeface="Courier New" panose="02070309020205020404" pitchFamily="49" charset="0"/>
              </a:rPr>
              <a:t>grade = (95.1 + 71.9 + 82.6) / 3.0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"Your grade was", grade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students = 11 + 17 + 4 + 19 + 14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print(</a:t>
            </a:r>
            <a:r>
              <a:rPr lang="en-US" b="1" dirty="0" smtClean="0">
                <a:latin typeface="Courier New" panose="02070309020205020404" pitchFamily="49" charset="0"/>
              </a:rPr>
              <a:t>"There are", students</a:t>
            </a:r>
            <a:r>
              <a:rPr lang="en-US" dirty="0" smtClean="0">
                <a:latin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b="1" dirty="0"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</a:rPr>
              <a:t>       "students in the course."</a:t>
            </a:r>
            <a:r>
              <a:rPr lang="en-US" dirty="0" smtClean="0">
                <a:latin typeface="Courier New" panose="02070309020205020404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  <a:buFontTx/>
              <a:buChar char="•"/>
            </a:pPr>
            <a:r>
              <a:rPr lang="en-US" dirty="0" smtClean="0"/>
              <a:t>Output: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Your grade was 83.2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 smtClean="0">
                <a:latin typeface="Courier New" panose="02070309020205020404" pitchFamily="49" charset="0"/>
              </a:rPr>
              <a:t>	There are 65 students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1170659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2307771" y="2174422"/>
            <a:ext cx="7772400" cy="1470025"/>
          </a:xfrm>
        </p:spPr>
        <p:txBody>
          <a:bodyPr/>
          <a:lstStyle/>
          <a:p>
            <a:pPr algn="ctr" eaLnBrk="1" hangingPunct="1"/>
            <a:r>
              <a:rPr lang="en-US" sz="4800" dirty="0"/>
              <a:t>Data and expressions</a:t>
            </a:r>
          </a:p>
        </p:txBody>
      </p:sp>
    </p:spTree>
    <p:extLst>
      <p:ext uri="{BB962C8B-B14F-4D97-AF65-F5344CB8AC3E}">
        <p14:creationId xmlns:p14="http://schemas.microsoft.com/office/powerpoint/2010/main" val="2478290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Receipt answer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Calculate total owed, </a:t>
            </a:r>
            <a:r>
              <a:rPr lang="en-US" sz="1800" b="1" dirty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assuming</a:t>
            </a:r>
            <a:r>
              <a:rPr lang="en-US" sz="1800" b="1" dirty="0">
                <a:solidFill>
                  <a:srgbClr val="0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8% tax / 15% tip</a:t>
            </a: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38 + 40 +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30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 err="1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* .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08   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* .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       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subtotal + tax +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   </a:t>
            </a:r>
            <a:r>
              <a:rPr lang="en-US" sz="1800" b="1" dirty="0" smtClean="0">
                <a:solidFill>
                  <a:srgbClr val="01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float</a:t>
            </a:r>
            <a:endParaRPr lang="en-US" sz="1800" b="1" dirty="0">
              <a:solidFill>
                <a:srgbClr val="01808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subtotal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tip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print("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:",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types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Internally</a:t>
            </a:r>
            <a:r>
              <a:rPr lang="en-US" dirty="0">
                <a:ea typeface="ＭＳ Ｐゴシック" charset="0"/>
                <a:cs typeface="ＭＳ Ｐゴシック" charset="0"/>
              </a:rPr>
              <a:t>, computers store everything as 1s and 0s</a:t>
            </a:r>
          </a:p>
          <a:p>
            <a:pPr lvl="1" eaLnBrk="1" hangingPunct="1">
              <a:buFont typeface="Wingdings" charset="0"/>
              <a:buNone/>
              <a:defRPr/>
            </a:pPr>
            <a:r>
              <a:rPr lang="en-US" dirty="0">
                <a:ea typeface="ＭＳ Ｐゴシック" charset="0"/>
              </a:rPr>
              <a:t>		</a:t>
            </a:r>
            <a:r>
              <a:rPr lang="en-US" dirty="0">
                <a:latin typeface="Courier New" charset="0"/>
                <a:ea typeface="ＭＳ Ｐゴシック" charset="0"/>
              </a:rPr>
              <a:t>104</a:t>
            </a: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ea typeface="ＭＳ Ｐゴシック" charset="0"/>
                <a:sym typeface="Wingdings" charset="0"/>
              </a:rPr>
              <a:t> </a:t>
            </a:r>
            <a:r>
              <a:rPr lang="en-US" dirty="0">
                <a:latin typeface="Courier New" charset="0"/>
                <a:ea typeface="ＭＳ Ｐゴシック" charset="0"/>
              </a:rPr>
              <a:t>01101000</a:t>
            </a:r>
            <a:endParaRPr lang="en-US" dirty="0">
              <a:ea typeface="ＭＳ Ｐゴシック" charset="0"/>
            </a:endParaRPr>
          </a:p>
          <a:p>
            <a:pPr lvl="1" eaLnBrk="1" hangingPunct="1">
              <a:buFont typeface="Wingdings 2" charset="0"/>
              <a:buNone/>
              <a:defRPr/>
            </a:pPr>
            <a:r>
              <a:rPr lang="en-US" dirty="0">
                <a:ea typeface="ＭＳ Ｐゴシック" charset="0"/>
              </a:rPr>
              <a:t>		</a:t>
            </a:r>
            <a:r>
              <a:rPr lang="en-US" dirty="0" smtClean="0">
                <a:latin typeface="Courier New" charset="0"/>
                <a:ea typeface="ＭＳ Ｐゴシック" charset="0"/>
              </a:rPr>
              <a:t>'hi'</a:t>
            </a: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ea typeface="ＭＳ Ｐゴシック" charset="0"/>
                <a:sym typeface="Wingdings" charset="0"/>
              </a:rPr>
              <a:t> </a:t>
            </a:r>
            <a:r>
              <a:rPr lang="en-US" dirty="0" smtClean="0">
                <a:latin typeface="Courier New" charset="0"/>
                <a:ea typeface="ＭＳ Ｐゴシック" charset="0"/>
              </a:rPr>
              <a:t>0110100001101001</a:t>
            </a:r>
          </a:p>
          <a:p>
            <a:pPr lvl="1" eaLnBrk="1" hangingPunct="1">
              <a:buFont typeface="Wingdings 2" charset="0"/>
              <a:buNone/>
              <a:defRPr/>
            </a:pPr>
            <a:r>
              <a:rPr lang="en-US" dirty="0">
                <a:latin typeface="Courier New" charset="0"/>
                <a:ea typeface="ＭＳ Ｐゴシック" charset="0"/>
              </a:rPr>
              <a:t>	</a:t>
            </a:r>
            <a:r>
              <a:rPr lang="en-US" dirty="0" smtClean="0">
                <a:latin typeface="Courier New" charset="0"/>
                <a:ea typeface="ＭＳ Ｐゴシック" charset="0"/>
              </a:rPr>
              <a:t>	'h'	</a:t>
            </a:r>
            <a:r>
              <a:rPr lang="en-US" dirty="0" smtClean="0">
                <a:ea typeface="ＭＳ Ｐゴシック" charset="0"/>
                <a:sym typeface="Wingdings" charset="0"/>
              </a:rPr>
              <a:t> </a:t>
            </a:r>
            <a:r>
              <a:rPr lang="en-US" dirty="0" smtClean="0">
                <a:latin typeface="Courier New" charset="0"/>
                <a:ea typeface="ＭＳ Ｐゴシック" charset="0"/>
              </a:rPr>
              <a:t>01101000</a:t>
            </a: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 2" charset="0"/>
              <a:buNone/>
              <a:defRPr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  <a:cs typeface="ＭＳ Ｐゴシック" charset="0"/>
              </a:rPr>
              <a:t>How are </a:t>
            </a:r>
            <a:r>
              <a:rPr lang="en-US" sz="2000" dirty="0">
                <a:latin typeface="Courier New" charset="0"/>
                <a:ea typeface="ＭＳ Ｐゴシック" charset="0"/>
              </a:rPr>
              <a:t>h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and </a:t>
            </a:r>
            <a:r>
              <a:rPr lang="en-US" sz="2000" dirty="0">
                <a:latin typeface="Courier New" charset="0"/>
                <a:ea typeface="ＭＳ Ｐゴシック" charset="0"/>
              </a:rPr>
              <a:t>104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 differentiated?</a:t>
            </a:r>
          </a:p>
          <a:p>
            <a:pPr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 2" charset="0"/>
              <a:buChar char=""/>
              <a:defRPr/>
            </a:pPr>
            <a:r>
              <a:rPr lang="en-US" b="1" dirty="0" smtClean="0">
                <a:ea typeface="ＭＳ Ｐゴシック" charset="0"/>
                <a:cs typeface="ＭＳ Ｐゴシック" charset="0"/>
              </a:rPr>
              <a:t>type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: A category or set of data values.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</a:rPr>
              <a:t>Constrains the operations that can be performed on data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</a:rPr>
              <a:t>Many languages ask the programmer to specify types</a:t>
            </a:r>
          </a:p>
          <a:p>
            <a:pPr lvl="1" eaLnBrk="1" hangingPunct="1">
              <a:buFont typeface="Wingdings 2" charset="0"/>
              <a:buChar char=""/>
              <a:defRPr/>
            </a:pPr>
            <a:r>
              <a:rPr lang="en-US" dirty="0" smtClean="0">
                <a:ea typeface="ＭＳ Ｐゴシック" charset="0"/>
              </a:rPr>
              <a:t>Examples: integer, real number, string</a:t>
            </a: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 2" charset="0"/>
              <a:buChar char=""/>
              <a:defRPr/>
            </a:pPr>
            <a:endParaRPr lang="en-US" dirty="0" smtClean="0">
              <a:ea typeface="ＭＳ Ｐゴシック" charset="0"/>
            </a:endParaRPr>
          </a:p>
          <a:p>
            <a:pPr lvl="1" eaLnBrk="1" hangingPunct="1">
              <a:buFont typeface="Wingdings 2" charset="0"/>
              <a:buNone/>
              <a:defRPr/>
            </a:pPr>
            <a:endParaRPr lang="en-US" dirty="0">
              <a:latin typeface="Courier Ne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118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Python's number types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buNone/>
              <a:tabLst>
                <a:tab pos="2286000" algn="l"/>
                <a:tab pos="4114800" algn="l"/>
                <a:tab pos="5834063" algn="l"/>
              </a:tabLst>
            </a:pPr>
            <a:r>
              <a:rPr lang="en-US" b="1" dirty="0"/>
              <a:t>	Name	Description		Examples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dirty="0" err="1">
                <a:latin typeface="Courier New" panose="02070309020205020404" pitchFamily="49" charset="0"/>
              </a:rPr>
              <a:t>int</a:t>
            </a:r>
            <a:r>
              <a:rPr lang="en-US" dirty="0"/>
              <a:t>	integers		</a:t>
            </a:r>
            <a:r>
              <a:rPr lang="en-US" dirty="0">
                <a:latin typeface="Courier New" panose="02070309020205020404" pitchFamily="49" charset="0"/>
              </a:rPr>
              <a:t>42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-3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0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926394</a:t>
            </a: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float</a:t>
            </a:r>
            <a:r>
              <a:rPr lang="en-US" dirty="0"/>
              <a:t>	real numbers		</a:t>
            </a:r>
            <a:r>
              <a:rPr lang="en-US" dirty="0">
                <a:latin typeface="Courier New" panose="02070309020205020404" pitchFamily="49" charset="0"/>
              </a:rPr>
              <a:t>3.1</a:t>
            </a:r>
            <a:r>
              <a:rPr lang="en-US" dirty="0"/>
              <a:t>,  </a:t>
            </a:r>
            <a:r>
              <a:rPr lang="en-US" dirty="0">
                <a:latin typeface="Courier New" panose="02070309020205020404" pitchFamily="49" charset="0"/>
              </a:rPr>
              <a:t>-</a:t>
            </a:r>
            <a:r>
              <a:rPr lang="en-US" dirty="0" smtClean="0">
                <a:latin typeface="Courier New" panose="02070309020205020404" pitchFamily="49" charset="0"/>
              </a:rPr>
              <a:t>0.25</a:t>
            </a:r>
            <a:endParaRPr lang="en-US" dirty="0" smtClean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lnSpc>
                <a:spcPct val="120000"/>
              </a:lnSpc>
              <a:buClr>
                <a:schemeClr val="bg1"/>
              </a:buClr>
              <a:tabLst>
                <a:tab pos="2286000" algn="l"/>
                <a:tab pos="4114800" algn="l"/>
                <a:tab pos="5834063" algn="l"/>
              </a:tabLst>
            </a:pPr>
            <a:r>
              <a:rPr lang="en-US" dirty="0" smtClean="0">
                <a:solidFill>
                  <a:srgbClr val="9090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complex</a:t>
            </a:r>
            <a:r>
              <a:rPr lang="en-US" dirty="0">
                <a:solidFill>
                  <a:srgbClr val="909090"/>
                </a:solidFill>
              </a:rPr>
              <a:t>			</a:t>
            </a:r>
            <a:endParaRPr lang="en-US" dirty="0">
              <a:solidFill>
                <a:srgbClr val="909090"/>
              </a:solidFill>
              <a:latin typeface="Courier New" panose="02070309020205020404" pitchFamily="49" charset="0"/>
            </a:endParaRPr>
          </a:p>
          <a:p>
            <a:pPr marL="742950" lvl="1" indent="-285750">
              <a:buClr>
                <a:schemeClr val="bg1"/>
              </a:buClr>
              <a:buNone/>
              <a:tabLst>
                <a:tab pos="2286000" algn="l"/>
                <a:tab pos="4114800" algn="l"/>
                <a:tab pos="5834063" algn="l"/>
              </a:tabLst>
            </a:pPr>
            <a:endParaRPr lang="en-US" dirty="0">
              <a:solidFill>
                <a:srgbClr val="90909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05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Expressions</a:t>
            </a:r>
          </a:p>
        </p:txBody>
      </p:sp>
      <p:sp>
        <p:nvSpPr>
          <p:cNvPr id="16386" name="Rectangle 4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>
              <a:tabLst>
                <a:tab pos="1376363" algn="l"/>
                <a:tab pos="2514600" algn="l"/>
              </a:tabLst>
            </a:pPr>
            <a:r>
              <a:rPr lang="en-US" b="1" dirty="0" smtClean="0"/>
              <a:t>expression</a:t>
            </a:r>
            <a:r>
              <a:rPr lang="en-US" dirty="0" smtClean="0"/>
              <a:t>: A value or operation that computes a value.</a:t>
            </a:r>
          </a:p>
          <a:p>
            <a:pPr lvl="1">
              <a:tabLst>
                <a:tab pos="1376363" algn="l"/>
                <a:tab pos="2514600" algn="l"/>
              </a:tabLst>
            </a:pPr>
            <a:endParaRPr lang="en-US" sz="800" dirty="0"/>
          </a:p>
          <a:p>
            <a:pPr lvl="1">
              <a:buFontTx/>
              <a:buChar char="•"/>
              <a:tabLst>
                <a:tab pos="1376363" algn="l"/>
                <a:tab pos="2514600" algn="l"/>
              </a:tabLst>
            </a:pPr>
            <a:r>
              <a:rPr lang="en-US" dirty="0" smtClean="0"/>
              <a:t>Examples:	</a:t>
            </a:r>
            <a:r>
              <a:rPr lang="en-US" dirty="0" smtClean="0">
                <a:latin typeface="Courier New" panose="02070309020205020404" pitchFamily="49" charset="0"/>
              </a:rPr>
              <a:t>1 + 4 * 5</a:t>
            </a:r>
          </a:p>
          <a:p>
            <a:pPr lvl="1">
              <a:buNone/>
              <a:tabLst>
                <a:tab pos="1376363" algn="l"/>
                <a:tab pos="2514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		(7 + 2) * 6 / 3</a:t>
            </a:r>
          </a:p>
          <a:p>
            <a:pPr lvl="1">
              <a:buNone/>
              <a:tabLst>
                <a:tab pos="1376363" algn="l"/>
                <a:tab pos="2514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		42.0</a:t>
            </a:r>
          </a:p>
          <a:p>
            <a:pPr lvl="1">
              <a:tabLst>
                <a:tab pos="1376363" algn="l"/>
                <a:tab pos="2514600" algn="l"/>
              </a:tabLst>
            </a:pPr>
            <a:endParaRPr lang="en-US" sz="800" dirty="0"/>
          </a:p>
          <a:p>
            <a:pPr lvl="1">
              <a:tabLst>
                <a:tab pos="1376363" algn="l"/>
                <a:tab pos="2514600" algn="l"/>
              </a:tabLst>
            </a:pPr>
            <a:r>
              <a:rPr lang="en-US" dirty="0" smtClean="0"/>
              <a:t>The simplest expression is a </a:t>
            </a:r>
            <a:r>
              <a:rPr lang="en-US" i="1" dirty="0" smtClean="0"/>
              <a:t>literal value</a:t>
            </a:r>
            <a:r>
              <a:rPr lang="en-US" dirty="0" smtClean="0"/>
              <a:t>.</a:t>
            </a:r>
          </a:p>
          <a:p>
            <a:pPr lvl="1">
              <a:tabLst>
                <a:tab pos="1376363" algn="l"/>
                <a:tab pos="2514600" algn="l"/>
              </a:tabLst>
            </a:pPr>
            <a:r>
              <a:rPr lang="en-US" dirty="0" smtClean="0"/>
              <a:t>A complex expression can use operators and parentheses.</a:t>
            </a:r>
          </a:p>
        </p:txBody>
      </p:sp>
    </p:spTree>
    <p:extLst>
      <p:ext uri="{BB962C8B-B14F-4D97-AF65-F5344CB8AC3E}">
        <p14:creationId xmlns:p14="http://schemas.microsoft.com/office/powerpoint/2010/main" val="239391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Arithmetic operators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1376363" algn="l"/>
              </a:tabLst>
            </a:pPr>
            <a:r>
              <a:rPr lang="en-US" b="1" dirty="0" smtClean="0"/>
              <a:t>operator</a:t>
            </a:r>
            <a:r>
              <a:rPr lang="en-US" dirty="0" smtClean="0"/>
              <a:t>: Combines multiple values or expressions.</a:t>
            </a:r>
          </a:p>
          <a:p>
            <a:pPr lvl="1">
              <a:buNone/>
              <a:tabLst>
                <a:tab pos="1376363" algn="l"/>
              </a:tabLst>
            </a:pPr>
            <a:endParaRPr lang="en-US" sz="800" dirty="0"/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+</a:t>
            </a:r>
            <a:r>
              <a:rPr lang="en-US" dirty="0" smtClean="0"/>
              <a:t>	addition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-</a:t>
            </a:r>
            <a:r>
              <a:rPr lang="en-US" dirty="0" smtClean="0"/>
              <a:t> 	subtraction (or negation)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*</a:t>
            </a:r>
            <a:r>
              <a:rPr lang="en-US" dirty="0" smtClean="0"/>
              <a:t>	multiplication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/</a:t>
            </a:r>
            <a:r>
              <a:rPr lang="en-US" dirty="0" smtClean="0"/>
              <a:t> 	division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/>
              <a:t>// 	integer division (a.k.a. leave off any remainder)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%</a:t>
            </a:r>
            <a:r>
              <a:rPr lang="en-US" dirty="0" smtClean="0"/>
              <a:t> 	modulus (a.k.a. remainder)</a:t>
            </a:r>
          </a:p>
          <a:p>
            <a:pPr lvl="1">
              <a:buClr>
                <a:schemeClr val="bg1"/>
              </a:buClr>
              <a:tabLst>
                <a:tab pos="1376363" algn="l"/>
              </a:tabLst>
            </a:pPr>
            <a:r>
              <a:rPr lang="en-US" dirty="0" smtClean="0"/>
              <a:t>** 	exponent</a:t>
            </a:r>
          </a:p>
          <a:p>
            <a:pPr lvl="1">
              <a:buClr>
                <a:schemeClr val="bg1"/>
              </a:buClr>
              <a:buNone/>
              <a:tabLst>
                <a:tab pos="1376363" algn="l"/>
              </a:tabLst>
            </a:pPr>
            <a:endParaRPr lang="en-US" dirty="0" smtClean="0"/>
          </a:p>
          <a:p>
            <a:pPr lvl="1">
              <a:buClr>
                <a:schemeClr val="bg1"/>
              </a:buClr>
              <a:buNone/>
              <a:tabLst>
                <a:tab pos="1376363" algn="l"/>
              </a:tabLst>
            </a:pPr>
            <a:endParaRPr lang="en-US" dirty="0" smtClean="0"/>
          </a:p>
          <a:p>
            <a:pPr>
              <a:lnSpc>
                <a:spcPct val="110000"/>
              </a:lnSpc>
              <a:tabLst>
                <a:tab pos="1376363" algn="l"/>
              </a:tabLst>
            </a:pPr>
            <a:r>
              <a:rPr lang="en-US" dirty="0" smtClean="0"/>
              <a:t>As a program runs, its expressions are </a:t>
            </a:r>
            <a:r>
              <a:rPr lang="en-US" i="1" dirty="0" smtClean="0"/>
              <a:t>evaluated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tabLst>
                <a:tab pos="1376363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1 + 1</a:t>
            </a:r>
            <a:r>
              <a:rPr lang="en-US" dirty="0" smtClean="0"/>
              <a:t> evaluates to </a:t>
            </a:r>
            <a:r>
              <a:rPr lang="en-US" dirty="0" smtClean="0">
                <a:latin typeface="Courier New" panose="02070309020205020404" pitchFamily="49" charset="0"/>
              </a:rPr>
              <a:t>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9247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Integer division with </a:t>
            </a:r>
            <a:r>
              <a:rPr lang="en-US" dirty="0" smtClean="0">
                <a:latin typeface="Courier New" panose="02070309020205020404" pitchFamily="49" charset="0"/>
              </a:rPr>
              <a:t>//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2286000" algn="l"/>
              </a:tabLst>
            </a:pPr>
            <a:r>
              <a:rPr lang="en-US" dirty="0" smtClean="0"/>
              <a:t>When we divide integers with //, the quotient is also an integer.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14 // 4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3</a:t>
            </a:r>
            <a:r>
              <a:rPr lang="en-US" dirty="0" smtClean="0"/>
              <a:t>, not </a:t>
            </a:r>
            <a:r>
              <a:rPr lang="en-US" dirty="0" smtClean="0">
                <a:latin typeface="Courier New" panose="02070309020205020404" pitchFamily="49" charset="0"/>
              </a:rPr>
              <a:t>3.5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endParaRPr lang="en-US" sz="2000" b="1" dirty="0">
              <a:latin typeface="Courier New" panose="02070309020205020404" pitchFamily="49" charset="0"/>
            </a:endParaRP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b="1" dirty="0">
                <a:latin typeface="Courier New" panose="02070309020205020404" pitchFamily="49" charset="0"/>
              </a:rPr>
              <a:t>     </a:t>
            </a:r>
            <a:r>
              <a:rPr lang="en-US" sz="2000" b="1" u="sng" dirty="0">
                <a:latin typeface="Courier New" panose="02070309020205020404" pitchFamily="49" charset="0"/>
              </a:rPr>
              <a:t>   3</a:t>
            </a:r>
            <a:r>
              <a:rPr lang="en-US" sz="2000" b="1" dirty="0">
                <a:latin typeface="Courier New" panose="02070309020205020404" pitchFamily="49" charset="0"/>
              </a:rPr>
              <a:t>              </a:t>
            </a:r>
            <a:r>
              <a:rPr lang="en-US" sz="2000" b="1" u="sng" dirty="0">
                <a:latin typeface="Courier New" panose="02070309020205020404" pitchFamily="49" charset="0"/>
              </a:rPr>
              <a:t>   4</a:t>
            </a:r>
            <a:r>
              <a:rPr lang="en-US" sz="2000" b="1" dirty="0">
                <a:latin typeface="Courier New" panose="02070309020205020404" pitchFamily="49" charset="0"/>
              </a:rPr>
              <a:t>                  </a:t>
            </a:r>
            <a:r>
              <a:rPr lang="en-US" sz="2000" b="1" u="sng" dirty="0">
                <a:latin typeface="Courier New" panose="02070309020205020404" pitchFamily="49" charset="0"/>
              </a:rPr>
              <a:t>    52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4 ) 14           10 ) 45               27 ) 1425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</a:t>
            </a:r>
            <a:r>
              <a:rPr lang="en-US" sz="2000" u="sng" dirty="0">
                <a:latin typeface="Courier New" panose="02070309020205020404" pitchFamily="49" charset="0"/>
              </a:rPr>
              <a:t>12</a:t>
            </a:r>
            <a:r>
              <a:rPr lang="en-US" sz="2000" dirty="0">
                <a:latin typeface="Courier New" panose="02070309020205020404" pitchFamily="49" charset="0"/>
              </a:rPr>
              <a:t>                </a:t>
            </a:r>
            <a:r>
              <a:rPr lang="en-US" sz="2000" u="sng" dirty="0">
                <a:latin typeface="Courier New" panose="02070309020205020404" pitchFamily="49" charset="0"/>
              </a:rPr>
              <a:t>40</a:t>
            </a:r>
            <a:r>
              <a:rPr lang="en-US" sz="2000" dirty="0">
                <a:latin typeface="Courier New" panose="02070309020205020404" pitchFamily="49" charset="0"/>
              </a:rPr>
              <a:t>                    </a:t>
            </a:r>
            <a:r>
              <a:rPr lang="en-US" sz="2000" u="sng" dirty="0">
                <a:latin typeface="Courier New" panose="02070309020205020404" pitchFamily="49" charset="0"/>
              </a:rPr>
              <a:t>135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 2                 5                      75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                                          </a:t>
            </a:r>
            <a:r>
              <a:rPr lang="en-US" sz="2000" u="sng" dirty="0">
                <a:latin typeface="Courier New" panose="02070309020205020404" pitchFamily="49" charset="0"/>
              </a:rPr>
              <a:t>54</a:t>
            </a:r>
          </a:p>
          <a:p>
            <a:pPr>
              <a:lnSpc>
                <a:spcPct val="70000"/>
              </a:lnSpc>
              <a:buNone/>
              <a:tabLst>
                <a:tab pos="2286000" algn="l"/>
              </a:tabLst>
            </a:pPr>
            <a:r>
              <a:rPr lang="en-US" sz="2000" dirty="0">
                <a:latin typeface="Courier New" panose="02070309020205020404" pitchFamily="49" charset="0"/>
              </a:rPr>
              <a:t>                                                 21</a:t>
            </a:r>
            <a:endParaRPr lang="en-US" sz="800" dirty="0">
              <a:latin typeface="Courier New" panose="02070309020205020404" pitchFamily="49" charset="0"/>
            </a:endParaRPr>
          </a:p>
          <a:p>
            <a:pPr>
              <a:tabLst>
                <a:tab pos="2286000" algn="l"/>
              </a:tabLst>
            </a:pPr>
            <a:r>
              <a:rPr lang="en-US" dirty="0" smtClean="0"/>
              <a:t>More examples:	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32 // 5</a:t>
            </a:r>
            <a:r>
              <a:rPr lang="en-US" dirty="0" smtClean="0"/>
              <a:t>	is  </a:t>
            </a:r>
            <a:r>
              <a:rPr lang="en-US" dirty="0" smtClean="0">
                <a:latin typeface="Courier New" panose="02070309020205020404" pitchFamily="49" charset="0"/>
              </a:rPr>
              <a:t>6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84 // 10</a:t>
            </a:r>
            <a:r>
              <a:rPr lang="en-US" dirty="0" smtClean="0"/>
              <a:t>	is  </a:t>
            </a:r>
            <a:r>
              <a:rPr lang="en-US" dirty="0" smtClean="0">
                <a:latin typeface="Courier New" panose="02070309020205020404" pitchFamily="49" charset="0"/>
              </a:rPr>
              <a:t>8</a:t>
            </a:r>
          </a:p>
          <a:p>
            <a:pPr lvl="1">
              <a:tabLst>
                <a:tab pos="22860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156 // 100</a:t>
            </a:r>
            <a:r>
              <a:rPr lang="en-US" dirty="0" smtClean="0"/>
              <a:t>	is  </a:t>
            </a:r>
            <a:r>
              <a:rPr lang="en-US" dirty="0" smtClean="0">
                <a:latin typeface="Courier New" panose="02070309020205020404" pitchFamily="49" charset="0"/>
              </a:rPr>
              <a:t>1</a:t>
            </a:r>
          </a:p>
          <a:p>
            <a:pPr lvl="2">
              <a:tabLst>
                <a:tab pos="2286000" algn="l"/>
              </a:tabLst>
            </a:pPr>
            <a:endParaRPr lang="en-US" dirty="0" smtClean="0"/>
          </a:p>
          <a:p>
            <a:pPr lvl="1">
              <a:tabLst>
                <a:tab pos="2286000" algn="l"/>
              </a:tabLst>
            </a:pPr>
            <a:r>
              <a:rPr lang="en-US" dirty="0" smtClean="0"/>
              <a:t>Dividing by 0 causes an error when your program runs.</a:t>
            </a:r>
          </a:p>
        </p:txBody>
      </p:sp>
    </p:spTree>
    <p:extLst>
      <p:ext uri="{BB962C8B-B14F-4D97-AF65-F5344CB8AC3E}">
        <p14:creationId xmlns:p14="http://schemas.microsoft.com/office/powerpoint/2010/main" val="118709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Integer remainder with </a:t>
            </a:r>
            <a:r>
              <a:rPr lang="en-US" smtClean="0">
                <a:latin typeface="Courier New" panose="02070309020205020404" pitchFamily="49" charset="0"/>
              </a:rPr>
              <a:t>%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2290763" algn="l"/>
                <a:tab pos="4799013" algn="l"/>
              </a:tabLst>
            </a:pPr>
            <a:r>
              <a:rPr lang="en-US" sz="2000"/>
              <a:t>The </a:t>
            </a:r>
            <a:r>
              <a:rPr lang="en-US" sz="2000">
                <a:latin typeface="Courier New" panose="02070309020205020404" pitchFamily="49" charset="0"/>
              </a:rPr>
              <a:t>%</a:t>
            </a:r>
            <a:r>
              <a:rPr lang="en-US" sz="2000"/>
              <a:t> operator computes the remainder from integer division.</a:t>
            </a:r>
          </a:p>
          <a:p>
            <a:pPr lvl="1">
              <a:tabLst>
                <a:tab pos="2290763" algn="l"/>
                <a:tab pos="4799013" algn="l"/>
              </a:tabLst>
            </a:pPr>
            <a:r>
              <a:rPr lang="en-US" smtClean="0">
                <a:latin typeface="Courier New" panose="02070309020205020404" pitchFamily="49" charset="0"/>
              </a:rPr>
              <a:t>14 % 4</a:t>
            </a:r>
            <a:r>
              <a:rPr lang="en-US" smtClean="0"/>
              <a:t>	is  </a:t>
            </a:r>
            <a:r>
              <a:rPr lang="en-US" smtClean="0">
                <a:latin typeface="Courier New" panose="02070309020205020404" pitchFamily="49" charset="0"/>
              </a:rPr>
              <a:t>2</a:t>
            </a:r>
          </a:p>
          <a:p>
            <a:pPr lvl="1">
              <a:tabLst>
                <a:tab pos="2290763" algn="l"/>
                <a:tab pos="4799013" algn="l"/>
              </a:tabLst>
            </a:pPr>
            <a:r>
              <a:rPr lang="en-US" smtClean="0">
                <a:latin typeface="Courier New" panose="02070309020205020404" pitchFamily="49" charset="0"/>
              </a:rPr>
              <a:t>218 % 5</a:t>
            </a:r>
            <a:r>
              <a:rPr lang="en-US" smtClean="0"/>
              <a:t>	is  </a:t>
            </a:r>
            <a:r>
              <a:rPr lang="en-US" smtClean="0">
                <a:latin typeface="Courier New" panose="02070309020205020404" pitchFamily="49" charset="0"/>
              </a:rPr>
              <a:t>3</a:t>
            </a:r>
            <a:r>
              <a:rPr lang="en-US" sz="700">
                <a:latin typeface="Courier New" panose="02070309020205020404" pitchFamily="49" charset="0"/>
              </a:rPr>
              <a:t/>
            </a:r>
            <a:br>
              <a:rPr lang="en-US" sz="700">
                <a:latin typeface="Courier New" panose="02070309020205020404" pitchFamily="49" charset="0"/>
              </a:rPr>
            </a:br>
            <a:r>
              <a:rPr lang="en-US" sz="700">
                <a:latin typeface="Courier New" panose="02070309020205020404" pitchFamily="49" charset="0"/>
              </a:rPr>
              <a:t> </a:t>
            </a:r>
            <a:br>
              <a:rPr lang="en-US" sz="7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</a:t>
            </a:r>
            <a:r>
              <a:rPr lang="en-US" sz="1800" u="sng">
                <a:latin typeface="Courier New" panose="02070309020205020404" pitchFamily="49" charset="0"/>
              </a:rPr>
              <a:t>   3</a:t>
            </a:r>
            <a:r>
              <a:rPr lang="en-US" sz="1800">
                <a:latin typeface="Courier New" panose="02070309020205020404" pitchFamily="49" charset="0"/>
              </a:rPr>
              <a:t>                </a:t>
            </a:r>
            <a:r>
              <a:rPr lang="en-US" sz="1800" u="sng">
                <a:latin typeface="Courier New" panose="02070309020205020404" pitchFamily="49" charset="0"/>
              </a:rPr>
              <a:t>   43</a:t>
            </a:r>
            <a:br>
              <a:rPr lang="en-US" sz="1800" u="sng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4 ) 14              5 ) 218</a:t>
            </a:r>
            <a:br>
              <a:rPr lang="en-US" sz="18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</a:t>
            </a:r>
            <a:r>
              <a:rPr lang="en-US" sz="1800" u="sng">
                <a:latin typeface="Courier New" panose="02070309020205020404" pitchFamily="49" charset="0"/>
              </a:rPr>
              <a:t>12</a:t>
            </a:r>
            <a:r>
              <a:rPr lang="en-US" sz="1800">
                <a:latin typeface="Courier New" panose="02070309020205020404" pitchFamily="49" charset="0"/>
              </a:rPr>
              <a:t>                  </a:t>
            </a:r>
            <a:r>
              <a:rPr lang="en-US" sz="1800" u="sng">
                <a:latin typeface="Courier New" panose="02070309020205020404" pitchFamily="49" charset="0"/>
              </a:rPr>
              <a:t>20</a:t>
            </a:r>
            <a:r>
              <a:rPr lang="en-US" sz="1800">
                <a:latin typeface="Courier New" panose="02070309020205020404" pitchFamily="49" charset="0"/>
              </a:rPr>
              <a:t/>
            </a:r>
            <a:br>
              <a:rPr lang="en-US" sz="18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 </a:t>
            </a:r>
            <a:r>
              <a:rPr lang="en-US" sz="1800" b="1">
                <a:latin typeface="Courier New" panose="02070309020205020404" pitchFamily="49" charset="0"/>
              </a:rPr>
              <a:t>2</a:t>
            </a:r>
            <a:r>
              <a:rPr lang="en-US" sz="1800">
                <a:latin typeface="Courier New" panose="02070309020205020404" pitchFamily="49" charset="0"/>
              </a:rPr>
              <a:t>                   18</a:t>
            </a:r>
            <a:br>
              <a:rPr lang="en-US" sz="1800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                     </a:t>
            </a:r>
            <a:r>
              <a:rPr lang="en-US" sz="1800" u="sng">
                <a:latin typeface="Courier New" panose="02070309020205020404" pitchFamily="49" charset="0"/>
              </a:rPr>
              <a:t>15</a:t>
            </a:r>
            <a:br>
              <a:rPr lang="en-US" sz="1800" u="sng">
                <a:latin typeface="Courier New" panose="02070309020205020404" pitchFamily="49" charset="0"/>
              </a:rPr>
            </a:br>
            <a:r>
              <a:rPr lang="en-US" sz="1800">
                <a:latin typeface="Courier New" panose="02070309020205020404" pitchFamily="49" charset="0"/>
              </a:rPr>
              <a:t>                             </a:t>
            </a:r>
            <a:r>
              <a:rPr lang="en-US" sz="1800" b="1">
                <a:latin typeface="Courier New" panose="02070309020205020404" pitchFamily="49" charset="0"/>
              </a:rPr>
              <a:t>3</a:t>
            </a:r>
          </a:p>
          <a:p>
            <a:pPr>
              <a:buNone/>
              <a:tabLst>
                <a:tab pos="2290763" algn="l"/>
                <a:tab pos="4799013" algn="l"/>
              </a:tabLst>
            </a:pPr>
            <a:endParaRPr lang="en-US" sz="800"/>
          </a:p>
          <a:p>
            <a:pPr>
              <a:buNone/>
              <a:tabLst>
                <a:tab pos="2290763" algn="l"/>
                <a:tab pos="4799013" algn="l"/>
              </a:tabLst>
            </a:pPr>
            <a:endParaRPr lang="en-US" sz="800"/>
          </a:p>
          <a:p>
            <a:pPr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Applications of </a:t>
            </a:r>
            <a:r>
              <a:rPr lang="en-US" smtClean="0">
                <a:latin typeface="Courier New" panose="02070309020205020404" pitchFamily="49" charset="0"/>
              </a:rPr>
              <a:t>%</a:t>
            </a:r>
            <a:r>
              <a:rPr lang="en-US" smtClean="0"/>
              <a:t> operator:</a:t>
            </a:r>
          </a:p>
          <a:p>
            <a:pPr lvl="1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Obtain last digit of a number:</a:t>
            </a:r>
            <a:r>
              <a:rPr lang="en-US" i="1" smtClean="0"/>
              <a:t>	</a:t>
            </a:r>
            <a:r>
              <a:rPr lang="en-US" smtClean="0">
                <a:latin typeface="Courier New" panose="02070309020205020404" pitchFamily="49" charset="0"/>
              </a:rPr>
              <a:t>230857 % 10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7</a:t>
            </a:r>
          </a:p>
          <a:p>
            <a:pPr lvl="1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Obtain last 4 digits:	</a:t>
            </a:r>
            <a:r>
              <a:rPr lang="en-US" smtClean="0">
                <a:latin typeface="Courier New" panose="02070309020205020404" pitchFamily="49" charset="0"/>
              </a:rPr>
              <a:t>658236489 % 10000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6489</a:t>
            </a:r>
          </a:p>
          <a:p>
            <a:pPr lvl="1">
              <a:lnSpc>
                <a:spcPct val="110000"/>
              </a:lnSpc>
              <a:tabLst>
                <a:tab pos="2290763" algn="l"/>
                <a:tab pos="4799013" algn="l"/>
              </a:tabLst>
            </a:pPr>
            <a:r>
              <a:rPr lang="en-US" smtClean="0"/>
              <a:t>See whether a number is odd:	</a:t>
            </a:r>
            <a:r>
              <a:rPr lang="en-US" smtClean="0">
                <a:latin typeface="Courier New" panose="02070309020205020404" pitchFamily="49" charset="0"/>
              </a:rPr>
              <a:t>7 % 2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1</a:t>
            </a:r>
            <a:r>
              <a:rPr lang="en-US" smtClean="0"/>
              <a:t>,  </a:t>
            </a:r>
            <a:r>
              <a:rPr lang="en-US" smtClean="0">
                <a:latin typeface="Courier New" panose="02070309020205020404" pitchFamily="49" charset="0"/>
              </a:rPr>
              <a:t>42 % 2</a:t>
            </a:r>
            <a:r>
              <a:rPr lang="en-US" smtClean="0"/>
              <a:t> is </a:t>
            </a:r>
            <a:r>
              <a:rPr lang="en-US" smtClean="0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420869" name="Text Box 5"/>
          <p:cNvSpPr txBox="1">
            <a:spLocks noChangeArrowheads="1"/>
          </p:cNvSpPr>
          <p:nvPr/>
        </p:nvSpPr>
        <p:spPr bwMode="auto">
          <a:xfrm>
            <a:off x="7620000" y="2006600"/>
            <a:ext cx="2819400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/>
              <a:t>What is the result?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45 % 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2 % 2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8 % 20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>
                <a:latin typeface="Courier New" panose="02070309020205020404" pitchFamily="49" charset="0"/>
              </a:rPr>
              <a:t>11 % 0</a:t>
            </a:r>
          </a:p>
        </p:txBody>
      </p:sp>
    </p:spTree>
    <p:extLst>
      <p:ext uri="{BB962C8B-B14F-4D97-AF65-F5344CB8AC3E}">
        <p14:creationId xmlns:p14="http://schemas.microsoft.com/office/powerpoint/2010/main" val="17962242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0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0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0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20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20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2550825" y="3768849"/>
            <a:ext cx="1106487" cy="2809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2167444" y="3555225"/>
            <a:ext cx="936625" cy="28098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140457" y="3118374"/>
            <a:ext cx="990600" cy="28098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800080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Precedence</a:t>
            </a:r>
          </a:p>
        </p:txBody>
      </p:sp>
      <p:sp>
        <p:nvSpPr>
          <p:cNvPr id="4229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>
              <a:tabLst>
                <a:tab pos="3657600" algn="l"/>
              </a:tabLst>
            </a:pPr>
            <a:r>
              <a:rPr lang="en-US" b="1" dirty="0" smtClean="0"/>
              <a:t>precedence</a:t>
            </a:r>
            <a:r>
              <a:rPr lang="en-US" dirty="0" smtClean="0"/>
              <a:t>: Order in which operators are evaluated.</a:t>
            </a:r>
            <a:endParaRPr lang="en-US" sz="900" dirty="0"/>
          </a:p>
          <a:p>
            <a:pPr lvl="1">
              <a:lnSpc>
                <a:spcPct val="110000"/>
              </a:lnSpc>
              <a:tabLst>
                <a:tab pos="3657600" algn="l"/>
              </a:tabLst>
            </a:pPr>
            <a:r>
              <a:rPr lang="en-US" dirty="0" smtClean="0"/>
              <a:t>Generally operators evaluate left-to-right.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1 - 2 - 3</a:t>
            </a:r>
            <a:r>
              <a:rPr lang="en-US" dirty="0" smtClean="0"/>
              <a:t>  is  </a:t>
            </a:r>
            <a:r>
              <a:rPr lang="en-US" dirty="0" smtClean="0">
                <a:latin typeface="Courier New" panose="02070309020205020404" pitchFamily="49" charset="0"/>
              </a:rPr>
              <a:t>(1 - 2) - 3</a:t>
            </a:r>
            <a:r>
              <a:rPr lang="en-US" dirty="0" smtClean="0"/>
              <a:t>  which is  </a:t>
            </a:r>
            <a:r>
              <a:rPr lang="en-US" dirty="0" smtClean="0">
                <a:latin typeface="Courier New" panose="02070309020205020404" pitchFamily="49" charset="0"/>
              </a:rPr>
              <a:t>-4</a:t>
            </a:r>
            <a:endParaRPr lang="en-US" dirty="0" smtClean="0"/>
          </a:p>
          <a:p>
            <a:pPr lvl="1">
              <a:tabLst>
                <a:tab pos="3657600" algn="l"/>
              </a:tabLst>
            </a:pP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tabLst>
                <a:tab pos="3657600" algn="l"/>
              </a:tabLst>
            </a:pPr>
            <a:r>
              <a:rPr lang="en-US" dirty="0" smtClean="0"/>
              <a:t>But </a:t>
            </a:r>
            <a:r>
              <a:rPr lang="en-US" dirty="0" smtClean="0">
                <a:latin typeface="Courier New" panose="02070309020205020404" pitchFamily="49" charset="0"/>
              </a:rPr>
              <a:t>*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/</a:t>
            </a:r>
            <a:r>
              <a:rPr lang="en-US" dirty="0" smtClean="0"/>
              <a:t>  // </a:t>
            </a:r>
            <a:r>
              <a:rPr lang="en-US" dirty="0" smtClean="0">
                <a:latin typeface="Courier New" panose="02070309020205020404" pitchFamily="49" charset="0"/>
              </a:rPr>
              <a:t>%</a:t>
            </a:r>
            <a:r>
              <a:rPr lang="en-US" dirty="0" smtClean="0"/>
              <a:t> have a higher level of precedence than </a:t>
            </a:r>
            <a:r>
              <a:rPr lang="en-US" dirty="0" smtClean="0">
                <a:latin typeface="Courier New" panose="02070309020205020404" pitchFamily="49" charset="0"/>
              </a:rPr>
              <a:t>+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</a:rPr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sz="800" dirty="0"/>
              <a:t/>
            </a:r>
            <a:br>
              <a:rPr lang="en-US" sz="800" dirty="0"/>
            </a:br>
            <a:r>
              <a:rPr lang="en-US" dirty="0" smtClean="0">
                <a:latin typeface="Courier New" panose="02070309020205020404" pitchFamily="49" charset="0"/>
              </a:rPr>
              <a:t>1 + </a:t>
            </a:r>
            <a:r>
              <a:rPr lang="en-US" b="1" dirty="0" smtClean="0">
                <a:latin typeface="Courier New" panose="02070309020205020404" pitchFamily="49" charset="0"/>
              </a:rPr>
              <a:t>3 * 4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13</a:t>
            </a:r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endParaRPr lang="en-US" sz="800" dirty="0"/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endParaRPr lang="en-US" sz="800" dirty="0"/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sz="800" dirty="0"/>
              <a:t>	</a:t>
            </a:r>
            <a:r>
              <a:rPr lang="en-US" dirty="0" smtClean="0">
                <a:latin typeface="Courier New" panose="02070309020205020404" pitchFamily="49" charset="0"/>
              </a:rPr>
              <a:t>6 + </a:t>
            </a:r>
            <a:r>
              <a:rPr lang="en-US" b="1" dirty="0" smtClean="0">
                <a:latin typeface="Courier New" panose="02070309020205020404" pitchFamily="49" charset="0"/>
              </a:rPr>
              <a:t>8 // 2</a:t>
            </a:r>
            <a:r>
              <a:rPr lang="en-US" dirty="0" smtClean="0">
                <a:latin typeface="Courier New" panose="02070309020205020404" pitchFamily="49" charset="0"/>
              </a:rPr>
              <a:t> * 3</a:t>
            </a:r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6 +   </a:t>
            </a:r>
            <a:r>
              <a:rPr lang="en-US" b="1" dirty="0" smtClean="0">
                <a:latin typeface="Courier New" panose="02070309020205020404" pitchFamily="49" charset="0"/>
              </a:rPr>
              <a:t>4   * 3</a:t>
            </a:r>
            <a:endParaRPr lang="en-US" dirty="0" smtClean="0"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None/>
              <a:tabLst>
                <a:tab pos="3657600" algn="l"/>
              </a:tabLst>
            </a:pPr>
            <a:r>
              <a:rPr lang="en-US" dirty="0" smtClean="0">
                <a:latin typeface="Courier New" panose="02070309020205020404" pitchFamily="49" charset="0"/>
              </a:rPr>
              <a:t>	6 +     12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18</a:t>
            </a:r>
          </a:p>
          <a:p>
            <a:pPr lvl="1">
              <a:lnSpc>
                <a:spcPct val="70000"/>
              </a:lnSpc>
              <a:tabLst>
                <a:tab pos="3657600" algn="l"/>
              </a:tabLst>
            </a:pPr>
            <a:endParaRPr lang="en-US" dirty="0" smtClean="0"/>
          </a:p>
          <a:p>
            <a:pPr lvl="1">
              <a:lnSpc>
                <a:spcPct val="110000"/>
              </a:lnSpc>
              <a:tabLst>
                <a:tab pos="3657600" algn="l"/>
              </a:tabLst>
            </a:pPr>
            <a:r>
              <a:rPr lang="en-US" dirty="0" smtClean="0"/>
              <a:t>Parentheses can force a certain order of evaluation: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(1 + 3) * 4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16</a:t>
            </a:r>
            <a:endParaRPr lang="en-US" dirty="0" smtClean="0"/>
          </a:p>
          <a:p>
            <a:pPr lvl="1">
              <a:buNone/>
              <a:tabLst>
                <a:tab pos="3657600" algn="l"/>
              </a:tabLst>
            </a:pPr>
            <a:endParaRPr lang="en-US" sz="800" dirty="0"/>
          </a:p>
          <a:p>
            <a:pPr lvl="1">
              <a:lnSpc>
                <a:spcPct val="110000"/>
              </a:lnSpc>
              <a:tabLst>
                <a:tab pos="3657600" algn="l"/>
              </a:tabLst>
            </a:pPr>
            <a:r>
              <a:rPr lang="en-US" dirty="0" smtClean="0"/>
              <a:t>Spacing does not affect order of evaluation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</a:rPr>
              <a:t>1+3 * 4-2</a:t>
            </a:r>
            <a:r>
              <a:rPr lang="en-US" dirty="0" smtClean="0"/>
              <a:t>	is </a:t>
            </a:r>
            <a:r>
              <a:rPr lang="en-US" dirty="0" smtClean="0">
                <a:latin typeface="Courier New" panose="02070309020205020404" pitchFamily="49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699075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29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29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671</Words>
  <Application>Microsoft Office PowerPoint</Application>
  <PresentationFormat>Widescreen</PresentationFormat>
  <Paragraphs>246</Paragraphs>
  <Slides>20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ＭＳ Ｐゴシック</vt:lpstr>
      <vt:lpstr>ＭＳ Ｐゴシック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PowerPoint Presentation</vt:lpstr>
      <vt:lpstr>Data and expressions</vt:lpstr>
      <vt:lpstr>Data types</vt:lpstr>
      <vt:lpstr>Python's number types</vt:lpstr>
      <vt:lpstr>Expressions</vt:lpstr>
      <vt:lpstr>Arithmetic operators</vt:lpstr>
      <vt:lpstr>Integer division with //</vt:lpstr>
      <vt:lpstr>Integer remainder with %</vt:lpstr>
      <vt:lpstr>Precedence</vt:lpstr>
      <vt:lpstr>Precedence examples</vt:lpstr>
      <vt:lpstr>Precedence questions</vt:lpstr>
      <vt:lpstr>Variables</vt:lpstr>
      <vt:lpstr>Receipt example</vt:lpstr>
      <vt:lpstr>Variables</vt:lpstr>
      <vt:lpstr>Declaration and assignment</vt:lpstr>
      <vt:lpstr>Using variables</vt:lpstr>
      <vt:lpstr>Assignment and algebra</vt:lpstr>
      <vt:lpstr>Receipt question</vt:lpstr>
      <vt:lpstr>Printing a variable's value</vt:lpstr>
      <vt:lpstr>Receipt answer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</dc:creator>
  <cp:lastModifiedBy>allison</cp:lastModifiedBy>
  <cp:revision>12</cp:revision>
  <dcterms:created xsi:type="dcterms:W3CDTF">2016-08-02T23:56:15Z</dcterms:created>
  <dcterms:modified xsi:type="dcterms:W3CDTF">2018-01-19T07:43:25Z</dcterms:modified>
</cp:coreProperties>
</file>