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7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02" r:id="rId10"/>
    <p:sldId id="259" r:id="rId11"/>
    <p:sldId id="260" r:id="rId12"/>
    <p:sldId id="261" r:id="rId13"/>
    <p:sldId id="266" r:id="rId14"/>
    <p:sldId id="267" r:id="rId15"/>
    <p:sldId id="268" r:id="rId16"/>
    <p:sldId id="269" r:id="rId17"/>
    <p:sldId id="271" r:id="rId18"/>
    <p:sldId id="270" r:id="rId19"/>
    <p:sldId id="272" r:id="rId20"/>
    <p:sldId id="296" r:id="rId21"/>
    <p:sldId id="297" r:id="rId22"/>
    <p:sldId id="281" r:id="rId23"/>
    <p:sldId id="282" r:id="rId24"/>
    <p:sldId id="298" r:id="rId25"/>
    <p:sldId id="299" r:id="rId26"/>
    <p:sldId id="300" r:id="rId27"/>
    <p:sldId id="301" r:id="rId28"/>
    <p:sldId id="265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76BA9-0364-49A9-B7CC-4DE135132D5A}" type="datetimeFigureOut">
              <a:rPr lang="en-US" smtClean="0"/>
              <a:t>1/21/2018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A4E853-B408-4C09-8553-FE1B655F9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685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FF7B1E88-7048-408B-8BF4-315F3A9B2F2E}" type="slidenum">
              <a:rPr kumimoji="0" lang="en-US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1</a:t>
            </a:fld>
            <a:endParaRPr kumimoji="0" lang="en-US">
              <a:latin typeface="Times New Roman" panose="02020603050405020304" pitchFamily="18" charset="0"/>
            </a:endParaRPr>
          </a:p>
        </p:txBody>
      </p:sp>
      <p:sp>
        <p:nvSpPr>
          <p:cNvPr id="6147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76C1329-770F-4026-8511-48D4ED060B50}" type="datetime1">
              <a:rPr kumimoji="0" 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1/21/2018</a:t>
            </a:fld>
            <a:endParaRPr kumimoji="0" lang="en-US">
              <a:latin typeface="Times New Roman" panose="02020603050405020304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23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37891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DAF7DF9E-ACE5-4F2A-81BB-BB02BE29BE39}" type="slidenum">
              <a:rPr lang="en-US" sz="1200">
                <a:latin typeface="Times New Roman" panose="02020603050405020304" pitchFamily="18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sz="1200">
              <a:latin typeface="Times New Roman" panose="02020603050405020304" pitchFamily="18" charset="0"/>
            </a:endParaRPr>
          </a:p>
        </p:txBody>
      </p:sp>
      <p:sp>
        <p:nvSpPr>
          <p:cNvPr id="37892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893" name="Footer Placeholder 2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894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4449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FAEC25BE-08EE-4459-AB5D-EE0194A85508}" type="slidenum">
              <a:rPr lang="en-US" sz="1200">
                <a:latin typeface="Times New Roman" panose="02020603050405020304" pitchFamily="18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sz="1200">
              <a:latin typeface="Times New Roman" panose="02020603050405020304" pitchFamily="18" charset="0"/>
            </a:endParaRPr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44036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037" name="Footer Placeholder 2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03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8321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also related to book exercise 1.10 about printing 1000 copies of "All work and no play makes Jack a dull boy"</a:t>
            </a:r>
          </a:p>
        </p:txBody>
      </p:sp>
      <p:sp>
        <p:nvSpPr>
          <p:cNvPr id="9220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0179FEB-7E39-485F-960C-6606A17A221A}" type="datetime1">
              <a:rPr kumimoji="0" 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1/21/2018</a:t>
            </a:fld>
            <a:endParaRPr kumimoji="0" lang="en-US">
              <a:latin typeface="Times New Roman" panose="02020603050405020304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765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also related to book exercise 1.10 about printing 1000 copies of "All work and no play makes Jack a dull boy"</a:t>
            </a:r>
          </a:p>
        </p:txBody>
      </p:sp>
      <p:sp>
        <p:nvSpPr>
          <p:cNvPr id="9220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0179FEB-7E39-485F-960C-6606A17A221A}" type="datetime1">
              <a:rPr kumimoji="0" 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1/21/2018</a:t>
            </a:fld>
            <a:endParaRPr kumimoji="0" lang="en-US">
              <a:latin typeface="Times New Roman" panose="02020603050405020304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9001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B1C3C6E2-9FAE-496B-AAF8-2AB5E2486891}" type="slidenum">
              <a:rPr kumimoji="0" lang="en-US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21</a:t>
            </a:fld>
            <a:endParaRPr kumimoji="0" lang="en-US">
              <a:latin typeface="Times New Roman" panose="02020603050405020304" pitchFamily="18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5607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1AFF362-EC89-4D67-BB65-D6311F066237}" type="datetime1">
              <a:rPr kumimoji="0" 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1/21/2018</a:t>
            </a:fld>
            <a:endParaRPr kumimoji="0"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3216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0985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It's also useful to write a program that prompts for multiple values, both on the same line or each on its own line.</a:t>
            </a:r>
          </a:p>
        </p:txBody>
      </p:sp>
    </p:spTree>
    <p:extLst>
      <p:ext uri="{BB962C8B-B14F-4D97-AF65-F5344CB8AC3E}">
        <p14:creationId xmlns:p14="http://schemas.microsoft.com/office/powerpoint/2010/main" val="42471468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It's also useful to write a program that prompts for multiple values, both on the same line or each on its own line.</a:t>
            </a:r>
          </a:p>
        </p:txBody>
      </p:sp>
    </p:spTree>
    <p:extLst>
      <p:ext uri="{BB962C8B-B14F-4D97-AF65-F5344CB8AC3E}">
        <p14:creationId xmlns:p14="http://schemas.microsoft.com/office/powerpoint/2010/main" val="2696049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23B2-2C33-49C6-BFF9-026DBD68224C}" type="datetimeFigureOut">
              <a:rPr lang="en-US" smtClean="0"/>
              <a:t>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04D1-41F4-4A5D-98F9-E0A78F04F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119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23B2-2C33-49C6-BFF9-026DBD68224C}" type="datetimeFigureOut">
              <a:rPr lang="en-US" smtClean="0"/>
              <a:t>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04D1-41F4-4A5D-98F9-E0A78F04F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773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23B2-2C33-49C6-BFF9-026DBD68224C}" type="datetimeFigureOut">
              <a:rPr lang="en-US" smtClean="0"/>
              <a:t>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04D1-41F4-4A5D-98F9-E0A78F04F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372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23B2-2C33-49C6-BFF9-026DBD68224C}" type="datetimeFigureOut">
              <a:rPr lang="en-US" smtClean="0"/>
              <a:t>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04D1-41F4-4A5D-98F9-E0A78F04F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041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23B2-2C33-49C6-BFF9-026DBD68224C}" type="datetimeFigureOut">
              <a:rPr lang="en-US" smtClean="0"/>
              <a:t>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04D1-41F4-4A5D-98F9-E0A78F04F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007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23B2-2C33-49C6-BFF9-026DBD68224C}" type="datetimeFigureOut">
              <a:rPr lang="en-US" smtClean="0"/>
              <a:t>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04D1-41F4-4A5D-98F9-E0A78F04F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803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23B2-2C33-49C6-BFF9-026DBD68224C}" type="datetimeFigureOut">
              <a:rPr lang="en-US" smtClean="0"/>
              <a:t>1/21/2018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04D1-41F4-4A5D-98F9-E0A78F04F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95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23B2-2C33-49C6-BFF9-026DBD68224C}" type="datetimeFigureOut">
              <a:rPr lang="en-US" smtClean="0"/>
              <a:t>1/21/2018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04D1-41F4-4A5D-98F9-E0A78F04F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405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23B2-2C33-49C6-BFF9-026DBD68224C}" type="datetimeFigureOut">
              <a:rPr lang="en-US" smtClean="0"/>
              <a:t>1/21/2018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04D1-41F4-4A5D-98F9-E0A78F04F18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134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23B2-2C33-49C6-BFF9-026DBD68224C}" type="datetimeFigureOut">
              <a:rPr lang="en-US" smtClean="0"/>
              <a:t>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04D1-41F4-4A5D-98F9-E0A78F04F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423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23B2-2C33-49C6-BFF9-026DBD68224C}" type="datetimeFigureOut">
              <a:rPr lang="en-US" smtClean="0"/>
              <a:t>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04D1-41F4-4A5D-98F9-E0A78F04F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642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C23B2-2C33-49C6-BFF9-026DBD68224C}" type="datetimeFigureOut">
              <a:rPr lang="en-US" smtClean="0"/>
              <a:t>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A04D1-41F4-4A5D-98F9-E0A78F04F18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102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03451" y="405284"/>
            <a:ext cx="7772400" cy="1470025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6000" dirty="0" err="1" smtClean="0"/>
              <a:t>CSc</a:t>
            </a:r>
            <a:r>
              <a:rPr lang="en-US" sz="6000" dirty="0" smtClean="0"/>
              <a:t> 110</a:t>
            </a:r>
            <a:r>
              <a:rPr lang="en-US" sz="6000" smtClean="0"/>
              <a:t>, </a:t>
            </a:r>
            <a:r>
              <a:rPr lang="en-US" sz="6000" smtClean="0"/>
              <a:t>Spring 2018</a:t>
            </a:r>
            <a:endParaRPr lang="en-US" sz="60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136776" y="1533282"/>
            <a:ext cx="7839075" cy="18510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Lecture </a:t>
            </a:r>
            <a:r>
              <a:rPr lang="en-US" dirty="0"/>
              <a:t>5</a:t>
            </a:r>
            <a:r>
              <a:rPr lang="en-US" dirty="0" smtClean="0"/>
              <a:t>: The </a:t>
            </a:r>
            <a:r>
              <a:rPr lang="en-US" dirty="0" smtClean="0">
                <a:latin typeface="Courier New" panose="02070309020205020404" pitchFamily="49" charset="0"/>
              </a:rPr>
              <a:t>for</a:t>
            </a:r>
            <a:r>
              <a:rPr lang="en-US" dirty="0" smtClean="0"/>
              <a:t> Loop and user input</a:t>
            </a:r>
            <a:endParaRPr lang="en-US" dirty="0"/>
          </a:p>
          <a:p>
            <a:pPr marL="0" indent="0" algn="ctr">
              <a:buNone/>
            </a:pPr>
            <a:r>
              <a:rPr lang="en-US" sz="1800" dirty="0" smtClean="0"/>
              <a:t>Adapted from slides by Marty </a:t>
            </a:r>
            <a:r>
              <a:rPr lang="en-US" sz="1800" dirty="0" err="1" smtClean="0"/>
              <a:t>Stepp</a:t>
            </a:r>
            <a:r>
              <a:rPr lang="en-US" sz="1800" dirty="0" smtClean="0"/>
              <a:t> and Stuart </a:t>
            </a:r>
            <a:r>
              <a:rPr lang="en-US" sz="1800" dirty="0" err="1" smtClean="0"/>
              <a:t>Reges</a:t>
            </a:r>
            <a:r>
              <a:rPr lang="en-US" sz="1800" dirty="0" smtClean="0"/>
              <a:t> </a:t>
            </a:r>
          </a:p>
        </p:txBody>
      </p:sp>
      <p:pic>
        <p:nvPicPr>
          <p:cNvPr id="4" name="Picture 6" descr="2011-04-10-09945c81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754" y="2450451"/>
            <a:ext cx="914400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4968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Repetition with </a:t>
            </a:r>
            <a:r>
              <a:rPr lang="en-US" smtClean="0">
                <a:latin typeface="Courier New" panose="02070309020205020404" pitchFamily="49" charset="0"/>
              </a:rPr>
              <a:t>for</a:t>
            </a:r>
            <a:r>
              <a:rPr lang="en-US" smtClean="0"/>
              <a:t> loops</a:t>
            </a:r>
          </a:p>
        </p:txBody>
      </p:sp>
      <p:sp>
        <p:nvSpPr>
          <p:cNvPr id="48333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So far, repeating an action results in redundant code:</a:t>
            </a:r>
          </a:p>
          <a:p>
            <a:pPr lvl="1" eaLnBrk="1" hangingPunct="1">
              <a:lnSpc>
                <a:spcPct val="80000"/>
              </a:lnSpc>
            </a:pPr>
            <a:endParaRPr lang="en-US" sz="700" dirty="0"/>
          </a:p>
          <a:p>
            <a:pPr lvl="2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dirty="0" err="1" smtClean="0">
                <a:latin typeface="Courier New" panose="02070309020205020404" pitchFamily="49" charset="0"/>
              </a:rPr>
              <a:t>make_batter</a:t>
            </a:r>
            <a:r>
              <a:rPr lang="en-US" dirty="0" smtClean="0">
                <a:latin typeface="Courier New" panose="02070309020205020404" pitchFamily="49" charset="0"/>
              </a:rPr>
              <a:t>()</a:t>
            </a:r>
            <a:endParaRPr lang="en-US" dirty="0">
              <a:latin typeface="Courier New" panose="02070309020205020404" pitchFamily="49" charset="0"/>
            </a:endParaRPr>
          </a:p>
          <a:p>
            <a:pPr lvl="2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dirty="0" err="1" smtClean="0">
                <a:latin typeface="Courier New" panose="02070309020205020404" pitchFamily="49" charset="0"/>
              </a:rPr>
              <a:t>bake_cookies</a:t>
            </a:r>
            <a:r>
              <a:rPr lang="en-US" dirty="0" smtClean="0">
                <a:latin typeface="Courier New" panose="02070309020205020404" pitchFamily="49" charset="0"/>
              </a:rPr>
              <a:t>()</a:t>
            </a:r>
            <a:endParaRPr lang="en-US" dirty="0">
              <a:latin typeface="Courier New" panose="02070309020205020404" pitchFamily="49" charset="0"/>
            </a:endParaRPr>
          </a:p>
          <a:p>
            <a:pPr lvl="2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dirty="0" err="1" smtClean="0">
                <a:latin typeface="Courier New" panose="02070309020205020404" pitchFamily="49" charset="0"/>
              </a:rPr>
              <a:t>bake_cookies</a:t>
            </a:r>
            <a:r>
              <a:rPr lang="en-US" dirty="0" smtClean="0">
                <a:latin typeface="Courier New" panose="02070309020205020404" pitchFamily="49" charset="0"/>
              </a:rPr>
              <a:t>()</a:t>
            </a:r>
            <a:endParaRPr lang="en-US" dirty="0">
              <a:latin typeface="Courier New" panose="02070309020205020404" pitchFamily="49" charset="0"/>
            </a:endParaRPr>
          </a:p>
          <a:p>
            <a:pPr lvl="2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dirty="0" err="1" smtClean="0">
                <a:latin typeface="Courier New" panose="02070309020205020404" pitchFamily="49" charset="0"/>
              </a:rPr>
              <a:t>bake_cookies</a:t>
            </a:r>
            <a:r>
              <a:rPr lang="en-US" dirty="0" smtClean="0">
                <a:latin typeface="Courier New" panose="02070309020205020404" pitchFamily="49" charset="0"/>
              </a:rPr>
              <a:t>()</a:t>
            </a:r>
            <a:endParaRPr lang="en-US" dirty="0">
              <a:latin typeface="Courier New" panose="02070309020205020404" pitchFamily="49" charset="0"/>
            </a:endParaRPr>
          </a:p>
          <a:p>
            <a:pPr lvl="2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dirty="0" err="1" smtClean="0">
                <a:latin typeface="Courier New" panose="02070309020205020404" pitchFamily="49" charset="0"/>
              </a:rPr>
              <a:t>bake_cookies</a:t>
            </a:r>
            <a:r>
              <a:rPr lang="en-US" dirty="0" smtClean="0">
                <a:latin typeface="Courier New" panose="02070309020205020404" pitchFamily="49" charset="0"/>
              </a:rPr>
              <a:t>()</a:t>
            </a:r>
            <a:endParaRPr lang="en-US" dirty="0">
              <a:latin typeface="Courier New" panose="02070309020205020404" pitchFamily="49" charset="0"/>
            </a:endParaRPr>
          </a:p>
          <a:p>
            <a:pPr lvl="2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dirty="0" err="1" smtClean="0">
                <a:latin typeface="Courier New" panose="02070309020205020404" pitchFamily="49" charset="0"/>
              </a:rPr>
              <a:t>bake_cookies</a:t>
            </a:r>
            <a:r>
              <a:rPr lang="en-US" dirty="0" smtClean="0">
                <a:latin typeface="Courier New" panose="02070309020205020404" pitchFamily="49" charset="0"/>
              </a:rPr>
              <a:t>()</a:t>
            </a:r>
            <a:endParaRPr lang="en-US" dirty="0">
              <a:latin typeface="Courier New" panose="02070309020205020404" pitchFamily="49" charset="0"/>
            </a:endParaRPr>
          </a:p>
          <a:p>
            <a:pPr lvl="2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dirty="0" err="1" smtClean="0">
                <a:latin typeface="Courier New" panose="02070309020205020404" pitchFamily="49" charset="0"/>
              </a:rPr>
              <a:t>frost_cookies</a:t>
            </a:r>
            <a:r>
              <a:rPr lang="en-US" dirty="0" smtClean="0">
                <a:latin typeface="Courier New" panose="02070309020205020404" pitchFamily="49" charset="0"/>
              </a:rPr>
              <a:t>()</a:t>
            </a:r>
            <a:endParaRPr lang="en-US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endParaRPr lang="en-US" sz="1800" dirty="0"/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Python's </a:t>
            </a:r>
            <a:r>
              <a:rPr lang="en-US" b="1" dirty="0" smtClean="0">
                <a:latin typeface="Courier New" panose="02070309020205020404" pitchFamily="49" charset="0"/>
              </a:rPr>
              <a:t>for</a:t>
            </a:r>
            <a:r>
              <a:rPr lang="en-US" b="1" dirty="0" smtClean="0"/>
              <a:t> loop</a:t>
            </a:r>
            <a:r>
              <a:rPr lang="en-US" dirty="0" smtClean="0"/>
              <a:t> statement performs a task many times.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</a:rPr>
              <a:t>mix_batter</a:t>
            </a:r>
            <a:r>
              <a:rPr lang="en-US" dirty="0" smtClean="0">
                <a:latin typeface="Courier New" panose="02070309020205020404" pitchFamily="49" charset="0"/>
              </a:rPr>
              <a:t>()</a:t>
            </a:r>
          </a:p>
          <a:p>
            <a:pPr lvl="1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endParaRPr lang="en-US" sz="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latin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for </a:t>
            </a:r>
            <a:r>
              <a:rPr lang="en-US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 in </a:t>
            </a:r>
            <a:r>
              <a:rPr 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range(1, 6):    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repeat 5 times</a:t>
            </a:r>
          </a:p>
          <a:p>
            <a:pPr lvl="1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	    </a:t>
            </a:r>
            <a:r>
              <a:rPr lang="en-US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bake_cookies</a:t>
            </a:r>
            <a:r>
              <a:rPr 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()</a:t>
            </a:r>
          </a:p>
          <a:p>
            <a:pPr lvl="1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</a:rPr>
              <a:t>frost_cookies</a:t>
            </a:r>
            <a:r>
              <a:rPr lang="en-US" dirty="0" smtClean="0">
                <a:latin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24130029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83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833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833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8333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8333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ourier New" panose="02070309020205020404" pitchFamily="49" charset="0"/>
              </a:rPr>
              <a:t>for</a:t>
            </a:r>
            <a:r>
              <a:rPr lang="en-US" smtClean="0"/>
              <a:t> loop syntax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for </a:t>
            </a:r>
            <a:r>
              <a:rPr lang="en-US" b="1" dirty="0" smtClean="0">
                <a:cs typeface="Courier New" panose="02070309020205020404" pitchFamily="49" charset="0"/>
              </a:rPr>
              <a:t>variable</a:t>
            </a:r>
            <a:r>
              <a:rPr lang="en-US" dirty="0" smtClean="0">
                <a:latin typeface="Courier New" panose="02070309020205020404" pitchFamily="49" charset="0"/>
              </a:rPr>
              <a:t> in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range </a:t>
            </a:r>
            <a:r>
              <a:rPr lang="en-US" b="1" dirty="0" smtClean="0">
                <a:cs typeface="Courier New" panose="02070309020205020404" pitchFamily="49" charset="0"/>
              </a:rPr>
              <a:t>(start, stop)</a:t>
            </a:r>
            <a:r>
              <a:rPr lang="en-US" dirty="0" smtClean="0">
                <a:latin typeface="Courier New" panose="02070309020205020404" pitchFamily="49" charset="0"/>
              </a:rPr>
              <a:t>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</a:t>
            </a:r>
            <a:r>
              <a:rPr lang="en-US" b="1" dirty="0" smtClean="0"/>
              <a:t>statement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</a:t>
            </a:r>
            <a:r>
              <a:rPr lang="en-US" b="1" dirty="0" smtClean="0"/>
              <a:t>statement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</a:t>
            </a:r>
            <a:r>
              <a:rPr lang="en-US" dirty="0" smtClean="0"/>
              <a:t>...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</a:t>
            </a:r>
            <a:r>
              <a:rPr lang="en-US" b="1" dirty="0" smtClean="0"/>
              <a:t>statement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Set the variable equal to the start value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Repeat the following: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Check if the </a:t>
            </a:r>
            <a:r>
              <a:rPr lang="en-US" b="1" dirty="0" smtClean="0"/>
              <a:t>variable </a:t>
            </a:r>
            <a:r>
              <a:rPr lang="en-US" dirty="0" smtClean="0"/>
              <a:t>is less than the stop.  If not, stop.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Execute the </a:t>
            </a:r>
            <a:r>
              <a:rPr lang="en-US" b="1" dirty="0" smtClean="0"/>
              <a:t>statement</a:t>
            </a:r>
            <a:r>
              <a:rPr lang="en-US" dirty="0" smtClean="0"/>
              <a:t>s.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Increase the variable's value by 1.</a:t>
            </a:r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8245510" y="1825625"/>
            <a:ext cx="457200" cy="1661153"/>
            <a:chOff x="4512" y="1632"/>
            <a:chExt cx="288" cy="1056"/>
          </a:xfrm>
        </p:grpSpPr>
        <p:sp>
          <p:nvSpPr>
            <p:cNvPr id="10245" name="AutoShape 5"/>
            <p:cNvSpPr>
              <a:spLocks/>
            </p:cNvSpPr>
            <p:nvPr/>
          </p:nvSpPr>
          <p:spPr bwMode="auto">
            <a:xfrm>
              <a:off x="4512" y="1920"/>
              <a:ext cx="288" cy="768"/>
            </a:xfrm>
            <a:prstGeom prst="rightBrace">
              <a:avLst>
                <a:gd name="adj1" fmla="val 22222"/>
                <a:gd name="adj2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>
                  <a:latin typeface="Tahoma" panose="020B0604030504040204" pitchFamily="34" charset="0"/>
                </a:rPr>
                <a:t>      body</a:t>
              </a:r>
            </a:p>
          </p:txBody>
        </p:sp>
        <p:sp>
          <p:nvSpPr>
            <p:cNvPr id="10246" name="AutoShape 6"/>
            <p:cNvSpPr>
              <a:spLocks/>
            </p:cNvSpPr>
            <p:nvPr/>
          </p:nvSpPr>
          <p:spPr bwMode="auto">
            <a:xfrm>
              <a:off x="4512" y="1632"/>
              <a:ext cx="288" cy="240"/>
            </a:xfrm>
            <a:prstGeom prst="rightBrace">
              <a:avLst>
                <a:gd name="adj1" fmla="val 8333"/>
                <a:gd name="adj2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>
                  <a:latin typeface="Tahoma" panose="020B0604030504040204" pitchFamily="34" charset="0"/>
                </a:rPr>
                <a:t>      header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753894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Control structures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Control structure</a:t>
            </a:r>
            <a:r>
              <a:rPr lang="en-US" dirty="0" smtClean="0"/>
              <a:t>: a programming construct that affects the flow of a program's execution</a:t>
            </a:r>
          </a:p>
          <a:p>
            <a:endParaRPr lang="en-US" dirty="0" smtClean="0"/>
          </a:p>
          <a:p>
            <a:r>
              <a:rPr lang="en-US" dirty="0" smtClean="0"/>
              <a:t>Controlled code may include one or more statements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/>
              <a:t> loop is an example of a looping control structure</a:t>
            </a:r>
          </a:p>
        </p:txBody>
      </p:sp>
    </p:spTree>
    <p:extLst>
      <p:ext uri="{BB962C8B-B14F-4D97-AF65-F5344CB8AC3E}">
        <p14:creationId xmlns:p14="http://schemas.microsoft.com/office/powerpoint/2010/main" val="92213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Repetition over a range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lvl="1" eaLnBrk="1" hangingPunct="1">
              <a:lnSpc>
                <a:spcPct val="9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1 squared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" +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1))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2 squared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" +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(2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3 squared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" +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(3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* 3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4 squared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" +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* 4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5 squared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" +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(5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* 5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6 squared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" +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(6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* 6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 typeface="Wingdings 2" panose="05020102010507070707" pitchFamily="18" charset="2"/>
              <a:buNone/>
            </a:pPr>
            <a:endParaRPr lang="en-US" sz="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spcBef>
                <a:spcPct val="0"/>
              </a:spcBef>
            </a:pPr>
            <a:r>
              <a:rPr lang="en-US" dirty="0" smtClean="0">
                <a:cs typeface="Courier New" panose="02070309020205020404" pitchFamily="49" charset="0"/>
              </a:rPr>
              <a:t>Intuition: "I want to print a line for each number from 1 to 6"</a:t>
            </a:r>
          </a:p>
          <a:p>
            <a:pPr lvl="1" eaLnBrk="1" hangingPunct="1">
              <a:lnSpc>
                <a:spcPct val="160000"/>
              </a:lnSpc>
              <a:spcBef>
                <a:spcPct val="0"/>
              </a:spcBef>
            </a:pPr>
            <a:endParaRPr lang="en-US" dirty="0" smtClean="0">
              <a:cs typeface="Courier New" panose="02070309020205020404" pitchFamily="49" charset="0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</a:pPr>
            <a:r>
              <a:rPr lang="en-US" dirty="0" smtClean="0">
                <a:cs typeface="Courier New" panose="02070309020205020404" pitchFamily="49" charset="0"/>
              </a:rPr>
              <a:t>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>
                <a:cs typeface="Courier New" panose="02070309020205020404" pitchFamily="49" charset="0"/>
              </a:rPr>
              <a:t> loop does exactly that!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	</a:t>
            </a:r>
            <a:r>
              <a:rPr lang="en-US" sz="1800" dirty="0">
                <a:latin typeface="Courier New" panose="02070309020205020404" pitchFamily="49" charset="0"/>
              </a:rPr>
              <a:t>for 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 in range(1, 7):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	  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</a:rPr>
              <a:t>print(</a:t>
            </a:r>
            <a:r>
              <a:rPr lang="en-US" sz="1800" dirty="0" err="1" smtClean="0">
                <a:latin typeface="Courier New" panose="02070309020205020404" pitchFamily="49" charset="0"/>
              </a:rPr>
              <a:t>str</a:t>
            </a:r>
            <a:r>
              <a:rPr lang="en-US" sz="1800" dirty="0" smtClean="0">
                <a:latin typeface="Courier New" panose="02070309020205020404" pitchFamily="49" charset="0"/>
              </a:rPr>
              <a:t>(</a:t>
            </a:r>
            <a:r>
              <a:rPr lang="en-US" sz="1800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) </a:t>
            </a:r>
            <a:r>
              <a:rPr lang="en-US" sz="1800" dirty="0" smtClean="0">
                <a:latin typeface="Courier New" panose="02070309020205020404" pitchFamily="49" charset="0"/>
              </a:rPr>
              <a:t>"squared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" </a:t>
            </a:r>
            <a:r>
              <a:rPr lang="en-US" sz="1800" dirty="0" err="1" smtClean="0">
                <a:latin typeface="Courier New" panose="02070309020205020404" pitchFamily="49" charset="0"/>
              </a:rPr>
              <a:t>str</a:t>
            </a:r>
            <a:r>
              <a:rPr lang="en-US" sz="1800" dirty="0" smtClean="0">
                <a:latin typeface="Courier New" panose="02070309020205020404" pitchFamily="49" charset="0"/>
              </a:rPr>
              <a:t>(</a:t>
            </a:r>
            <a:r>
              <a:rPr lang="en-US" sz="1800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i</a:t>
            </a:r>
            <a:r>
              <a:rPr lang="en-US" sz="1800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3399"/>
                </a:solidFill>
                <a:latin typeface="Courier New" panose="02070309020205020404" pitchFamily="49" charset="0"/>
              </a:rPr>
              <a:t>* </a:t>
            </a:r>
            <a:r>
              <a:rPr lang="en-US" sz="1800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))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	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/>
          </a:p>
          <a:p>
            <a:pPr lvl="1" eaLnBrk="1" hangingPunct="1"/>
            <a:r>
              <a:rPr lang="en-US" dirty="0" smtClean="0"/>
              <a:t>"For each integer </a:t>
            </a:r>
            <a:r>
              <a:rPr lang="en-US" b="1" dirty="0" err="1" smtClean="0"/>
              <a:t>i</a:t>
            </a:r>
            <a:r>
              <a:rPr lang="en-US" dirty="0" smtClean="0"/>
              <a:t> from 1 through 6, print ..."</a:t>
            </a:r>
          </a:p>
        </p:txBody>
      </p:sp>
    </p:spTree>
    <p:extLst>
      <p:ext uri="{BB962C8B-B14F-4D97-AF65-F5344CB8AC3E}">
        <p14:creationId xmlns:p14="http://schemas.microsoft.com/office/powerpoint/2010/main" val="3297461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1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Loop walkthrough</a:t>
            </a:r>
          </a:p>
        </p:txBody>
      </p:sp>
      <p:sp>
        <p:nvSpPr>
          <p:cNvPr id="1459204" name="Rectangle 4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742950" lvl="1" indent="-285750">
              <a:buNone/>
              <a:tabLst>
                <a:tab pos="5943600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for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in range(1, 5):</a:t>
            </a:r>
          </a:p>
          <a:p>
            <a:pPr marL="742950" lvl="1" indent="-285750">
              <a:lnSpc>
                <a:spcPct val="70000"/>
              </a:lnSpc>
              <a:buNone/>
              <a:tabLst>
                <a:tab pos="5943600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    </a:t>
            </a:r>
            <a:r>
              <a:rPr lang="en-US" dirty="0" smtClean="0">
                <a:latin typeface="Courier New" panose="02070309020205020404" pitchFamily="49" charset="0"/>
              </a:rPr>
              <a:t>print(</a:t>
            </a:r>
            <a:r>
              <a:rPr lang="en-US" dirty="0" err="1" smtClean="0">
                <a:latin typeface="Courier New" panose="02070309020205020404" pitchFamily="49" charset="0"/>
              </a:rPr>
              <a:t>str</a:t>
            </a:r>
            <a:r>
              <a:rPr lang="en-US" dirty="0" smtClean="0">
                <a:latin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) + " squared = " + </a:t>
            </a:r>
            <a:r>
              <a:rPr lang="en-US" dirty="0" err="1" smtClean="0">
                <a:latin typeface="Courier New" panose="02070309020205020404" pitchFamily="49" charset="0"/>
              </a:rPr>
              <a:t>str</a:t>
            </a:r>
            <a:r>
              <a:rPr lang="en-US" dirty="0" smtClean="0">
                <a:latin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*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</a:rPr>
              <a:t>)</a:t>
            </a:r>
            <a:r>
              <a:rPr lang="en-US" dirty="0" smtClean="0">
                <a:latin typeface="Courier New" panose="02070309020205020404" pitchFamily="49" charset="0"/>
              </a:rPr>
              <a:t>)</a:t>
            </a:r>
            <a:endParaRPr lang="en-US" dirty="0" smtClean="0"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70000"/>
              </a:lnSpc>
              <a:buNone/>
              <a:tabLst>
                <a:tab pos="5943600" algn="l"/>
              </a:tabLst>
            </a:pPr>
            <a:endParaRPr lang="en-US" dirty="0" smtClean="0"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70000"/>
              </a:lnSpc>
              <a:buNone/>
              <a:tabLst>
                <a:tab pos="5943600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print("</a:t>
            </a:r>
            <a:r>
              <a:rPr lang="en-US" dirty="0" err="1" smtClean="0">
                <a:latin typeface="Courier New" panose="02070309020205020404" pitchFamily="49" charset="0"/>
              </a:rPr>
              <a:t>Whoo</a:t>
            </a:r>
            <a:r>
              <a:rPr lang="en-US" dirty="0" smtClean="0">
                <a:latin typeface="Courier New" panose="02070309020205020404" pitchFamily="49" charset="0"/>
              </a:rPr>
              <a:t>!")</a:t>
            </a:r>
            <a:endParaRPr lang="en-US" sz="900" dirty="0"/>
          </a:p>
          <a:p>
            <a:pPr marL="742950" lvl="1" indent="-285750">
              <a:lnSpc>
                <a:spcPct val="70000"/>
              </a:lnSpc>
              <a:buNone/>
              <a:tabLst>
                <a:tab pos="5943600" algn="l"/>
              </a:tabLst>
            </a:pPr>
            <a:endParaRPr lang="en-US" dirty="0" smtClean="0"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70000"/>
              </a:lnSpc>
              <a:buNone/>
              <a:tabLst>
                <a:tab pos="5943600" algn="l"/>
              </a:tabLst>
            </a:pPr>
            <a:endParaRPr lang="en-US" dirty="0" smtClean="0">
              <a:latin typeface="Courier New" panose="02070309020205020404" pitchFamily="49" charset="0"/>
            </a:endParaRPr>
          </a:p>
          <a:p>
            <a:pPr marL="342900" indent="-342900">
              <a:buNone/>
              <a:tabLst>
                <a:tab pos="5943600" algn="l"/>
              </a:tabLst>
            </a:pPr>
            <a:r>
              <a:rPr lang="en-US" sz="2000" dirty="0"/>
              <a:t>	Output:</a:t>
            </a:r>
            <a:br>
              <a:rPr lang="en-US" sz="2000" dirty="0"/>
            </a:br>
            <a:endParaRPr lang="en-US" sz="800" dirty="0"/>
          </a:p>
          <a:p>
            <a:pPr marL="342900" indent="-342900">
              <a:lnSpc>
                <a:spcPct val="70000"/>
              </a:lnSpc>
              <a:buNone/>
              <a:tabLst>
                <a:tab pos="5943600" algn="l"/>
              </a:tabLst>
            </a:pPr>
            <a:r>
              <a:rPr lang="en-US" sz="2000" dirty="0">
                <a:latin typeface="Courier New" panose="02070309020205020404" pitchFamily="49" charset="0"/>
              </a:rPr>
              <a:t>	1 squared = 1</a:t>
            </a:r>
          </a:p>
          <a:p>
            <a:pPr marL="342900" indent="-342900">
              <a:lnSpc>
                <a:spcPct val="70000"/>
              </a:lnSpc>
              <a:buNone/>
              <a:tabLst>
                <a:tab pos="5943600" algn="l"/>
              </a:tabLst>
            </a:pPr>
            <a:r>
              <a:rPr lang="en-US" sz="2000" dirty="0">
                <a:latin typeface="Courier New" panose="02070309020205020404" pitchFamily="49" charset="0"/>
              </a:rPr>
              <a:t>	2 squared = 4</a:t>
            </a:r>
          </a:p>
          <a:p>
            <a:pPr marL="342900" indent="-342900">
              <a:lnSpc>
                <a:spcPct val="70000"/>
              </a:lnSpc>
              <a:buNone/>
              <a:tabLst>
                <a:tab pos="5943600" algn="l"/>
              </a:tabLst>
            </a:pPr>
            <a:r>
              <a:rPr lang="en-US" sz="2000" dirty="0">
                <a:latin typeface="Courier New" panose="02070309020205020404" pitchFamily="49" charset="0"/>
              </a:rPr>
              <a:t>	3 squared = 9</a:t>
            </a:r>
          </a:p>
          <a:p>
            <a:pPr marL="342900" indent="-342900">
              <a:lnSpc>
                <a:spcPct val="70000"/>
              </a:lnSpc>
              <a:buNone/>
              <a:tabLst>
                <a:tab pos="5943600" algn="l"/>
              </a:tabLst>
            </a:pPr>
            <a:r>
              <a:rPr lang="en-US" sz="2000" dirty="0">
                <a:latin typeface="Courier New" panose="02070309020205020404" pitchFamily="49" charset="0"/>
              </a:rPr>
              <a:t>	4 squared = 16</a:t>
            </a:r>
          </a:p>
          <a:p>
            <a:pPr marL="342900" indent="-342900">
              <a:lnSpc>
                <a:spcPct val="70000"/>
              </a:lnSpc>
              <a:buNone/>
              <a:tabLst>
                <a:tab pos="5943600" algn="l"/>
              </a:tabLst>
            </a:pPr>
            <a:r>
              <a:rPr lang="en-US" sz="2000" dirty="0">
                <a:latin typeface="Courier New" panose="02070309020205020404" pitchFamily="49" charset="0"/>
              </a:rPr>
              <a:t>	</a:t>
            </a:r>
            <a:r>
              <a:rPr lang="en-US" sz="2000" dirty="0" err="1">
                <a:latin typeface="Courier New" panose="02070309020205020404" pitchFamily="49" charset="0"/>
              </a:rPr>
              <a:t>Whoo</a:t>
            </a:r>
            <a:r>
              <a:rPr lang="en-US" sz="2000" dirty="0">
                <a:latin typeface="Courier New" panose="02070309020205020404" pitchFamily="49" charset="0"/>
              </a:rPr>
              <a:t>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293002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92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92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92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920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920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9204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ChangeArrowheads="1"/>
          </p:cNvSpPr>
          <p:nvPr/>
        </p:nvSpPr>
        <p:spPr bwMode="auto">
          <a:xfrm>
            <a:off x="2004541" y="2317036"/>
            <a:ext cx="3079925" cy="6096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ts val="5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</a:pPr>
            <a:endParaRPr lang="en-US" sz="2000">
              <a:solidFill>
                <a:srgbClr val="FFFFFF"/>
              </a:solidFill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Multi-line loop body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print("+----+")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for </a:t>
            </a:r>
            <a:r>
              <a:rPr lang="en-US" dirty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in range(1, 4):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b="1" dirty="0" smtClean="0">
                <a:latin typeface="Courier New" panose="02070309020205020404" pitchFamily="49" charset="0"/>
              </a:rPr>
              <a:t>	    print("\\    /")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b="1" dirty="0" smtClean="0">
                <a:latin typeface="Courier New" panose="02070309020205020404" pitchFamily="49" charset="0"/>
              </a:rPr>
              <a:t>	    print("/    \\")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print("+----+")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dirty="0" smtClean="0"/>
              <a:t>Output:</a:t>
            </a:r>
          </a:p>
          <a:p>
            <a:pPr lvl="1" eaLnBrk="1" hangingPunct="1">
              <a:lnSpc>
                <a:spcPct val="75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+----+</a:t>
            </a:r>
          </a:p>
          <a:p>
            <a:pPr lvl="1" eaLnBrk="1" hangingPunct="1">
              <a:lnSpc>
                <a:spcPct val="75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\    /</a:t>
            </a:r>
          </a:p>
          <a:p>
            <a:pPr lvl="1" eaLnBrk="1" hangingPunct="1">
              <a:lnSpc>
                <a:spcPct val="75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/    \</a:t>
            </a:r>
          </a:p>
          <a:p>
            <a:pPr lvl="1" eaLnBrk="1" hangingPunct="1">
              <a:lnSpc>
                <a:spcPct val="75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\    /</a:t>
            </a:r>
          </a:p>
          <a:p>
            <a:pPr lvl="1" eaLnBrk="1" hangingPunct="1">
              <a:lnSpc>
                <a:spcPct val="75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/    \</a:t>
            </a:r>
          </a:p>
          <a:p>
            <a:pPr lvl="1" eaLnBrk="1" hangingPunct="1">
              <a:lnSpc>
                <a:spcPct val="75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\    /</a:t>
            </a:r>
          </a:p>
          <a:p>
            <a:pPr lvl="1" eaLnBrk="1" hangingPunct="1">
              <a:lnSpc>
                <a:spcPct val="75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/    \</a:t>
            </a:r>
          </a:p>
          <a:p>
            <a:pPr lvl="1" eaLnBrk="1" hangingPunct="1">
              <a:lnSpc>
                <a:spcPct val="75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+----+</a:t>
            </a:r>
          </a:p>
        </p:txBody>
      </p:sp>
    </p:spTree>
    <p:extLst>
      <p:ext uri="{BB962C8B-B14F-4D97-AF65-F5344CB8AC3E}">
        <p14:creationId xmlns:p14="http://schemas.microsoft.com/office/powerpoint/2010/main" val="15582882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Expressions for counter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</a:rPr>
              <a:t>high_temp</a:t>
            </a:r>
            <a:r>
              <a:rPr lang="en-US" dirty="0" smtClean="0">
                <a:latin typeface="Courier New" panose="02070309020205020404" pitchFamily="49" charset="0"/>
              </a:rPr>
              <a:t> = 5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for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in </a:t>
            </a:r>
            <a:r>
              <a:rPr lang="en-US" b="1" dirty="0" smtClean="0">
                <a:latin typeface="Courier New" panose="02070309020205020404" pitchFamily="49" charset="0"/>
              </a:rPr>
              <a:t>range(-3, </a:t>
            </a:r>
            <a:r>
              <a:rPr lang="en-US" b="1" dirty="0" err="1" smtClean="0">
                <a:latin typeface="Courier New" panose="02070309020205020404" pitchFamily="49" charset="0"/>
              </a:rPr>
              <a:t>high_temp</a:t>
            </a:r>
            <a:r>
              <a:rPr lang="en-US" b="1" dirty="0" smtClean="0">
                <a:latin typeface="Courier New" panose="02070309020205020404" pitchFamily="49" charset="0"/>
              </a:rPr>
              <a:t> // 2 + 1</a:t>
            </a:r>
            <a:r>
              <a:rPr lang="en-US" dirty="0" smtClean="0">
                <a:latin typeface="Courier New" panose="02070309020205020404" pitchFamily="49" charset="0"/>
              </a:rPr>
              <a:t>):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print(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* 1.8 + 32)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dirty="0" smtClean="0"/>
              <a:t>Output: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26.6</a:t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28.4</a:t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30.2</a:t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32.0</a:t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33.8</a:t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35.6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559459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Rocket Exercise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752600" y="1371600"/>
            <a:ext cx="8915400" cy="12954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smtClean="0"/>
              <a:t>Write a method that produces the following output: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8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mtClean="0">
                <a:latin typeface="Courier New" panose="02070309020205020404" pitchFamily="49" charset="0"/>
              </a:rPr>
              <a:t>	T-minus 10, 9, 8, 7, 6, 5, 4, 3, 2, 1, blastoff!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mtClean="0">
                <a:latin typeface="Courier New" panose="02070309020205020404" pitchFamily="49" charset="0"/>
              </a:rPr>
              <a:t>	The end.</a:t>
            </a:r>
          </a:p>
        </p:txBody>
      </p:sp>
    </p:spTree>
    <p:extLst>
      <p:ext uri="{BB962C8B-B14F-4D97-AF65-F5344CB8AC3E}">
        <p14:creationId xmlns:p14="http://schemas.microsoft.com/office/powerpoint/2010/main" val="29914490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urier New" panose="02070309020205020404" pitchFamily="49" charset="0"/>
              </a:rPr>
              <a:t>print</a:t>
            </a:r>
            <a:r>
              <a:rPr lang="en-US" dirty="0" smtClean="0"/>
              <a:t> (' ', end='')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38200" y="1765335"/>
            <a:ext cx="10515600" cy="435133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Adding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,end='' </a:t>
            </a:r>
            <a:r>
              <a:rPr lang="en-US" dirty="0" smtClean="0"/>
              <a:t>allows you to print without moving to the next line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allows you to print partial messages on the same line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</a:rPr>
              <a:t>high_temp</a:t>
            </a:r>
            <a:r>
              <a:rPr lang="en-US" dirty="0" smtClean="0">
                <a:latin typeface="Courier New" panose="02070309020205020404" pitchFamily="49" charset="0"/>
              </a:rPr>
              <a:t> = 5</a:t>
            </a:r>
          </a:p>
          <a:p>
            <a:pPr lvl="1">
              <a:buNone/>
            </a:pPr>
            <a:r>
              <a:rPr lang="en-US" dirty="0" smtClean="0">
                <a:latin typeface="Courier New" panose="02070309020205020404" pitchFamily="49" charset="0"/>
              </a:rPr>
              <a:t>	for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in range(-3, </a:t>
            </a:r>
            <a:r>
              <a:rPr lang="en-US" dirty="0" err="1" smtClean="0">
                <a:latin typeface="Courier New" panose="02070309020205020404" pitchFamily="49" charset="0"/>
              </a:rPr>
              <a:t>high_temp</a:t>
            </a:r>
            <a:r>
              <a:rPr lang="en-US" dirty="0" smtClean="0">
                <a:latin typeface="Courier New" panose="02070309020205020404" pitchFamily="49" charset="0"/>
              </a:rPr>
              <a:t> // 2 + 1):</a:t>
            </a:r>
          </a:p>
          <a:p>
            <a:pPr lvl="1"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print(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* 1.8 + 32, end=' ')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buFontTx/>
              <a:buChar char="•"/>
            </a:pPr>
            <a:r>
              <a:rPr lang="en-US" dirty="0" smtClean="0"/>
              <a:t>Output: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26.6  28.4  30.2  32.0  33.8  35.6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>
              <a:buFontTx/>
              <a:buChar char="•"/>
            </a:pPr>
            <a:r>
              <a:rPr lang="en-US" dirty="0" smtClean="0"/>
              <a:t>Either concatenate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'  ' </a:t>
            </a:r>
            <a:r>
              <a:rPr lang="en-US" dirty="0" smtClean="0"/>
              <a:t>to separate the numbers or set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end='  '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2334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Changing step size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38200" y="1690688"/>
            <a:ext cx="10515600" cy="435133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Add a third number to the end of range, this is the step size</a:t>
            </a:r>
          </a:p>
          <a:p>
            <a:pPr lvl="1" eaLnBrk="1" hangingPunct="1"/>
            <a:r>
              <a:rPr lang="en-US" dirty="0" smtClean="0"/>
              <a:t>A negative number will count down instead of up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dirty="0" smtClean="0"/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print("T-minus ")</a:t>
            </a:r>
            <a:endParaRPr lang="en-US" dirty="0" smtClean="0"/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for 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 in range(10, 0, -1):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 print(</a:t>
            </a:r>
            <a:r>
              <a:rPr lang="en-US" dirty="0" err="1" smtClean="0">
                <a:latin typeface="Courier New" panose="02070309020205020404" pitchFamily="49" charset="0"/>
              </a:rPr>
              <a:t>str</a:t>
            </a:r>
            <a:r>
              <a:rPr lang="en-US" dirty="0" smtClean="0">
                <a:latin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</a:rPr>
              <a:t>) + ", ", end="")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print("blastoff!")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print("The end.")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dirty="0" smtClean="0"/>
              <a:t>Output: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T-minus 10, 9, 8, 7, 6, 5, 4, 3, 2, 1, blastoff!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The end.</a:t>
            </a:r>
          </a:p>
        </p:txBody>
      </p:sp>
    </p:spTree>
    <p:extLst>
      <p:ext uri="{BB962C8B-B14F-4D97-AF65-F5344CB8AC3E}">
        <p14:creationId xmlns:p14="http://schemas.microsoft.com/office/powerpoint/2010/main" val="8129179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Variables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tabLst>
                <a:tab pos="2514600" algn="l"/>
              </a:tabLst>
            </a:pPr>
            <a:r>
              <a:rPr lang="en-US" b="1" dirty="0" smtClean="0"/>
              <a:t>variable</a:t>
            </a:r>
            <a:r>
              <a:rPr lang="en-US" dirty="0" smtClean="0"/>
              <a:t>: A piece of the computer's memory that is given a name and type, and can store a value.</a:t>
            </a:r>
          </a:p>
          <a:p>
            <a:pPr lvl="1">
              <a:lnSpc>
                <a:spcPct val="110000"/>
              </a:lnSpc>
              <a:tabLst>
                <a:tab pos="2514600" algn="l"/>
              </a:tabLst>
            </a:pPr>
            <a:r>
              <a:rPr lang="en-US" dirty="0" smtClean="0"/>
              <a:t>Like preset stations on a car stereo, or cell phone speed dial:</a:t>
            </a:r>
          </a:p>
          <a:p>
            <a:pPr lvl="1">
              <a:tabLst>
                <a:tab pos="2514600" algn="l"/>
              </a:tabLst>
            </a:pPr>
            <a:endParaRPr lang="en-US" dirty="0" smtClean="0"/>
          </a:p>
          <a:p>
            <a:pPr lvl="1">
              <a:tabLst>
                <a:tab pos="2514600" algn="l"/>
              </a:tabLst>
            </a:pPr>
            <a:endParaRPr lang="en-US" dirty="0" smtClean="0"/>
          </a:p>
          <a:p>
            <a:pPr lvl="1">
              <a:tabLst>
                <a:tab pos="2514600" algn="l"/>
              </a:tabLst>
            </a:pPr>
            <a:endParaRPr lang="en-US" dirty="0" smtClean="0"/>
          </a:p>
          <a:p>
            <a:pPr lvl="1">
              <a:tabLst>
                <a:tab pos="2514600" algn="l"/>
              </a:tabLst>
            </a:pPr>
            <a:endParaRPr lang="en-US" dirty="0" smtClean="0"/>
          </a:p>
          <a:p>
            <a:pPr lvl="1">
              <a:tabLst>
                <a:tab pos="2514600" algn="l"/>
              </a:tabLst>
            </a:pPr>
            <a:endParaRPr lang="en-US" dirty="0" smtClean="0"/>
          </a:p>
          <a:p>
            <a:pPr lvl="1">
              <a:tabLst>
                <a:tab pos="2514600" algn="l"/>
              </a:tabLst>
            </a:pPr>
            <a:endParaRPr lang="en-US" dirty="0" smtClean="0"/>
          </a:p>
          <a:p>
            <a:pPr lvl="1">
              <a:lnSpc>
                <a:spcPct val="110000"/>
              </a:lnSpc>
              <a:tabLst>
                <a:tab pos="2514600" algn="l"/>
              </a:tabLst>
            </a:pPr>
            <a:r>
              <a:rPr lang="en-US" dirty="0" smtClean="0"/>
              <a:t>Steps for using a variable:</a:t>
            </a:r>
          </a:p>
          <a:p>
            <a:pPr lvl="2">
              <a:lnSpc>
                <a:spcPct val="110000"/>
              </a:lnSpc>
              <a:tabLst>
                <a:tab pos="2514600" algn="l"/>
              </a:tabLst>
            </a:pPr>
            <a:r>
              <a:rPr lang="en-US" i="1" dirty="0" smtClean="0"/>
              <a:t>Declare/initialize</a:t>
            </a:r>
            <a:r>
              <a:rPr lang="en-US" dirty="0" smtClean="0"/>
              <a:t> it	- state its name and type and store a value into it</a:t>
            </a:r>
          </a:p>
          <a:p>
            <a:pPr lvl="2">
              <a:lnSpc>
                <a:spcPct val="110000"/>
              </a:lnSpc>
              <a:tabLst>
                <a:tab pos="2514600" algn="l"/>
              </a:tabLst>
            </a:pPr>
            <a:r>
              <a:rPr lang="en-US" i="1" dirty="0" smtClean="0"/>
              <a:t>Use </a:t>
            </a:r>
            <a:r>
              <a:rPr lang="en-US" dirty="0" smtClean="0"/>
              <a:t>it			- print it or use it as part of an expression</a:t>
            </a:r>
          </a:p>
        </p:txBody>
      </p:sp>
      <p:grpSp>
        <p:nvGrpSpPr>
          <p:cNvPr id="36867" name="Group 4"/>
          <p:cNvGrpSpPr>
            <a:grpSpLocks/>
          </p:cNvGrpSpPr>
          <p:nvPr/>
        </p:nvGrpSpPr>
        <p:grpSpPr bwMode="auto">
          <a:xfrm>
            <a:off x="2590800" y="3162300"/>
            <a:ext cx="4826000" cy="1181100"/>
            <a:chOff x="1584" y="2784"/>
            <a:chExt cx="4000" cy="1256"/>
          </a:xfrm>
        </p:grpSpPr>
        <p:pic>
          <p:nvPicPr>
            <p:cNvPr id="36869" name="Picture 5" descr="car_stere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3200" b="35400"/>
            <a:stretch>
              <a:fillRect/>
            </a:stretch>
          </p:blipFill>
          <p:spPr bwMode="auto">
            <a:xfrm>
              <a:off x="1584" y="2784"/>
              <a:ext cx="4000" cy="1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6870" name="Oval 6"/>
            <p:cNvSpPr>
              <a:spLocks noChangeArrowheads="1"/>
            </p:cNvSpPr>
            <p:nvPr/>
          </p:nvSpPr>
          <p:spPr bwMode="auto">
            <a:xfrm>
              <a:off x="2736" y="3600"/>
              <a:ext cx="1872" cy="384"/>
            </a:xfrm>
            <a:prstGeom prst="ellipse">
              <a:avLst/>
            </a:prstGeom>
            <a:noFill/>
            <a:ln w="635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/>
            </a:p>
          </p:txBody>
        </p:sp>
      </p:grpSp>
      <p:pic>
        <p:nvPicPr>
          <p:cNvPr id="36868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66"/>
          <a:stretch>
            <a:fillRect/>
          </a:stretch>
        </p:blipFill>
        <p:spPr bwMode="auto">
          <a:xfrm>
            <a:off x="8229600" y="2984500"/>
            <a:ext cx="150495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52383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Constants</a:t>
            </a:r>
          </a:p>
        </p:txBody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b="1" dirty="0" smtClean="0"/>
              <a:t>constant</a:t>
            </a:r>
            <a:r>
              <a:rPr lang="en-US" dirty="0" smtClean="0"/>
              <a:t>: </a:t>
            </a:r>
            <a:r>
              <a:rPr lang="en-US" sz="2000" dirty="0"/>
              <a:t>A fixed value visible to the whole program.</a:t>
            </a:r>
          </a:p>
          <a:p>
            <a:pPr lvl="1" eaLnBrk="1" hangingPunct="1"/>
            <a:r>
              <a:rPr lang="en-US" dirty="0" smtClean="0"/>
              <a:t>value should only be set only at declaration;  shouldn't be reassigned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Syntax:</a:t>
            </a:r>
          </a:p>
          <a:p>
            <a:pPr lvl="1"/>
            <a:r>
              <a:rPr lang="en-US" dirty="0" smtClean="0"/>
              <a:t>Just like declaring a normal variable: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sz="800" dirty="0"/>
              <a:t>	</a:t>
            </a:r>
            <a:r>
              <a:rPr lang="en-US" sz="2300" dirty="0">
                <a:latin typeface="Courier New" panose="02070309020205020404" pitchFamily="49" charset="0"/>
              </a:rPr>
              <a:t> </a:t>
            </a:r>
            <a:r>
              <a:rPr lang="en-US" sz="2300" dirty="0" smtClean="0">
                <a:latin typeface="Courier New" panose="02070309020205020404" pitchFamily="49" charset="0"/>
              </a:rPr>
              <a:t>    </a:t>
            </a:r>
            <a:r>
              <a:rPr lang="en-US" sz="2300" b="1" dirty="0" smtClean="0"/>
              <a:t>name</a:t>
            </a:r>
            <a:r>
              <a:rPr lang="en-US" sz="2300" dirty="0" smtClean="0">
                <a:latin typeface="Courier New" panose="02070309020205020404" pitchFamily="49" charset="0"/>
              </a:rPr>
              <a:t> </a:t>
            </a:r>
            <a:r>
              <a:rPr lang="en-US" sz="2300" dirty="0">
                <a:latin typeface="Courier New" panose="02070309020205020404" pitchFamily="49" charset="0"/>
              </a:rPr>
              <a:t>= </a:t>
            </a:r>
            <a:r>
              <a:rPr lang="en-US" sz="2300" b="1" dirty="0" smtClean="0"/>
              <a:t>value</a:t>
            </a:r>
            <a:endParaRPr lang="en-US" sz="2500" dirty="0">
              <a:latin typeface="Courier New" panose="02070309020205020404" pitchFamily="49" charset="0"/>
            </a:endParaRPr>
          </a:p>
          <a:p>
            <a:pPr lvl="1" eaLnBrk="1" hangingPunct="1"/>
            <a:endParaRPr lang="en-US" sz="800" dirty="0"/>
          </a:p>
          <a:p>
            <a:pPr lvl="1" eaLnBrk="1" hangingPunct="1"/>
            <a:r>
              <a:rPr lang="en-US" dirty="0" smtClean="0"/>
              <a:t>name is usually in ALL_UPPER_CASE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dirty="0" smtClean="0"/>
              <a:t>Examples:</a:t>
            </a:r>
          </a:p>
          <a:p>
            <a:pPr lvl="1">
              <a:spcBef>
                <a:spcPts val="200"/>
              </a:spcBef>
              <a:buNone/>
            </a:pPr>
            <a:r>
              <a:rPr lang="en-US" dirty="0" smtClean="0">
                <a:latin typeface="Courier New" panose="02070309020205020404" pitchFamily="49" charset="0"/>
              </a:rPr>
              <a:t>	DAYS_IN_WEEK = 7</a:t>
            </a:r>
          </a:p>
          <a:p>
            <a:pPr lvl="1">
              <a:spcBef>
                <a:spcPts val="200"/>
              </a:spcBef>
              <a:buNone/>
            </a:pPr>
            <a:r>
              <a:rPr lang="en-US" dirty="0" smtClean="0">
                <a:latin typeface="Courier New" panose="02070309020205020404" pitchFamily="49" charset="0"/>
              </a:rPr>
              <a:t>	INTEREST_RATE = 3.5</a:t>
            </a:r>
          </a:p>
          <a:p>
            <a:pPr lvl="1">
              <a:spcBef>
                <a:spcPts val="200"/>
              </a:spcBef>
              <a:buNone/>
            </a:pPr>
            <a:r>
              <a:rPr lang="en-US" dirty="0" smtClean="0">
                <a:latin typeface="Courier New" panose="02070309020205020404" pitchFamily="49" charset="0"/>
              </a:rPr>
              <a:t>	SSN = 658234569</a:t>
            </a:r>
          </a:p>
        </p:txBody>
      </p:sp>
    </p:spTree>
    <p:extLst>
      <p:ext uri="{BB962C8B-B14F-4D97-AF65-F5344CB8AC3E}">
        <p14:creationId xmlns:p14="http://schemas.microsoft.com/office/powerpoint/2010/main" val="230185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Constants and figures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>
              <a:tabLst>
                <a:tab pos="4114800" algn="l"/>
              </a:tabLst>
            </a:pPr>
            <a:r>
              <a:rPr lang="en-US" smtClean="0"/>
              <a:t>Consider the task of drawing the following scalable figure:</a:t>
            </a: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endParaRPr lang="en-US" sz="180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+/\/\/\/\/\/\/\/\/\/\+</a:t>
            </a: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|                    |</a:t>
            </a: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|                    |</a:t>
            </a: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|                    |	</a:t>
            </a:r>
            <a:r>
              <a:rPr lang="en-US" sz="1800"/>
              <a:t>Multiples of 5 occur many times</a:t>
            </a:r>
            <a:endParaRPr lang="en-US" sz="180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|                    |</a:t>
            </a: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|                    |</a:t>
            </a: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+/\/\/\/\/\/\/\/\/\/\+</a:t>
            </a: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endParaRPr lang="en-US" sz="180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endParaRPr lang="en-US" sz="180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+/\/\/\/\+</a:t>
            </a: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|        |</a:t>
            </a: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|        |	</a:t>
            </a:r>
            <a:r>
              <a:rPr lang="en-US" sz="1800"/>
              <a:t>The same figure at size 2</a:t>
            </a:r>
            <a:endParaRPr lang="en-US" sz="1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  <a:tabLst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+/\/\/\/\+</a:t>
            </a:r>
          </a:p>
        </p:txBody>
      </p:sp>
    </p:spTree>
    <p:extLst>
      <p:ext uri="{BB962C8B-B14F-4D97-AF65-F5344CB8AC3E}">
        <p14:creationId xmlns:p14="http://schemas.microsoft.com/office/powerpoint/2010/main" val="30101204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27100" y="355601"/>
            <a:ext cx="9283700" cy="703263"/>
          </a:xfrm>
        </p:spPr>
        <p:txBody>
          <a:bodyPr/>
          <a:lstStyle/>
          <a:p>
            <a:pPr eaLnBrk="1" hangingPunct="1"/>
            <a:r>
              <a:rPr lang="en-US" dirty="0" smtClean="0"/>
              <a:t>Constant tables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752600" y="990600"/>
            <a:ext cx="8915400" cy="55626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SIZE = ...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What equation would cause the code to print: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>
                <a:latin typeface="Courier New" panose="02070309020205020404" pitchFamily="49" charset="0"/>
              </a:rPr>
              <a:t>2 7 12 17 22</a:t>
            </a:r>
          </a:p>
          <a:p>
            <a:pPr eaLnBrk="1" hangingPunct="1">
              <a:defRPr/>
            </a:pPr>
            <a:r>
              <a:rPr lang="en-US" dirty="0" smtClean="0"/>
              <a:t>To see patterns, make a table of </a:t>
            </a:r>
            <a:r>
              <a:rPr lang="en-US" dirty="0" smtClean="0">
                <a:latin typeface="Courier New" panose="02070309020205020404" pitchFamily="49" charset="0"/>
              </a:rPr>
              <a:t>SIZE </a:t>
            </a:r>
            <a:r>
              <a:rPr lang="en-US" dirty="0" smtClean="0"/>
              <a:t>and the numbers.</a:t>
            </a:r>
          </a:p>
          <a:p>
            <a:pPr lvl="1">
              <a:defRPr/>
            </a:pPr>
            <a:r>
              <a:rPr lang="en-US" dirty="0" smtClean="0"/>
              <a:t>Each time </a:t>
            </a:r>
            <a:r>
              <a:rPr lang="en-US" dirty="0" smtClean="0">
                <a:latin typeface="Courier New" charset="0"/>
                <a:ea typeface="Times New Roman" charset="0"/>
                <a:cs typeface="Times New Roman" charset="0"/>
              </a:rPr>
              <a:t>SIZE </a:t>
            </a:r>
            <a:r>
              <a:rPr lang="en-US" dirty="0" smtClean="0"/>
              <a:t>goes up by 1, the number should go up by 5.</a:t>
            </a:r>
          </a:p>
          <a:p>
            <a:pPr lvl="1">
              <a:defRPr/>
            </a:pPr>
            <a:r>
              <a:rPr lang="en-US" dirty="0" smtClean="0"/>
              <a:t>But </a:t>
            </a:r>
            <a:r>
              <a:rPr lang="en-US" dirty="0" smtClean="0">
                <a:latin typeface="Courier New" charset="0"/>
                <a:ea typeface="Times New Roman" charset="0"/>
                <a:cs typeface="Times New Roman" charset="0"/>
              </a:rPr>
              <a:t>SIZE </a:t>
            </a:r>
            <a:r>
              <a:rPr lang="en-US" dirty="0" smtClean="0">
                <a:latin typeface="Courier New" panose="02070309020205020404" pitchFamily="49" charset="0"/>
              </a:rPr>
              <a:t>* 5</a:t>
            </a:r>
            <a:r>
              <a:rPr lang="en-US" dirty="0" smtClean="0"/>
              <a:t> is too great by 3, so we subtract 3.</a:t>
            </a:r>
          </a:p>
        </p:txBody>
      </p:sp>
      <p:graphicFrame>
        <p:nvGraphicFramePr>
          <p:cNvPr id="48845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341849"/>
              </p:ext>
            </p:extLst>
          </p:nvPr>
        </p:nvGraphicFramePr>
        <p:xfrm>
          <a:off x="2590800" y="3886200"/>
          <a:ext cx="4279900" cy="2362200"/>
        </p:xfrm>
        <a:graphic>
          <a:graphicData uri="http://schemas.openxmlformats.org/drawingml/2006/table">
            <a:tbl>
              <a:tblPr/>
              <a:tblGrid>
                <a:gridCol w="866775"/>
                <a:gridCol w="2000250"/>
                <a:gridCol w="1412875"/>
              </a:tblGrid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SIZE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number to print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5 *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SIZE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88482" name="Group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6852224"/>
              </p:ext>
            </p:extLst>
          </p:nvPr>
        </p:nvGraphicFramePr>
        <p:xfrm>
          <a:off x="6878638" y="3889375"/>
          <a:ext cx="2417762" cy="2359026"/>
        </p:xfrm>
        <a:graphic>
          <a:graphicData uri="http://schemas.openxmlformats.org/drawingml/2006/table">
            <a:tbl>
              <a:tblPr/>
              <a:tblGrid>
                <a:gridCol w="2417762"/>
              </a:tblGrid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5 *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SIZE -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08441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88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Constant tables question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38200" y="1604562"/>
            <a:ext cx="10515600" cy="43513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What equation would cause the code to print: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17 13 9 5 1</a:t>
            </a:r>
            <a:endParaRPr lang="en-US" dirty="0" smtClean="0"/>
          </a:p>
          <a:p>
            <a:pPr eaLnBrk="1" hangingPunct="1">
              <a:buFontTx/>
              <a:buChar char="•"/>
            </a:pPr>
            <a:r>
              <a:rPr lang="en-US" dirty="0" smtClean="0"/>
              <a:t>Let's create the constant table together.</a:t>
            </a:r>
          </a:p>
          <a:p>
            <a:pPr lvl="1" eaLnBrk="1" hangingPunct="1"/>
            <a:r>
              <a:rPr lang="en-US" dirty="0" smtClean="0"/>
              <a:t>Each time </a:t>
            </a:r>
            <a:r>
              <a:rPr lang="en-US" dirty="0" smtClean="0">
                <a:latin typeface="Courier New" panose="02070309020205020404" pitchFamily="49" charset="0"/>
              </a:rPr>
              <a:t>SIZE </a:t>
            </a:r>
            <a:r>
              <a:rPr lang="en-US" dirty="0" smtClean="0"/>
              <a:t>goes up 1, the number printed should ...</a:t>
            </a:r>
          </a:p>
          <a:p>
            <a:pPr lvl="1" eaLnBrk="1" hangingPunct="1"/>
            <a:r>
              <a:rPr lang="en-US" dirty="0" smtClean="0"/>
              <a:t>But this multiple is off by a margin of ...</a:t>
            </a:r>
          </a:p>
        </p:txBody>
      </p:sp>
      <p:graphicFrame>
        <p:nvGraphicFramePr>
          <p:cNvPr id="489476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628370"/>
              </p:ext>
            </p:extLst>
          </p:nvPr>
        </p:nvGraphicFramePr>
        <p:xfrm>
          <a:off x="2619376" y="3886200"/>
          <a:ext cx="2867025" cy="2362200"/>
        </p:xfrm>
        <a:graphic>
          <a:graphicData uri="http://schemas.openxmlformats.org/drawingml/2006/table">
            <a:tbl>
              <a:tblPr/>
              <a:tblGrid>
                <a:gridCol w="866775"/>
                <a:gridCol w="2000250"/>
              </a:tblGrid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SIZE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number to print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89499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187830"/>
              </p:ext>
            </p:extLst>
          </p:nvPr>
        </p:nvGraphicFramePr>
        <p:xfrm>
          <a:off x="5486400" y="3886200"/>
          <a:ext cx="4495800" cy="2362200"/>
        </p:xfrm>
        <a:graphic>
          <a:graphicData uri="http://schemas.openxmlformats.org/drawingml/2006/table">
            <a:tbl>
              <a:tblPr/>
              <a:tblGrid>
                <a:gridCol w="2057400"/>
                <a:gridCol w="2438400"/>
              </a:tblGrid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-4 *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SIZE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-4 *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SIZE+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89522" name="Group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2059437"/>
              </p:ext>
            </p:extLst>
          </p:nvPr>
        </p:nvGraphicFramePr>
        <p:xfrm>
          <a:off x="5486400" y="3886200"/>
          <a:ext cx="4495800" cy="2362200"/>
        </p:xfrm>
        <a:graphic>
          <a:graphicData uri="http://schemas.openxmlformats.org/drawingml/2006/table">
            <a:tbl>
              <a:tblPr/>
              <a:tblGrid>
                <a:gridCol w="2057400"/>
                <a:gridCol w="2438400"/>
              </a:tblGrid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-4 *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SIZE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-20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89545" name="Group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399227"/>
              </p:ext>
            </p:extLst>
          </p:nvPr>
        </p:nvGraphicFramePr>
        <p:xfrm>
          <a:off x="5486400" y="3886200"/>
          <a:ext cx="4495800" cy="2362200"/>
        </p:xfrm>
        <a:graphic>
          <a:graphicData uri="http://schemas.openxmlformats.org/drawingml/2006/table">
            <a:tbl>
              <a:tblPr/>
              <a:tblGrid>
                <a:gridCol w="2057400"/>
                <a:gridCol w="2438400"/>
              </a:tblGrid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80673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9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9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168400" y="457201"/>
            <a:ext cx="9042400" cy="703263"/>
          </a:xfrm>
        </p:spPr>
        <p:txBody>
          <a:bodyPr/>
          <a:lstStyle/>
          <a:p>
            <a:pPr eaLnBrk="1" hangingPunct="1"/>
            <a:r>
              <a:rPr lang="en-US" smtClean="0"/>
              <a:t>Interactive programs</a:t>
            </a:r>
          </a:p>
        </p:txBody>
      </p:sp>
      <p:sp>
        <p:nvSpPr>
          <p:cNvPr id="7171" name="Rectangle 3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52600" y="1447800"/>
            <a:ext cx="8915400" cy="4478338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b="1" smtClean="0"/>
              <a:t>interactive program</a:t>
            </a:r>
            <a:r>
              <a:rPr lang="en-US" smtClean="0"/>
              <a:t>: Reads input from the console.</a:t>
            </a:r>
          </a:p>
          <a:p>
            <a:pPr lvl="1" eaLnBrk="1" hangingPunct="1"/>
            <a:endParaRPr lang="en-US" sz="800"/>
          </a:p>
          <a:p>
            <a:pPr eaLnBrk="1" hangingPunct="1"/>
            <a:r>
              <a:rPr lang="en-US" smtClean="0"/>
              <a:t>While the program runs, it asks the user to type input.</a:t>
            </a:r>
          </a:p>
          <a:p>
            <a:pPr eaLnBrk="1" hangingPunct="1"/>
            <a:r>
              <a:rPr lang="en-US" smtClean="0"/>
              <a:t>The input typed by the user is stored in variables in the code.</a:t>
            </a:r>
          </a:p>
          <a:p>
            <a:pPr eaLnBrk="1" hangingPunct="1"/>
            <a:endParaRPr lang="en-US" sz="1000"/>
          </a:p>
          <a:p>
            <a:pPr eaLnBrk="1" hangingPunct="1"/>
            <a:endParaRPr lang="en-US" sz="1000"/>
          </a:p>
          <a:p>
            <a:pPr eaLnBrk="1" hangingPunct="1"/>
            <a:r>
              <a:rPr lang="en-US" smtClean="0"/>
              <a:t>Can be tricky; users are unpredictable and misbehave.</a:t>
            </a:r>
          </a:p>
          <a:p>
            <a:pPr eaLnBrk="1" hangingPunct="1"/>
            <a:r>
              <a:rPr lang="en-US" smtClean="0"/>
              <a:t>But interactive programs have more interesting behavior.</a:t>
            </a:r>
          </a:p>
        </p:txBody>
      </p:sp>
    </p:spTree>
    <p:extLst>
      <p:ext uri="{BB962C8B-B14F-4D97-AF65-F5344CB8AC3E}">
        <p14:creationId xmlns:p14="http://schemas.microsoft.com/office/powerpoint/2010/main" val="28231001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urier New" panose="02070309020205020404" pitchFamily="49" charset="0"/>
              </a:rPr>
              <a:t>input</a:t>
            </a:r>
            <a:endParaRPr lang="en-US" dirty="0" smtClean="0"/>
          </a:p>
        </p:txBody>
      </p:sp>
      <p:sp>
        <p:nvSpPr>
          <p:cNvPr id="9219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b="1" dirty="0" smtClean="0">
                <a:latin typeface="Courier New" panose="02070309020205020404" pitchFamily="49" charset="0"/>
              </a:rPr>
              <a:t>input</a:t>
            </a:r>
            <a:r>
              <a:rPr lang="en-US" dirty="0" smtClean="0"/>
              <a:t>: An function that can read input from the user.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sz="2000" dirty="0"/>
          </a:p>
          <a:p>
            <a:pPr eaLnBrk="1" hangingPunct="1"/>
            <a:r>
              <a:rPr lang="en-US" dirty="0" smtClean="0"/>
              <a:t>Using an </a:t>
            </a:r>
            <a:r>
              <a:rPr lang="en-US" dirty="0" smtClean="0">
                <a:latin typeface="Courier New" panose="02070309020205020404" pitchFamily="49" charset="0"/>
              </a:rPr>
              <a:t>input</a:t>
            </a:r>
            <a:r>
              <a:rPr lang="en-US" dirty="0" smtClean="0"/>
              <a:t> object to read console input: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b="1" dirty="0" smtClean="0"/>
              <a:t>name</a:t>
            </a:r>
            <a:r>
              <a:rPr lang="en-US" dirty="0" smtClean="0">
                <a:latin typeface="Courier New" panose="02070309020205020404" pitchFamily="49" charset="0"/>
              </a:rPr>
              <a:t> = input(</a:t>
            </a:r>
            <a:r>
              <a:rPr lang="en-US" b="1" dirty="0" smtClean="0">
                <a:cs typeface="Courier New" panose="02070309020205020404" pitchFamily="49" charset="0"/>
              </a:rPr>
              <a:t>prompt</a:t>
            </a:r>
            <a:r>
              <a:rPr lang="en-US" dirty="0" smtClean="0">
                <a:latin typeface="Courier New" panose="02070309020205020404" pitchFamily="49" charset="0"/>
              </a:rPr>
              <a:t>)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/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/>
          </a:p>
          <a:p>
            <a:pPr lvl="1" eaLnBrk="1" hangingPunct="1"/>
            <a:r>
              <a:rPr lang="en-US" dirty="0" smtClean="0"/>
              <a:t>Example: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name = input("type your name: ")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2"/>
            <a:r>
              <a:rPr lang="en-US" dirty="0" smtClean="0">
                <a:cs typeface="Courier New" panose="02070309020205020404" pitchFamily="49" charset="0"/>
              </a:rPr>
              <a:t>The variable </a:t>
            </a:r>
            <a:r>
              <a:rPr lang="en-US" dirty="0" smtClean="0">
                <a:latin typeface="Courier New" panose="02070309020205020404" pitchFamily="49" charset="0"/>
              </a:rPr>
              <a:t>name </a:t>
            </a:r>
            <a:r>
              <a:rPr lang="en-US" dirty="0" smtClean="0">
                <a:cs typeface="Courier New" panose="02070309020205020404" pitchFamily="49" charset="0"/>
              </a:rPr>
              <a:t>will store the value the user typed in 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986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urier New" panose="02070309020205020404" pitchFamily="49" charset="0"/>
              </a:rPr>
              <a:t>input </a:t>
            </a:r>
            <a:r>
              <a:rPr lang="en-US" dirty="0" smtClean="0"/>
              <a:t>example</a:t>
            </a:r>
          </a:p>
        </p:txBody>
      </p:sp>
      <p:sp>
        <p:nvSpPr>
          <p:cNvPr id="709637" name="Rectangle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main():</a:t>
            </a: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age = input("</a:t>
            </a:r>
            <a:r>
              <a:rPr lang="en-US" sz="1600" dirty="0">
                <a:latin typeface="Courier New" panose="02070309020205020404" pitchFamily="49" charset="0"/>
              </a:rPr>
              <a:t>How old are you? </a:t>
            </a:r>
            <a:r>
              <a:rPr lang="en-US" sz="1600" dirty="0" smtClean="0">
                <a:latin typeface="Courier New" panose="02070309020205020404" pitchFamily="49" charset="0"/>
              </a:rPr>
              <a:t>")</a:t>
            </a: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years </a:t>
            </a:r>
            <a:r>
              <a:rPr lang="en-US" sz="1600" dirty="0">
                <a:latin typeface="Courier New" panose="02070309020205020404" pitchFamily="49" charset="0"/>
              </a:rPr>
              <a:t>= 65 - </a:t>
            </a:r>
            <a:r>
              <a:rPr lang="en-US" sz="1600" dirty="0" smtClean="0">
                <a:latin typeface="Courier New" panose="02070309020205020404" pitchFamily="49" charset="0"/>
              </a:rPr>
              <a:t>age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print(years, </a:t>
            </a:r>
            <a:r>
              <a:rPr lang="en-US" sz="1600" dirty="0">
                <a:latin typeface="Courier New" panose="02070309020205020404" pitchFamily="49" charset="0"/>
              </a:rPr>
              <a:t>" years until retirement</a:t>
            </a:r>
            <a:r>
              <a:rPr lang="en-US" sz="1600" dirty="0" smtClean="0">
                <a:latin typeface="Courier New" panose="02070309020205020404" pitchFamily="49" charset="0"/>
              </a:rPr>
              <a:t>!")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endParaRPr lang="en-US" sz="800" dirty="0"/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Console (user input underlined):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How old are you? </a:t>
            </a:r>
            <a:endParaRPr lang="en-US" sz="1600" b="1" u="sng" dirty="0">
              <a:latin typeface="Courier New" panose="02070309020205020404" pitchFamily="49" charset="0"/>
            </a:endParaRPr>
          </a:p>
        </p:txBody>
      </p:sp>
      <p:sp>
        <p:nvSpPr>
          <p:cNvPr id="709642" name="Text Box 10"/>
          <p:cNvSpPr txBox="1">
            <a:spLocks noChangeArrowheads="1"/>
          </p:cNvSpPr>
          <p:nvPr/>
        </p:nvSpPr>
        <p:spPr bwMode="auto">
          <a:xfrm>
            <a:off x="3407229" y="4459904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2575" indent="-282575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800" b="1" u="sng" dirty="0">
                <a:latin typeface="Courier New" panose="02070309020205020404" pitchFamily="49" charset="0"/>
              </a:rPr>
              <a:t>29</a:t>
            </a:r>
          </a:p>
        </p:txBody>
      </p:sp>
      <p:graphicFrame>
        <p:nvGraphicFramePr>
          <p:cNvPr id="709670" name="Group 38"/>
          <p:cNvGraphicFramePr>
            <a:graphicFrameLocks noGrp="1"/>
          </p:cNvGraphicFramePr>
          <p:nvPr/>
        </p:nvGraphicFramePr>
        <p:xfrm>
          <a:off x="8686800" y="2767014"/>
          <a:ext cx="1295400" cy="396875"/>
        </p:xfrm>
        <a:graphic>
          <a:graphicData uri="http://schemas.openxmlformats.org/drawingml/2006/table">
            <a:tbl>
              <a:tblPr/>
              <a:tblGrid>
                <a:gridCol w="647700"/>
                <a:gridCol w="6477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age</a:t>
                      </a:r>
                    </a:p>
                  </a:txBody>
                  <a:tcPr marT="45793" marB="45793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29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389265" y="4459904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File "&lt;pyshell#13&gt;", line 1, in &lt;module&gt;</a:t>
            </a:r>
          </a:p>
          <a:p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print(65 - age)</a:t>
            </a:r>
          </a:p>
          <a:p>
            <a:r>
              <a:rPr lang="en-US" sz="16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TypeError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unsupported operand type(s) for -: '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 and '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endParaRPr lang="en-US" sz="16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0392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9642" grpId="0"/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urier New" panose="02070309020205020404" pitchFamily="49" charset="0"/>
              </a:rPr>
              <a:t>input </a:t>
            </a:r>
            <a:r>
              <a:rPr lang="en-US" dirty="0" smtClean="0"/>
              <a:t>example</a:t>
            </a:r>
          </a:p>
        </p:txBody>
      </p:sp>
      <p:sp>
        <p:nvSpPr>
          <p:cNvPr id="709637" name="Rectangle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main():</a:t>
            </a: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age = </a:t>
            </a:r>
            <a:r>
              <a:rPr lang="en-US" sz="1600" b="1" dirty="0" err="1" smtClean="0">
                <a:solidFill>
                  <a:srgbClr val="008080"/>
                </a:solidFill>
                <a:latin typeface="Courier New" panose="02070309020205020404" pitchFamily="49" charset="0"/>
              </a:rPr>
              <a:t>int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(</a:t>
            </a:r>
            <a:r>
              <a:rPr lang="en-US" sz="1600" dirty="0" smtClean="0">
                <a:latin typeface="Courier New" panose="02070309020205020404" pitchFamily="49" charset="0"/>
              </a:rPr>
              <a:t>input("</a:t>
            </a:r>
            <a:r>
              <a:rPr lang="en-US" sz="1600" dirty="0">
                <a:latin typeface="Courier New" panose="02070309020205020404" pitchFamily="49" charset="0"/>
              </a:rPr>
              <a:t>How old are you? </a:t>
            </a:r>
            <a:r>
              <a:rPr lang="en-US" sz="1600" dirty="0" smtClean="0">
                <a:latin typeface="Courier New" panose="02070309020205020404" pitchFamily="49" charset="0"/>
              </a:rPr>
              <a:t>")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)</a:t>
            </a:r>
            <a:endParaRPr lang="en-US" sz="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years </a:t>
            </a:r>
            <a:r>
              <a:rPr lang="en-US" sz="1600" dirty="0">
                <a:latin typeface="Courier New" panose="02070309020205020404" pitchFamily="49" charset="0"/>
              </a:rPr>
              <a:t>= 65 - </a:t>
            </a:r>
            <a:r>
              <a:rPr lang="en-US" sz="1600" dirty="0" smtClean="0">
                <a:latin typeface="Courier New" panose="02070309020205020404" pitchFamily="49" charset="0"/>
              </a:rPr>
              <a:t>age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print(years, "years </a:t>
            </a:r>
            <a:r>
              <a:rPr lang="en-US" sz="1600" dirty="0">
                <a:latin typeface="Courier New" panose="02070309020205020404" pitchFamily="49" charset="0"/>
              </a:rPr>
              <a:t>until retirement</a:t>
            </a:r>
            <a:r>
              <a:rPr lang="en-US" sz="1600" dirty="0" smtClean="0">
                <a:latin typeface="Courier New" panose="02070309020205020404" pitchFamily="49" charset="0"/>
              </a:rPr>
              <a:t>!")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endParaRPr lang="en-US" sz="800" dirty="0"/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Console (user input underlined):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How old are you? </a:t>
            </a:r>
            <a:endParaRPr lang="en-US" sz="1600" b="1" u="sng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36 years until retirement!</a:t>
            </a:r>
          </a:p>
        </p:txBody>
      </p:sp>
      <p:sp>
        <p:nvSpPr>
          <p:cNvPr id="709642" name="Text Box 10"/>
          <p:cNvSpPr txBox="1">
            <a:spLocks noChangeArrowheads="1"/>
          </p:cNvSpPr>
          <p:nvPr/>
        </p:nvSpPr>
        <p:spPr bwMode="auto">
          <a:xfrm>
            <a:off x="3367035" y="4463510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2575" indent="-282575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800" b="1" u="sng" dirty="0">
                <a:latin typeface="Courier New" panose="02070309020205020404" pitchFamily="49" charset="0"/>
              </a:rPr>
              <a:t>29</a:t>
            </a:r>
          </a:p>
        </p:txBody>
      </p:sp>
      <p:graphicFrame>
        <p:nvGraphicFramePr>
          <p:cNvPr id="709670" name="Group 38"/>
          <p:cNvGraphicFramePr>
            <a:graphicFrameLocks noGrp="1"/>
          </p:cNvGraphicFramePr>
          <p:nvPr/>
        </p:nvGraphicFramePr>
        <p:xfrm>
          <a:off x="8686800" y="2767014"/>
          <a:ext cx="1295400" cy="396875"/>
        </p:xfrm>
        <a:graphic>
          <a:graphicData uri="http://schemas.openxmlformats.org/drawingml/2006/table">
            <a:tbl>
              <a:tblPr/>
              <a:tblGrid>
                <a:gridCol w="647700"/>
                <a:gridCol w="6477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age</a:t>
                      </a:r>
                    </a:p>
                  </a:txBody>
                  <a:tcPr marT="45793" marB="45793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29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09682" name="Group 50"/>
          <p:cNvGraphicFramePr>
            <a:graphicFrameLocks noGrp="1"/>
          </p:cNvGraphicFramePr>
          <p:nvPr/>
        </p:nvGraphicFramePr>
        <p:xfrm>
          <a:off x="8382000" y="3286126"/>
          <a:ext cx="1593850" cy="396875"/>
        </p:xfrm>
        <a:graphic>
          <a:graphicData uri="http://schemas.openxmlformats.org/drawingml/2006/table">
            <a:tbl>
              <a:tblPr/>
              <a:tblGrid>
                <a:gridCol w="946150"/>
                <a:gridCol w="6477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years</a:t>
                      </a:r>
                    </a:p>
                  </a:txBody>
                  <a:tcPr marT="45793" marB="45793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36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17735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964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Modify-and-assign operators</a:t>
            </a:r>
          </a:p>
        </p:txBody>
      </p:sp>
      <p:sp>
        <p:nvSpPr>
          <p:cNvPr id="16387" name="Rectangle 3"/>
          <p:cNvSpPr>
            <a:spLocks noGrp="1"/>
          </p:cNvSpPr>
          <p:nvPr>
            <p:ph type="body" idx="1"/>
          </p:nvPr>
        </p:nvSpPr>
        <p:spPr>
          <a:xfrm>
            <a:off x="838200" y="1607736"/>
            <a:ext cx="10515600" cy="4569227"/>
          </a:xfrm>
        </p:spPr>
        <p:txBody>
          <a:bodyPr>
            <a:normAutofit fontScale="92500" lnSpcReduction="20000"/>
          </a:bodyPr>
          <a:lstStyle/>
          <a:p>
            <a:pPr marL="342900" indent="-342900" algn="ctr">
              <a:buNone/>
              <a:tabLst>
                <a:tab pos="4113213" algn="l"/>
              </a:tabLst>
            </a:pPr>
            <a:r>
              <a:rPr lang="en-US" sz="2400" i="1" dirty="0"/>
              <a:t>shortcuts to modify a variable's value</a:t>
            </a:r>
          </a:p>
          <a:p>
            <a:pPr marL="742950" lvl="1" indent="-285750">
              <a:buNone/>
              <a:tabLst>
                <a:tab pos="4113213" algn="l"/>
              </a:tabLst>
            </a:pPr>
            <a:endParaRPr lang="en-US" sz="1600" b="1" i="1" dirty="0"/>
          </a:p>
          <a:p>
            <a:pPr marL="742950" lvl="1" indent="-285750">
              <a:buNone/>
              <a:tabLst>
                <a:tab pos="4113213" algn="l"/>
              </a:tabLst>
            </a:pPr>
            <a:r>
              <a:rPr lang="en-US" u="sng" dirty="0" smtClean="0"/>
              <a:t>Shorthand</a:t>
            </a:r>
            <a:r>
              <a:rPr lang="en-US" b="1" i="1" dirty="0" smtClean="0"/>
              <a:t>	</a:t>
            </a:r>
            <a:r>
              <a:rPr lang="en-US" u="sng" dirty="0" smtClean="0"/>
              <a:t>Equivalent longer version</a:t>
            </a:r>
          </a:p>
          <a:p>
            <a:pPr marL="742950" lvl="1" indent="-285750">
              <a:buNone/>
              <a:tabLst>
                <a:tab pos="4113213" algn="l"/>
              </a:tabLst>
            </a:pPr>
            <a:r>
              <a:rPr lang="en-US" b="1" dirty="0" smtClean="0"/>
              <a:t>variable</a:t>
            </a:r>
            <a:r>
              <a:rPr lang="en-US" dirty="0" smtClean="0">
                <a:latin typeface="Courier New" panose="02070309020205020404" pitchFamily="49" charset="0"/>
              </a:rPr>
              <a:t> += </a:t>
            </a:r>
            <a:r>
              <a:rPr lang="en-US" b="1" dirty="0" smtClean="0"/>
              <a:t>value</a:t>
            </a: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b="1" dirty="0" smtClean="0"/>
              <a:t>variable</a:t>
            </a:r>
            <a:r>
              <a:rPr lang="en-US" dirty="0" smtClean="0">
                <a:latin typeface="Courier New" panose="02070309020205020404" pitchFamily="49" charset="0"/>
              </a:rPr>
              <a:t> = </a:t>
            </a:r>
            <a:r>
              <a:rPr lang="en-US" b="1" dirty="0" smtClean="0"/>
              <a:t>variable</a:t>
            </a:r>
            <a:r>
              <a:rPr lang="en-US" dirty="0" smtClean="0">
                <a:latin typeface="Courier New" panose="02070309020205020404" pitchFamily="49" charset="0"/>
              </a:rPr>
              <a:t> + </a:t>
            </a:r>
            <a:r>
              <a:rPr lang="en-US" b="1" dirty="0" smtClean="0"/>
              <a:t>value</a:t>
            </a:r>
            <a:endParaRPr lang="en-US" dirty="0" smtClean="0">
              <a:latin typeface="Courier New" panose="02070309020205020404" pitchFamily="49" charset="0"/>
            </a:endParaRPr>
          </a:p>
          <a:p>
            <a:pPr marL="742950" lvl="1" indent="-285750">
              <a:buNone/>
              <a:tabLst>
                <a:tab pos="4113213" algn="l"/>
              </a:tabLst>
            </a:pPr>
            <a:r>
              <a:rPr lang="en-US" b="1" dirty="0" smtClean="0"/>
              <a:t>variable</a:t>
            </a:r>
            <a:r>
              <a:rPr lang="en-US" dirty="0" smtClean="0">
                <a:latin typeface="Courier New" panose="02070309020205020404" pitchFamily="49" charset="0"/>
              </a:rPr>
              <a:t> -= </a:t>
            </a:r>
            <a:r>
              <a:rPr lang="en-US" b="1" dirty="0" smtClean="0"/>
              <a:t>value</a:t>
            </a: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b="1" dirty="0" smtClean="0"/>
              <a:t>variable</a:t>
            </a:r>
            <a:r>
              <a:rPr lang="en-US" dirty="0" smtClean="0">
                <a:latin typeface="Courier New" panose="02070309020205020404" pitchFamily="49" charset="0"/>
              </a:rPr>
              <a:t> = </a:t>
            </a:r>
            <a:r>
              <a:rPr lang="en-US" b="1" dirty="0" smtClean="0"/>
              <a:t>variable</a:t>
            </a:r>
            <a:r>
              <a:rPr lang="en-US" dirty="0" smtClean="0">
                <a:latin typeface="Courier New" panose="02070309020205020404" pitchFamily="49" charset="0"/>
              </a:rPr>
              <a:t> - </a:t>
            </a:r>
            <a:r>
              <a:rPr lang="en-US" b="1" dirty="0" smtClean="0"/>
              <a:t>value</a:t>
            </a:r>
            <a:endParaRPr lang="en-US" dirty="0" smtClean="0">
              <a:latin typeface="Courier New" panose="02070309020205020404" pitchFamily="49" charset="0"/>
            </a:endParaRPr>
          </a:p>
          <a:p>
            <a:pPr marL="742950" lvl="1" indent="-285750">
              <a:buNone/>
              <a:tabLst>
                <a:tab pos="4113213" algn="l"/>
              </a:tabLst>
            </a:pPr>
            <a:r>
              <a:rPr lang="en-US" b="1" dirty="0" smtClean="0"/>
              <a:t>variable</a:t>
            </a:r>
            <a:r>
              <a:rPr lang="en-US" dirty="0" smtClean="0">
                <a:latin typeface="Courier New" panose="02070309020205020404" pitchFamily="49" charset="0"/>
              </a:rPr>
              <a:t> *= </a:t>
            </a:r>
            <a:r>
              <a:rPr lang="en-US" b="1" dirty="0" smtClean="0"/>
              <a:t>value</a:t>
            </a: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b="1" dirty="0" smtClean="0"/>
              <a:t>variable</a:t>
            </a:r>
            <a:r>
              <a:rPr lang="en-US" dirty="0" smtClean="0">
                <a:latin typeface="Courier New" panose="02070309020205020404" pitchFamily="49" charset="0"/>
              </a:rPr>
              <a:t> = </a:t>
            </a:r>
            <a:r>
              <a:rPr lang="en-US" b="1" dirty="0" smtClean="0"/>
              <a:t>variable</a:t>
            </a:r>
            <a:r>
              <a:rPr lang="en-US" dirty="0" smtClean="0">
                <a:latin typeface="Courier New" panose="02070309020205020404" pitchFamily="49" charset="0"/>
              </a:rPr>
              <a:t> * </a:t>
            </a:r>
            <a:r>
              <a:rPr lang="en-US" b="1" dirty="0" smtClean="0"/>
              <a:t>value</a:t>
            </a:r>
            <a:endParaRPr lang="en-US" dirty="0" smtClean="0">
              <a:latin typeface="Courier New" panose="02070309020205020404" pitchFamily="49" charset="0"/>
            </a:endParaRPr>
          </a:p>
          <a:p>
            <a:pPr marL="742950" lvl="1" indent="-285750">
              <a:buNone/>
              <a:tabLst>
                <a:tab pos="4113213" algn="l"/>
              </a:tabLst>
            </a:pPr>
            <a:r>
              <a:rPr lang="en-US" b="1" dirty="0" smtClean="0"/>
              <a:t>variable</a:t>
            </a:r>
            <a:r>
              <a:rPr lang="en-US" dirty="0" smtClean="0">
                <a:latin typeface="Courier New" panose="02070309020205020404" pitchFamily="49" charset="0"/>
              </a:rPr>
              <a:t> /= </a:t>
            </a:r>
            <a:r>
              <a:rPr lang="en-US" b="1" dirty="0" smtClean="0"/>
              <a:t>value</a:t>
            </a: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b="1" dirty="0" smtClean="0"/>
              <a:t>variable</a:t>
            </a:r>
            <a:r>
              <a:rPr lang="en-US" dirty="0" smtClean="0">
                <a:latin typeface="Courier New" panose="02070309020205020404" pitchFamily="49" charset="0"/>
              </a:rPr>
              <a:t> = </a:t>
            </a:r>
            <a:r>
              <a:rPr lang="en-US" b="1" dirty="0" smtClean="0"/>
              <a:t>variable</a:t>
            </a:r>
            <a:r>
              <a:rPr lang="en-US" dirty="0" smtClean="0">
                <a:latin typeface="Courier New" panose="02070309020205020404" pitchFamily="49" charset="0"/>
              </a:rPr>
              <a:t> / </a:t>
            </a:r>
            <a:r>
              <a:rPr lang="en-US" b="1" dirty="0" smtClean="0"/>
              <a:t>value</a:t>
            </a:r>
          </a:p>
          <a:p>
            <a:pPr marL="742950" lvl="1" indent="-285750">
              <a:buNone/>
              <a:tabLst>
                <a:tab pos="4113213" algn="l"/>
              </a:tabLst>
            </a:pPr>
            <a:r>
              <a:rPr lang="en-US" b="1" dirty="0"/>
              <a:t>variable</a:t>
            </a:r>
            <a:r>
              <a:rPr lang="en-US" dirty="0"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//= </a:t>
            </a:r>
            <a:r>
              <a:rPr lang="en-US" b="1" dirty="0"/>
              <a:t>value</a:t>
            </a:r>
            <a:r>
              <a:rPr lang="en-US" dirty="0">
                <a:latin typeface="Courier New" panose="02070309020205020404" pitchFamily="49" charset="0"/>
              </a:rPr>
              <a:t>	</a:t>
            </a:r>
            <a:r>
              <a:rPr lang="en-US" b="1" dirty="0"/>
              <a:t>variable</a:t>
            </a:r>
            <a:r>
              <a:rPr lang="en-US" dirty="0">
                <a:latin typeface="Courier New" panose="02070309020205020404" pitchFamily="49" charset="0"/>
              </a:rPr>
              <a:t> = </a:t>
            </a:r>
            <a:r>
              <a:rPr lang="en-US" b="1" dirty="0"/>
              <a:t>variable</a:t>
            </a:r>
            <a:r>
              <a:rPr lang="en-US" dirty="0"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// </a:t>
            </a:r>
            <a:r>
              <a:rPr lang="en-US" b="1" dirty="0" smtClean="0"/>
              <a:t>value</a:t>
            </a:r>
            <a:endParaRPr lang="en-US" dirty="0" smtClean="0">
              <a:latin typeface="Courier New" panose="02070309020205020404" pitchFamily="49" charset="0"/>
            </a:endParaRPr>
          </a:p>
          <a:p>
            <a:pPr marL="742950" lvl="1" indent="-285750">
              <a:buNone/>
              <a:tabLst>
                <a:tab pos="4113213" algn="l"/>
              </a:tabLst>
            </a:pPr>
            <a:r>
              <a:rPr lang="en-US" b="1" dirty="0" smtClean="0"/>
              <a:t>variable</a:t>
            </a:r>
            <a:r>
              <a:rPr lang="en-US" dirty="0" smtClean="0">
                <a:latin typeface="Courier New" panose="02070309020205020404" pitchFamily="49" charset="0"/>
              </a:rPr>
              <a:t> %= </a:t>
            </a:r>
            <a:r>
              <a:rPr lang="en-US" b="1" dirty="0" smtClean="0"/>
              <a:t>value</a:t>
            </a: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b="1" dirty="0" smtClean="0"/>
              <a:t>variable</a:t>
            </a:r>
            <a:r>
              <a:rPr lang="en-US" dirty="0" smtClean="0">
                <a:latin typeface="Courier New" panose="02070309020205020404" pitchFamily="49" charset="0"/>
              </a:rPr>
              <a:t> = </a:t>
            </a:r>
            <a:r>
              <a:rPr lang="en-US" b="1" dirty="0" smtClean="0"/>
              <a:t>variable</a:t>
            </a:r>
            <a:r>
              <a:rPr lang="en-US" dirty="0" smtClean="0">
                <a:latin typeface="Courier New" panose="02070309020205020404" pitchFamily="49" charset="0"/>
              </a:rPr>
              <a:t> % </a:t>
            </a:r>
            <a:r>
              <a:rPr lang="en-US" b="1" dirty="0" smtClean="0"/>
              <a:t>value</a:t>
            </a:r>
            <a:endParaRPr lang="en-US" dirty="0" smtClean="0"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60000"/>
              </a:lnSpc>
              <a:buNone/>
              <a:tabLst>
                <a:tab pos="4113213" algn="l"/>
              </a:tabLst>
            </a:pPr>
            <a:endParaRPr lang="en-US" dirty="0" smtClean="0"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60000"/>
              </a:lnSpc>
              <a:buNone/>
              <a:tabLst>
                <a:tab pos="4113213" algn="l"/>
              </a:tabLst>
            </a:pPr>
            <a:endParaRPr lang="en-US" dirty="0" smtClean="0">
              <a:latin typeface="Courier New" panose="02070309020205020404" pitchFamily="49" charset="0"/>
            </a:endParaRPr>
          </a:p>
          <a:p>
            <a:pPr marL="742950" lvl="1" indent="-285750">
              <a:buNone/>
              <a:tabLst>
                <a:tab pos="4113213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x += 3	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x = x + 3</a:t>
            </a:r>
          </a:p>
          <a:p>
            <a:pPr marL="742950" lvl="1" indent="-285750">
              <a:buNone/>
              <a:tabLst>
                <a:tab pos="4113213" algn="l"/>
              </a:tabLst>
            </a:pPr>
            <a:endParaRPr lang="en-US" sz="800" dirty="0">
              <a:latin typeface="Courier New" panose="02070309020205020404" pitchFamily="49" charset="0"/>
            </a:endParaRPr>
          </a:p>
          <a:p>
            <a:pPr marL="742950" lvl="1" indent="-285750">
              <a:buNone/>
              <a:tabLst>
                <a:tab pos="4113213" algn="l"/>
              </a:tabLst>
            </a:pPr>
            <a:r>
              <a:rPr lang="en-US" dirty="0" err="1" smtClean="0">
                <a:latin typeface="Courier New" panose="02070309020205020404" pitchFamily="49" charset="0"/>
              </a:rPr>
              <a:t>gpa</a:t>
            </a:r>
            <a:r>
              <a:rPr lang="en-US" dirty="0" smtClean="0">
                <a:latin typeface="Courier New" panose="02070309020205020404" pitchFamily="49" charset="0"/>
              </a:rPr>
              <a:t> -= 0.5	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8080"/>
                </a:solidFill>
                <a:latin typeface="Courier New" panose="02070309020205020404" pitchFamily="49" charset="0"/>
              </a:rPr>
              <a:t>gpa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= </a:t>
            </a:r>
            <a:r>
              <a:rPr lang="en-US" b="1" dirty="0" err="1" smtClean="0">
                <a:solidFill>
                  <a:srgbClr val="008080"/>
                </a:solidFill>
                <a:latin typeface="Courier New" panose="02070309020205020404" pitchFamily="49" charset="0"/>
              </a:rPr>
              <a:t>gpa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- 0.5</a:t>
            </a:r>
          </a:p>
          <a:p>
            <a:pPr marL="742950" lvl="1" indent="-285750">
              <a:buNone/>
              <a:tabLst>
                <a:tab pos="4113213" algn="l"/>
              </a:tabLst>
            </a:pPr>
            <a:endParaRPr lang="en-US" sz="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742950" lvl="1" indent="-285750">
              <a:buNone/>
              <a:tabLst>
                <a:tab pos="4113213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number *= 2	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number = number * 2</a:t>
            </a:r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>
            <a:off x="4314930" y="237476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7889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Declaration and assignment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38200" y="1690688"/>
            <a:ext cx="10515600" cy="4659365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variable declaration and assignment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2000" dirty="0" smtClean="0"/>
              <a:t>Sets aside memory for storing a value and stores a value into a variable.</a:t>
            </a:r>
          </a:p>
          <a:p>
            <a:pPr lvl="1"/>
            <a:r>
              <a:rPr lang="en-US" dirty="0" smtClean="0"/>
              <a:t>Variables must be declared</a:t>
            </a:r>
            <a:r>
              <a:rPr lang="en-US" i="1" dirty="0" smtClean="0"/>
              <a:t> </a:t>
            </a:r>
            <a:r>
              <a:rPr lang="en-US" dirty="0" smtClean="0"/>
              <a:t>before they can be used.</a:t>
            </a:r>
          </a:p>
          <a:p>
            <a:pPr lvl="1" eaLnBrk="1" hangingPunct="1"/>
            <a:r>
              <a:rPr lang="en-US" dirty="0" smtClean="0"/>
              <a:t>The value can be an expression; the variable stores its result.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Syntax: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/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b="1" i="1" dirty="0" smtClean="0"/>
              <a:t>	</a:t>
            </a:r>
            <a:r>
              <a:rPr lang="en-US" b="1" dirty="0" smtClean="0"/>
              <a:t>name</a:t>
            </a:r>
            <a:r>
              <a:rPr lang="en-US" dirty="0" smtClean="0">
                <a:latin typeface="Courier New" panose="02070309020205020404" pitchFamily="49" charset="0"/>
              </a:rPr>
              <a:t> = </a:t>
            </a:r>
            <a:r>
              <a:rPr lang="en-US" b="1" dirty="0" smtClean="0"/>
              <a:t>expression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/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zipcode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90210</a:t>
            </a:r>
          </a:p>
          <a:p>
            <a:pPr lvl="1" eaLnBrk="1" hangingPunct="1"/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myGPA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1.0 + 2.25</a:t>
            </a:r>
          </a:p>
        </p:txBody>
      </p:sp>
      <p:graphicFrame>
        <p:nvGraphicFramePr>
          <p:cNvPr id="439303" name="Group 7"/>
          <p:cNvGraphicFramePr>
            <a:graphicFrameLocks noGrp="1"/>
          </p:cNvGraphicFramePr>
          <p:nvPr/>
        </p:nvGraphicFramePr>
        <p:xfrm>
          <a:off x="7086600" y="4114800"/>
          <a:ext cx="3048000" cy="660400"/>
        </p:xfrm>
        <a:graphic>
          <a:graphicData uri="http://schemas.openxmlformats.org/drawingml/2006/table">
            <a:tbl>
              <a:tblPr/>
              <a:tblGrid>
                <a:gridCol w="1295400"/>
                <a:gridCol w="1752600"/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zipcode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90210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39311" name="Group 15"/>
          <p:cNvGraphicFramePr>
            <a:graphicFrameLocks noGrp="1"/>
          </p:cNvGraphicFramePr>
          <p:nvPr/>
        </p:nvGraphicFramePr>
        <p:xfrm>
          <a:off x="7086600" y="5410200"/>
          <a:ext cx="3048000" cy="660400"/>
        </p:xfrm>
        <a:graphic>
          <a:graphicData uri="http://schemas.openxmlformats.org/drawingml/2006/table">
            <a:tbl>
              <a:tblPr/>
              <a:tblGrid>
                <a:gridCol w="1295400"/>
                <a:gridCol w="1752600"/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myGPA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3.25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77345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variables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</a:pPr>
            <a:r>
              <a:rPr lang="en-US" dirty="0" smtClean="0"/>
              <a:t>Once given a value, a variable can be used in expressions: </a:t>
            </a:r>
            <a:endParaRPr 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x = 3</a:t>
            </a:r>
            <a:r>
              <a:rPr lang="en-US" dirty="0"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        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x is 3</a:t>
            </a:r>
            <a:endParaRPr lang="en-US" b="1" dirty="0" smtClean="0">
              <a:solidFill>
                <a:srgbClr val="008080"/>
              </a:solidFill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y = 5 * </a:t>
            </a:r>
            <a:r>
              <a:rPr lang="en-US" b="1" dirty="0" smtClean="0">
                <a:latin typeface="Courier New" panose="02070309020205020404" pitchFamily="49" charset="0"/>
              </a:rPr>
              <a:t>x</a:t>
            </a:r>
            <a:r>
              <a:rPr lang="en-US" dirty="0" smtClean="0">
                <a:latin typeface="Courier New" panose="02070309020205020404" pitchFamily="49" charset="0"/>
              </a:rPr>
              <a:t> - 1 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now y is 14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You can assign a value more than once:</a:t>
            </a:r>
          </a:p>
          <a:p>
            <a:pPr lvl="1">
              <a:buNone/>
            </a:pPr>
            <a:r>
              <a:rPr lang="en-US" dirty="0" smtClean="0">
                <a:latin typeface="Courier New" panose="02070309020205020404" pitchFamily="49" charset="0"/>
              </a:rPr>
              <a:t/>
            </a:r>
            <a:br>
              <a:rPr lang="en-US" dirty="0" smtClean="0">
                <a:latin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</a:rPr>
              <a:t>x = 3         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3 here</a:t>
            </a:r>
            <a:r>
              <a:rPr lang="en-US" dirty="0" smtClean="0">
                <a:latin typeface="Courier New" panose="02070309020205020404" pitchFamily="49" charset="0"/>
              </a:rPr>
              <a:t/>
            </a:r>
            <a:br>
              <a:rPr lang="en-US" dirty="0" smtClean="0">
                <a:latin typeface="Courier New" panose="02070309020205020404" pitchFamily="49" charset="0"/>
              </a:rPr>
            </a:b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/>
            </a:r>
            <a:b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</a:rPr>
              <a:t/>
            </a:r>
            <a:br>
              <a:rPr lang="en-US" dirty="0" smtClean="0">
                <a:latin typeface="Courier New" panose="02070309020205020404" pitchFamily="49" charset="0"/>
              </a:rPr>
            </a:br>
            <a:r>
              <a:rPr lang="en-US" b="1" dirty="0" smtClean="0">
                <a:latin typeface="Courier New" panose="02070309020205020404" pitchFamily="49" charset="0"/>
              </a:rPr>
              <a:t>x = 4 + 7</a:t>
            </a:r>
            <a:r>
              <a:rPr lang="en-US" b="1" dirty="0"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        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now x is 11</a:t>
            </a:r>
          </a:p>
        </p:txBody>
      </p:sp>
      <p:graphicFrame>
        <p:nvGraphicFramePr>
          <p:cNvPr id="440328" name="Group 8"/>
          <p:cNvGraphicFramePr>
            <a:graphicFrameLocks noGrp="1"/>
          </p:cNvGraphicFramePr>
          <p:nvPr/>
        </p:nvGraphicFramePr>
        <p:xfrm>
          <a:off x="8229600" y="4064000"/>
          <a:ext cx="1981200" cy="660400"/>
        </p:xfrm>
        <a:graphic>
          <a:graphicData uri="http://schemas.openxmlformats.org/drawingml/2006/table">
            <a:tbl>
              <a:tblPr/>
              <a:tblGrid>
                <a:gridCol w="990600"/>
                <a:gridCol w="990600"/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x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40336" name="Group 16"/>
          <p:cNvGraphicFramePr>
            <a:graphicFrameLocks noGrp="1"/>
          </p:cNvGraphicFramePr>
          <p:nvPr/>
        </p:nvGraphicFramePr>
        <p:xfrm>
          <a:off x="8229600" y="4064000"/>
          <a:ext cx="1981200" cy="660400"/>
        </p:xfrm>
        <a:graphic>
          <a:graphicData uri="http://schemas.openxmlformats.org/drawingml/2006/table">
            <a:tbl>
              <a:tblPr/>
              <a:tblGrid>
                <a:gridCol w="990600"/>
                <a:gridCol w="990600"/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x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11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13832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440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0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4"/>
          <p:cNvSpPr>
            <a:spLocks noChangeArrowheads="1"/>
          </p:cNvSpPr>
          <p:nvPr/>
        </p:nvSpPr>
        <p:spPr bwMode="auto">
          <a:xfrm>
            <a:off x="1215850" y="5559493"/>
            <a:ext cx="1983713" cy="29869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Assignment and algebra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38200" y="1815576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tabLst>
                <a:tab pos="1828800" algn="l"/>
              </a:tabLst>
            </a:pPr>
            <a:r>
              <a:rPr lang="en-US" dirty="0" smtClean="0"/>
              <a:t>Assignment uses </a:t>
            </a:r>
            <a:r>
              <a:rPr lang="en-US" dirty="0" smtClean="0">
                <a:latin typeface="Courier New" panose="02070309020205020404" pitchFamily="49" charset="0"/>
              </a:rPr>
              <a:t>=</a:t>
            </a:r>
            <a:r>
              <a:rPr lang="en-US" dirty="0" smtClean="0"/>
              <a:t> , but it is not an algebraic equation.</a:t>
            </a:r>
          </a:p>
          <a:p>
            <a:pPr lvl="1">
              <a:lnSpc>
                <a:spcPct val="110000"/>
              </a:lnSpc>
              <a:buNone/>
              <a:tabLst>
                <a:tab pos="1828800" algn="l"/>
              </a:tabLst>
            </a:pPr>
            <a:endParaRPr lang="en-US" sz="800" dirty="0">
              <a:latin typeface="Courier New" panose="02070309020205020404" pitchFamily="49" charset="0"/>
            </a:endParaRPr>
          </a:p>
          <a:p>
            <a:pPr lvl="1">
              <a:lnSpc>
                <a:spcPct val="110000"/>
              </a:lnSpc>
              <a:tabLst>
                <a:tab pos="1828800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  =</a:t>
            </a:r>
            <a:r>
              <a:rPr lang="en-US" dirty="0" smtClean="0"/>
              <a:t>	means,  </a:t>
            </a:r>
            <a:r>
              <a:rPr lang="en-US" i="1" dirty="0" smtClean="0"/>
              <a:t>"store the value at right in variable at left"</a:t>
            </a:r>
          </a:p>
          <a:p>
            <a:pPr lvl="1">
              <a:lnSpc>
                <a:spcPct val="110000"/>
              </a:lnSpc>
              <a:tabLst>
                <a:tab pos="1828800" algn="l"/>
              </a:tabLst>
            </a:pPr>
            <a:endParaRPr lang="en-US" i="1" dirty="0" smtClean="0"/>
          </a:p>
          <a:p>
            <a:pPr lvl="2">
              <a:lnSpc>
                <a:spcPct val="110000"/>
              </a:lnSpc>
              <a:tabLst>
                <a:tab pos="1828800" algn="l"/>
              </a:tabLst>
            </a:pPr>
            <a:r>
              <a:rPr lang="en-US" dirty="0" smtClean="0"/>
              <a:t>The right side expression is evaluated first,</a:t>
            </a:r>
            <a:br>
              <a:rPr lang="en-US" dirty="0" smtClean="0"/>
            </a:br>
            <a:r>
              <a:rPr lang="en-US" dirty="0" smtClean="0"/>
              <a:t>and then its result is stored in the variable at left.</a:t>
            </a:r>
          </a:p>
          <a:p>
            <a:pPr lvl="1">
              <a:lnSpc>
                <a:spcPct val="110000"/>
              </a:lnSpc>
              <a:tabLst>
                <a:tab pos="1828800" algn="l"/>
              </a:tabLst>
            </a:pPr>
            <a:endParaRPr lang="en-US" dirty="0" smtClean="0"/>
          </a:p>
          <a:p>
            <a:pPr>
              <a:lnSpc>
                <a:spcPct val="110000"/>
              </a:lnSpc>
              <a:tabLst>
                <a:tab pos="1828800" algn="l"/>
              </a:tabLst>
            </a:pPr>
            <a:r>
              <a:rPr lang="en-US" dirty="0" smtClean="0"/>
              <a:t>What happens here?</a:t>
            </a:r>
          </a:p>
          <a:p>
            <a:pPr lvl="1">
              <a:lnSpc>
                <a:spcPct val="110000"/>
              </a:lnSpc>
              <a:buNone/>
              <a:tabLst>
                <a:tab pos="1828800" algn="l"/>
              </a:tabLst>
            </a:pPr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None/>
              <a:tabLst>
                <a:tab pos="1828800" algn="l"/>
              </a:tabLs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3</a:t>
            </a:r>
          </a:p>
          <a:p>
            <a:pPr lvl="1">
              <a:buNone/>
              <a:tabLst>
                <a:tab pos="1828800" algn="l"/>
              </a:tabLst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x + 2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???</a:t>
            </a:r>
          </a:p>
        </p:txBody>
      </p:sp>
      <p:graphicFrame>
        <p:nvGraphicFramePr>
          <p:cNvPr id="442374" name="Group 6"/>
          <p:cNvGraphicFramePr>
            <a:graphicFrameLocks noGrp="1"/>
          </p:cNvGraphicFramePr>
          <p:nvPr/>
        </p:nvGraphicFramePr>
        <p:xfrm>
          <a:off x="7315200" y="4638675"/>
          <a:ext cx="1981200" cy="660400"/>
        </p:xfrm>
        <a:graphic>
          <a:graphicData uri="http://schemas.openxmlformats.org/drawingml/2006/table">
            <a:tbl>
              <a:tblPr/>
              <a:tblGrid>
                <a:gridCol w="990600"/>
                <a:gridCol w="990600"/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x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42382" name="Group 14"/>
          <p:cNvGraphicFramePr>
            <a:graphicFrameLocks noGrp="1"/>
          </p:cNvGraphicFramePr>
          <p:nvPr/>
        </p:nvGraphicFramePr>
        <p:xfrm>
          <a:off x="7315200" y="4638675"/>
          <a:ext cx="1981200" cy="660400"/>
        </p:xfrm>
        <a:graphic>
          <a:graphicData uri="http://schemas.openxmlformats.org/drawingml/2006/table">
            <a:tbl>
              <a:tblPr/>
              <a:tblGrid>
                <a:gridCol w="990600"/>
                <a:gridCol w="990600"/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x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85332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2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Receipt question</a:t>
            </a:r>
          </a:p>
        </p:txBody>
      </p:sp>
      <p:sp>
        <p:nvSpPr>
          <p:cNvPr id="48130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dirty="0" smtClean="0">
                <a:cs typeface="Courier New" panose="02070309020205020404" pitchFamily="49" charset="0"/>
              </a:rPr>
              <a:t>Improve the receipt program using variables.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endParaRPr lang="en-US" sz="1800" b="1" dirty="0" smtClean="0">
              <a:solidFill>
                <a:srgbClr val="0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main():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Calculate total owed, assuming 8% tax / 15% tip</a:t>
            </a: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print("Subtotal:")</a:t>
            </a: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print(38 + 40 + 30)</a:t>
            </a: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Tax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:")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print((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38 + 40 + 30) * .08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Tip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:")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print((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38 + 40 + 30) * .15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Total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:")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print(38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+ 40 + 30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 (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38 + 40 + 30) * .15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 (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38 + 40 + 30) * .08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03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4"/>
          <p:cNvSpPr>
            <a:spLocks noChangeArrowheads="1"/>
          </p:cNvSpPr>
          <p:nvPr/>
        </p:nvSpPr>
        <p:spPr bwMode="auto">
          <a:xfrm>
            <a:off x="2627985" y="2583173"/>
            <a:ext cx="5102851" cy="450972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Printing a variable's value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dirty="0" smtClean="0"/>
              <a:t>Use a comma to print a string and a variable's value on one line.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grade = (95.1 + 71.9 + 82.6) / 3.0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print(</a:t>
            </a:r>
            <a:r>
              <a:rPr lang="en-US" b="1" dirty="0" smtClean="0">
                <a:latin typeface="Courier New" panose="02070309020205020404" pitchFamily="49" charset="0"/>
              </a:rPr>
              <a:t>"Your grade was", grade</a:t>
            </a:r>
            <a:r>
              <a:rPr lang="en-US" dirty="0" smtClean="0">
                <a:latin typeface="Courier New" panose="02070309020205020404" pitchFamily="49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students = 11 + 17 + 4 + 19 + 14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print(</a:t>
            </a:r>
            <a:r>
              <a:rPr lang="en-US" b="1" dirty="0" smtClean="0">
                <a:latin typeface="Courier New" panose="02070309020205020404" pitchFamily="49" charset="0"/>
              </a:rPr>
              <a:t>"There are", students</a:t>
            </a:r>
            <a:r>
              <a:rPr lang="en-US" dirty="0" smtClean="0">
                <a:latin typeface="Courier New" panose="02070309020205020404" pitchFamily="49" charset="0"/>
              </a:rPr>
              <a:t>,</a:t>
            </a:r>
            <a:r>
              <a:rPr lang="en-US" b="1" dirty="0" smtClean="0">
                <a:latin typeface="Courier New" panose="02070309020205020404" pitchFamily="49" charset="0"/>
              </a:rPr>
              <a:t>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b="1" dirty="0">
                <a:latin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</a:rPr>
              <a:t>       "students in the course."</a:t>
            </a:r>
            <a:r>
              <a:rPr lang="en-US" dirty="0" smtClean="0">
                <a:latin typeface="Courier New" panose="02070309020205020404" pitchFamily="49" charset="0"/>
              </a:rPr>
              <a:t>)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10000"/>
              </a:lnSpc>
              <a:buFontTx/>
              <a:buChar char="•"/>
            </a:pPr>
            <a:r>
              <a:rPr lang="en-US" dirty="0" smtClean="0"/>
              <a:t>Output: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Your grade was 83.2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There are 65 students in the course.</a:t>
            </a:r>
          </a:p>
        </p:txBody>
      </p:sp>
    </p:spTree>
    <p:extLst>
      <p:ext uri="{BB962C8B-B14F-4D97-AF65-F5344CB8AC3E}">
        <p14:creationId xmlns:p14="http://schemas.microsoft.com/office/powerpoint/2010/main" val="32815121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Receipt answer</a:t>
            </a:r>
          </a:p>
        </p:txBody>
      </p:sp>
      <p:sp>
        <p:nvSpPr>
          <p:cNvPr id="4915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main():</a:t>
            </a: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Calculate total owed, </a:t>
            </a:r>
            <a:r>
              <a:rPr lang="en-US" sz="1800" b="1" dirty="0">
                <a:solidFill>
                  <a:srgbClr val="01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assuming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8% tax / 15% tip</a:t>
            </a: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subtotal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38 + 40 +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30        </a:t>
            </a:r>
            <a:r>
              <a:rPr lang="en-US" sz="1800" b="1" dirty="0" smtClean="0">
                <a:solidFill>
                  <a:srgbClr val="01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800" b="1" dirty="0" err="1" smtClean="0">
                <a:solidFill>
                  <a:srgbClr val="01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endParaRPr lang="en-US" sz="1800" b="1" dirty="0">
              <a:solidFill>
                <a:srgbClr val="01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tax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subtotal * .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08           </a:t>
            </a:r>
            <a:r>
              <a:rPr lang="en-US" sz="1800" b="1" dirty="0" smtClean="0">
                <a:solidFill>
                  <a:srgbClr val="01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float</a:t>
            </a:r>
            <a:endParaRPr lang="en-US" sz="1800" b="1" dirty="0">
              <a:solidFill>
                <a:srgbClr val="01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tip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subtotal * .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15           </a:t>
            </a:r>
            <a:r>
              <a:rPr lang="en-US" sz="1800" b="1" dirty="0" smtClean="0">
                <a:solidFill>
                  <a:srgbClr val="01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float</a:t>
            </a:r>
            <a:endParaRPr lang="en-US" sz="1800" b="1" dirty="0">
              <a:solidFill>
                <a:srgbClr val="01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total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subtotal + tax +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tip   </a:t>
            </a:r>
            <a:r>
              <a:rPr lang="en-US" sz="1800" b="1" dirty="0" smtClean="0">
                <a:solidFill>
                  <a:srgbClr val="01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float</a:t>
            </a:r>
            <a:endParaRPr lang="en-US" sz="1800" b="1" dirty="0">
              <a:solidFill>
                <a:srgbClr val="01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Subtotal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:",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subtotal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Tax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:",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tax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Tip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:",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tip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Total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:",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total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2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Getting rid of repetition</a:t>
            </a:r>
          </a:p>
        </p:txBody>
      </p:sp>
      <p:sp>
        <p:nvSpPr>
          <p:cNvPr id="48333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Functions</a:t>
            </a:r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Variables</a:t>
            </a:r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String Multiplication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Allows you to print multiple occurrences of the same string without typing them all out</a:t>
            </a:r>
          </a:p>
          <a:p>
            <a:pPr lvl="1" eaLnBrk="1" hangingPunct="1">
              <a:lnSpc>
                <a:spcPct val="80000"/>
              </a:lnSpc>
            </a:pPr>
            <a:endParaRPr lang="en-US" sz="700" dirty="0"/>
          </a:p>
          <a:p>
            <a:pPr lvl="2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sz="2400" dirty="0" smtClean="0">
                <a:latin typeface="Courier New" panose="02070309020205020404" pitchFamily="49" charset="0"/>
              </a:rPr>
              <a:t>print("meow" * 3)		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</a:rPr>
              <a:t>#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</a:rPr>
              <a:t>meowmeowmeow</a:t>
            </a:r>
            <a:endParaRPr lang="en-US" sz="2400" dirty="0" smtClean="0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</a:endParaRPr>
          </a:p>
          <a:p>
            <a:pPr lvl="2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endParaRPr lang="en-US" dirty="0">
              <a:latin typeface="Courier New" panose="02070309020205020404" pitchFamily="49" charset="0"/>
            </a:endParaRPr>
          </a:p>
          <a:p>
            <a:pPr>
              <a:lnSpc>
                <a:spcPct val="75000"/>
              </a:lnSpc>
            </a:pPr>
            <a:r>
              <a:rPr lang="en-US" dirty="0" smtClean="0"/>
              <a:t>What if you want to repeat function calls?</a:t>
            </a:r>
            <a:endParaRPr lang="en-US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4391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1297</TotalTime>
  <Words>1111</Words>
  <Application>Microsoft Office PowerPoint</Application>
  <PresentationFormat>Widescreen</PresentationFormat>
  <Paragraphs>426</Paragraphs>
  <Slides>28</Slides>
  <Notes>9</Notes>
  <HiddenSlides>1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40" baseType="lpstr">
      <vt:lpstr>ＭＳ Ｐゴシック</vt:lpstr>
      <vt:lpstr>ＭＳ Ｐゴシック</vt:lpstr>
      <vt:lpstr>Arial</vt:lpstr>
      <vt:lpstr>Calibri</vt:lpstr>
      <vt:lpstr>Calibri Light</vt:lpstr>
      <vt:lpstr>Courier New</vt:lpstr>
      <vt:lpstr>Tahoma</vt:lpstr>
      <vt:lpstr>Times New Roman</vt:lpstr>
      <vt:lpstr>Verdana</vt:lpstr>
      <vt:lpstr>Wingdings</vt:lpstr>
      <vt:lpstr>Wingdings 2</vt:lpstr>
      <vt:lpstr>Office Theme</vt:lpstr>
      <vt:lpstr>CSc 110, Spring 2018</vt:lpstr>
      <vt:lpstr>Variables</vt:lpstr>
      <vt:lpstr>Declaration and assignment</vt:lpstr>
      <vt:lpstr>Using variables</vt:lpstr>
      <vt:lpstr>Assignment and algebra</vt:lpstr>
      <vt:lpstr>Receipt question</vt:lpstr>
      <vt:lpstr>Printing a variable's value</vt:lpstr>
      <vt:lpstr>Receipt answer</vt:lpstr>
      <vt:lpstr>Getting rid of repetition</vt:lpstr>
      <vt:lpstr>Repetition with for loops</vt:lpstr>
      <vt:lpstr>for loop syntax</vt:lpstr>
      <vt:lpstr>Control structures</vt:lpstr>
      <vt:lpstr>Repetition over a range</vt:lpstr>
      <vt:lpstr>Loop walkthrough</vt:lpstr>
      <vt:lpstr>Multi-line loop body</vt:lpstr>
      <vt:lpstr>Expressions for counter</vt:lpstr>
      <vt:lpstr>Rocket Exercise</vt:lpstr>
      <vt:lpstr>print (' ', end='')</vt:lpstr>
      <vt:lpstr>Changing step size</vt:lpstr>
      <vt:lpstr>Constants</vt:lpstr>
      <vt:lpstr>Constants and figures</vt:lpstr>
      <vt:lpstr>Constant tables</vt:lpstr>
      <vt:lpstr>Constant tables question</vt:lpstr>
      <vt:lpstr>Interactive programs</vt:lpstr>
      <vt:lpstr>input</vt:lpstr>
      <vt:lpstr>input example</vt:lpstr>
      <vt:lpstr>input example</vt:lpstr>
      <vt:lpstr>Modify-and-assign operators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110, Autumn 2016</dc:title>
  <dc:creator>allison</dc:creator>
  <cp:lastModifiedBy>allison</cp:lastModifiedBy>
  <cp:revision>24</cp:revision>
  <dcterms:created xsi:type="dcterms:W3CDTF">2016-08-03T01:36:54Z</dcterms:created>
  <dcterms:modified xsi:type="dcterms:W3CDTF">2018-01-21T20:04:56Z</dcterms:modified>
</cp:coreProperties>
</file>