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83" r:id="rId3"/>
    <p:sldId id="284" r:id="rId4"/>
    <p:sldId id="292" r:id="rId5"/>
    <p:sldId id="29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59" r:id="rId14"/>
    <p:sldId id="260" r:id="rId15"/>
    <p:sldId id="261" r:id="rId16"/>
    <p:sldId id="262" r:id="rId17"/>
    <p:sldId id="263" r:id="rId18"/>
    <p:sldId id="264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E8BD8-D2B4-4290-A75B-56993F902108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9EF25-3790-4BC6-B088-BC8183B9A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7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F1AE4D6A-AB9C-4FE0-B5E2-FCB0F3FB554A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9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51C662F-DE8B-402C-AA6C-86E47BD146C6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1/23/2018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1C3C6E2-9FAE-496B-AAF8-2AB5E2486891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6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AFF362-EC89-4D67-BB65-D6311F0662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1/23/2018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36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7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3621173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189119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9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5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3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2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3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0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7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1B2E6-2D2A-4B42-8243-3ABD8125BA8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7BA33-96C8-4D8E-8776-08E234AB5E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5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170113" y="366382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000" dirty="0" err="1" smtClean="0"/>
              <a:t>CSc</a:t>
            </a:r>
            <a:r>
              <a:rPr lang="en-US" sz="6000" dirty="0" smtClean="0"/>
              <a:t> 110, </a:t>
            </a:r>
            <a:r>
              <a:rPr lang="en-US" sz="6000" dirty="0" smtClean="0"/>
              <a:t>Spring 2018</a:t>
            </a:r>
            <a:endParaRPr lang="en-US" sz="60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6775" y="1434473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5: Loop Figures and Constants</a:t>
            </a:r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4" name="Picture 3" descr="14y9uzb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2" y="3457784"/>
            <a:ext cx="91440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-244683" y="2904498"/>
            <a:ext cx="7839075" cy="185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Can you write this in Python?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83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</a:t>
            </a:r>
            <a:endParaRPr 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: An function that can read input from the user.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2000" dirty="0"/>
          </a:p>
          <a:p>
            <a:pPr eaLnBrk="1" hangingPunct="1"/>
            <a:r>
              <a:rPr lang="en-US" dirty="0" smtClean="0"/>
              <a:t>Using an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 object to read console input: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input(</a:t>
            </a:r>
            <a:r>
              <a:rPr lang="en-US" b="1" dirty="0" smtClean="0">
                <a:cs typeface="Courier New" panose="02070309020205020404" pitchFamily="49" charset="0"/>
              </a:rPr>
              <a:t>prompt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input("type your name: 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name </a:t>
            </a:r>
            <a:r>
              <a:rPr lang="en-US" dirty="0" smtClean="0">
                <a:cs typeface="Courier New" panose="02070309020205020404" pitchFamily="49" charset="0"/>
              </a:rPr>
              <a:t>will store the value the user typed in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255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</a:t>
            </a:r>
            <a:r>
              <a:rPr lang="en-US" sz="1600" dirty="0">
                <a:latin typeface="Courier New" panose="02070309020205020404" pitchFamily="49" charset="0"/>
              </a:rPr>
              <a:t>" years 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407229" y="445990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89265" y="44599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print(65 - age)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type(s) for -: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540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smtClean="0">
                <a:latin typeface="Courier New" panose="02070309020205020404" pitchFamily="49" charset="0"/>
              </a:rPr>
              <a:t>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)</a:t>
            </a: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367035" y="44635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2" name="Group 50"/>
          <p:cNvGraphicFramePr>
            <a:graphicFrameLocks noGrp="1"/>
          </p:cNvGraphicFramePr>
          <p:nvPr/>
        </p:nvGraphicFramePr>
        <p:xfrm>
          <a:off x="8382000" y="3286126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71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complex figures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nested </a:t>
            </a:r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loops to produce the following output.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Why draw ASCII art?</a:t>
            </a:r>
          </a:p>
          <a:p>
            <a:pPr lvl="1" eaLnBrk="1" hangingPunct="1"/>
            <a:r>
              <a:rPr lang="en-US" smtClean="0"/>
              <a:t>Real graphics require a lot of finesse</a:t>
            </a:r>
          </a:p>
          <a:p>
            <a:pPr lvl="1" eaLnBrk="1" hangingPunct="1"/>
            <a:r>
              <a:rPr lang="en-US" smtClean="0"/>
              <a:t>ASCII art has complex patterns</a:t>
            </a:r>
          </a:p>
          <a:p>
            <a:pPr lvl="1" eaLnBrk="1" hangingPunct="1"/>
            <a:r>
              <a:rPr lang="en-US" smtClean="0"/>
              <a:t>Can focus on the algorithms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679894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Recommendations for managing complexity: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this description to decide the functions</a:t>
            </a:r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table to write your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432800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Pseudo-code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pseudo-code</a:t>
            </a:r>
            <a:r>
              <a:rPr lang="en-US" dirty="0" smtClean="0"/>
              <a:t>: An English description of an algorithm.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Example: Drawing a 12 wide by 7 tall box of stars</a:t>
            </a:r>
            <a:br>
              <a:rPr lang="en-US" dirty="0" smtClean="0"/>
            </a:b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i="1" dirty="0" smtClean="0"/>
              <a:t>	</a:t>
            </a:r>
            <a:r>
              <a:rPr lang="en-US" sz="1800" i="1" dirty="0"/>
              <a:t>print 12 stars.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for (each of 5 lines) </a:t>
            </a:r>
            <a:r>
              <a:rPr lang="en-US" sz="1800" i="1" dirty="0" smtClean="0"/>
              <a:t>: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10 spaces.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</a:t>
            </a:r>
            <a:r>
              <a:rPr lang="en-US" sz="1800" i="1" dirty="0" smtClean="0"/>
              <a:t>.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print 12 stars.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4221715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Pseudo-code algorithm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1.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solidFill>
                  <a:srgbClr val="003399"/>
                </a:solidFill>
              </a:rPr>
              <a:t>2. Top half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(decreasing)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dots (increasing)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(same as above)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6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3. Bottom half (top half upside-down)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4.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323310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from </a:t>
            </a:r>
            <a:r>
              <a:rPr lang="en-US" dirty="0" err="1" smtClean="0"/>
              <a:t>pseudocode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>
                <a:latin typeface="Courier New" panose="02070309020205020404" pitchFamily="49" charset="0"/>
              </a:rPr>
              <a:t>() {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line():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...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988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Tables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/>
            <a:r>
              <a:rPr lang="en-US" dirty="0" smtClean="0"/>
              <a:t>A table for the top half:</a:t>
            </a:r>
          </a:p>
          <a:p>
            <a:pPr lvl="1" eaLnBrk="1" hangingPunct="1"/>
            <a:r>
              <a:rPr lang="en-US" dirty="0" smtClean="0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 * -2 + 8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 * line - 4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2" name="Text Box 4"/>
          <p:cNvSpPr txBox="1">
            <a:spLocks noChangeArrowheads="1"/>
          </p:cNvSpPr>
          <p:nvPr/>
        </p:nvSpPr>
        <p:spPr bwMode="auto">
          <a:xfrm>
            <a:off x="76263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6620385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Writing the code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Useful questions about the top half:</a:t>
            </a:r>
          </a:p>
          <a:p>
            <a:pPr lvl="1" eaLnBrk="1" hangingPunct="1"/>
            <a:r>
              <a:rPr lang="en-US" dirty="0" smtClean="0"/>
              <a:t>Number of (nested) loops per line?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039496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1371600"/>
            <a:ext cx="8915400" cy="1295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Write a </a:t>
            </a:r>
            <a:r>
              <a:rPr lang="en-US" dirty="0" smtClean="0"/>
              <a:t>function that </a:t>
            </a:r>
            <a:r>
              <a:rPr lang="en-US" dirty="0" smtClean="0"/>
              <a:t>produces the following 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1216937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Changing step size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Add a third number to the end of range, this is the step size</a:t>
            </a:r>
          </a:p>
          <a:p>
            <a:pPr lvl="1" eaLnBrk="1" hangingPunct="1"/>
            <a:r>
              <a:rPr lang="en-US" dirty="0" smtClean="0"/>
              <a:t>A negative number will count down instead of up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print("T-minus ")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range(10, 0, -1):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) + ", ", end="")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print("blastoff!")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end.")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2922350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L</a:t>
            </a:r>
            <a:r>
              <a:rPr lang="en-US" dirty="0" smtClean="0"/>
              <a:t>oop tables</a:t>
            </a:r>
            <a:endParaRPr lang="en-US" dirty="0" smtClean="0"/>
          </a:p>
        </p:txBody>
      </p:sp>
      <p:sp>
        <p:nvSpPr>
          <p:cNvPr id="147865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38200" y="160456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Make a table to represent any patterns on each line.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....1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...2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..3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To print a character multiple times, use a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j in range(1, 5):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print(".")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4 dots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graphicFrame>
        <p:nvGraphicFramePr>
          <p:cNvPr id="476165" name="Group 5"/>
          <p:cNvGraphicFramePr>
            <a:graphicFrameLocks noGrp="1"/>
          </p:cNvGraphicFramePr>
          <p:nvPr/>
        </p:nvGraphicFramePr>
        <p:xfrm>
          <a:off x="3886201" y="1997075"/>
          <a:ext cx="1973263" cy="2197102"/>
        </p:xfrm>
        <a:graphic>
          <a:graphicData uri="http://schemas.openxmlformats.org/drawingml/2006/table">
            <a:tbl>
              <a:tblPr/>
              <a:tblGrid>
                <a:gridCol w="730250"/>
                <a:gridCol w="1243013"/>
              </a:tblGrid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line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# of dots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188" name="Group 28"/>
          <p:cNvGraphicFramePr>
            <a:graphicFrameLocks noGrp="1"/>
          </p:cNvGraphicFramePr>
          <p:nvPr/>
        </p:nvGraphicFramePr>
        <p:xfrm>
          <a:off x="5867400" y="2000250"/>
          <a:ext cx="2019300" cy="2194128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-1 * line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-3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204" name="Group 44"/>
          <p:cNvGraphicFramePr>
            <a:graphicFrameLocks noGrp="1"/>
          </p:cNvGraphicFramePr>
          <p:nvPr/>
        </p:nvGraphicFramePr>
        <p:xfrm>
          <a:off x="7899400" y="2000250"/>
          <a:ext cx="2019300" cy="2194128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-1 * line + 5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220" name="Group 60"/>
          <p:cNvGraphicFramePr>
            <a:graphicFrameLocks noGrp="1"/>
          </p:cNvGraphicFramePr>
          <p:nvPr/>
        </p:nvGraphicFramePr>
        <p:xfrm>
          <a:off x="5867400" y="2000250"/>
          <a:ext cx="2019300" cy="2194128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236" name="Group 76"/>
          <p:cNvGraphicFramePr>
            <a:graphicFrameLocks noGrp="1"/>
          </p:cNvGraphicFramePr>
          <p:nvPr/>
        </p:nvGraphicFramePr>
        <p:xfrm>
          <a:off x="7886700" y="2000250"/>
          <a:ext cx="2019300" cy="2194128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520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3120851" y="3153368"/>
            <a:ext cx="609600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5242936" y="2535568"/>
            <a:ext cx="2209800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40964" name="Rectang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6868886" cy="1325563"/>
          </a:xfrm>
        </p:spPr>
        <p:txBody>
          <a:bodyPr/>
          <a:lstStyle/>
          <a:p>
            <a:pPr eaLnBrk="1" hangingPunct="1"/>
            <a:r>
              <a:rPr lang="en-US" dirty="0"/>
              <a:t>S</a:t>
            </a:r>
            <a:r>
              <a:rPr lang="en-US" dirty="0" smtClean="0"/>
              <a:t>olution</a:t>
            </a:r>
            <a:endParaRPr lang="en-US" dirty="0" smtClean="0"/>
          </a:p>
        </p:txBody>
      </p:sp>
      <p:sp>
        <p:nvSpPr>
          <p:cNvPr id="40965" name="Rectangle 5"/>
          <p:cNvSpPr>
            <a:spLocks noGrp="1"/>
          </p:cNvSpPr>
          <p:nvPr>
            <p:ph type="body" idx="1"/>
          </p:nvPr>
        </p:nvSpPr>
        <p:spPr>
          <a:xfrm>
            <a:off x="838200" y="1867266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Answer: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line in range(1, 6):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</a:t>
            </a:r>
            <a:r>
              <a:rPr lang="en-US" dirty="0" smtClean="0">
                <a:latin typeface="Courier New" panose="02070309020205020404" pitchFamily="49" charset="0"/>
              </a:rPr>
              <a:t>print("." * </a:t>
            </a:r>
            <a:r>
              <a:rPr lang="en-US" b="1" dirty="0">
                <a:latin typeface="Courier New" panose="02070309020205020404" pitchFamily="49" charset="0"/>
              </a:rPr>
              <a:t>(-1 * line + </a:t>
            </a:r>
            <a:r>
              <a:rPr lang="en-US" b="1" dirty="0" smtClean="0">
                <a:latin typeface="Courier New" panose="02070309020205020404" pitchFamily="49" charset="0"/>
              </a:rPr>
              <a:t>5) 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</a:rPr>
              <a:t>end='')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</a:t>
            </a:r>
            <a:r>
              <a:rPr lang="en-US" b="1" dirty="0" smtClean="0">
                <a:latin typeface="Courier New" panose="02070309020205020404" pitchFamily="49" charset="0"/>
              </a:rPr>
              <a:t>line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Output: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....1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...2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..3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.4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76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Constants and figures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4114800" algn="l"/>
              </a:tabLst>
            </a:pPr>
            <a:r>
              <a:rPr lang="en-US" smtClean="0"/>
              <a:t>Consider the task of drawing the following scalable figure: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	</a:t>
            </a:r>
            <a:r>
              <a:rPr lang="en-US" sz="1800"/>
              <a:t>Multiples of 5 occur many times</a:t>
            </a: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sz="1800"/>
              <a:t>The same figure at size 2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1408204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7100" y="355601"/>
            <a:ext cx="9283700" cy="703263"/>
          </a:xfrm>
        </p:spPr>
        <p:txBody>
          <a:bodyPr/>
          <a:lstStyle/>
          <a:p>
            <a:pPr eaLnBrk="1" hangingPunct="1"/>
            <a:r>
              <a:rPr lang="en-US" dirty="0" smtClean="0"/>
              <a:t>Constant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990600"/>
            <a:ext cx="8915400" cy="5562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Courier New" panose="02070309020205020404" pitchFamily="49" charset="0"/>
              </a:rPr>
              <a:t>2 7 12 17 22</a:t>
            </a:r>
          </a:p>
          <a:p>
            <a:pPr eaLnBrk="1" hangingPunct="1">
              <a:defRPr/>
            </a:pPr>
            <a:r>
              <a:rPr lang="en-US" dirty="0" smtClean="0"/>
              <a:t>To see patterns, make a table of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and the numbers.</a:t>
            </a:r>
          </a:p>
          <a:p>
            <a:pPr lvl="1">
              <a:defRPr/>
            </a:pPr>
            <a:r>
              <a:rPr lang="en-US" dirty="0" smtClean="0"/>
              <a:t>Each time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/>
              <a:t>goes up by 1, the number should go up by 5.</a:t>
            </a:r>
          </a:p>
          <a:p>
            <a:pPr lvl="1">
              <a:defRPr/>
            </a:pPr>
            <a:r>
              <a:rPr lang="en-US" dirty="0" smtClean="0"/>
              <a:t>But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>
                <a:latin typeface="Courier New" panose="02070309020205020404" pitchFamily="49" charset="0"/>
              </a:rPr>
              <a:t>* 5</a:t>
            </a:r>
            <a:r>
              <a:rPr lang="en-US" dirty="0" smtClean="0"/>
              <a:t> is too great by 3, so we subtract 3.</a:t>
            </a:r>
          </a:p>
        </p:txBody>
      </p:sp>
      <p:graphicFrame>
        <p:nvGraphicFramePr>
          <p:cNvPr id="488452" name="Group 4"/>
          <p:cNvGraphicFramePr>
            <a:graphicFrameLocks noGrp="1"/>
          </p:cNvGraphicFramePr>
          <p:nvPr>
            <p:extLst/>
          </p:nvPr>
        </p:nvGraphicFramePr>
        <p:xfrm>
          <a:off x="2590800" y="3886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482" name="Group 34"/>
          <p:cNvGraphicFramePr>
            <a:graphicFrameLocks noGrp="1"/>
          </p:cNvGraphicFramePr>
          <p:nvPr>
            <p:extLst/>
          </p:nvPr>
        </p:nvGraphicFramePr>
        <p:xfrm>
          <a:off x="6878638" y="3889375"/>
          <a:ext cx="2417762" cy="2359026"/>
        </p:xfrm>
        <a:graphic>
          <a:graphicData uri="http://schemas.openxmlformats.org/drawingml/2006/table">
            <a:tbl>
              <a:tblPr/>
              <a:tblGrid>
                <a:gridCol w="2417762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 -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321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 tables question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04562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17 13 9 5 1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Let's create the constant table together.</a:t>
            </a:r>
          </a:p>
          <a:p>
            <a:pPr lvl="1" eaLnBrk="1" hangingPunct="1"/>
            <a:r>
              <a:rPr lang="en-US" dirty="0" smtClean="0"/>
              <a:t>Each time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goes up 1, the number printed should ...</a:t>
            </a:r>
          </a:p>
          <a:p>
            <a:pPr lvl="1" eaLnBrk="1" hangingPunct="1"/>
            <a:r>
              <a:rPr lang="en-US" dirty="0" smtClean="0"/>
              <a:t>But this multiple is off by a margin of ...</a:t>
            </a:r>
          </a:p>
        </p:txBody>
      </p:sp>
      <p:graphicFrame>
        <p:nvGraphicFramePr>
          <p:cNvPr id="489476" name="Group 4"/>
          <p:cNvGraphicFramePr>
            <a:graphicFrameLocks noGrp="1"/>
          </p:cNvGraphicFramePr>
          <p:nvPr>
            <p:extLst/>
          </p:nvPr>
        </p:nvGraphicFramePr>
        <p:xfrm>
          <a:off x="2619376" y="3886200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499" name="Group 27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SIZE+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22" name="Group 50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45" name="Group 73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372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8400" y="457201"/>
            <a:ext cx="9042400" cy="703263"/>
          </a:xfrm>
        </p:spPr>
        <p:txBody>
          <a:bodyPr/>
          <a:lstStyle/>
          <a:p>
            <a:pPr eaLnBrk="1" hangingPunct="1"/>
            <a:r>
              <a:rPr lang="en-US" smtClean="0"/>
              <a:t>Interactive programs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447800"/>
            <a:ext cx="8915400" cy="44783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b="1" smtClean="0"/>
              <a:t>interactive program</a:t>
            </a:r>
            <a:r>
              <a:rPr lang="en-US" smtClean="0"/>
              <a:t>: Reads input from the console.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smtClean="0"/>
              <a:t>While the program runs, it asks the user to type input.</a:t>
            </a:r>
          </a:p>
          <a:p>
            <a:pPr eaLnBrk="1" hangingPunct="1"/>
            <a:r>
              <a:rPr lang="en-US" smtClean="0"/>
              <a:t>The input typed by the user is stored in variables in the code.</a:t>
            </a:r>
          </a:p>
          <a:p>
            <a:pPr eaLnBrk="1" hangingPunct="1"/>
            <a:endParaRPr lang="en-US" sz="1000"/>
          </a:p>
          <a:p>
            <a:pPr eaLnBrk="1" hangingPunct="1"/>
            <a:endParaRPr lang="en-US" sz="1000"/>
          </a:p>
          <a:p>
            <a:pPr eaLnBrk="1" hangingPunct="1"/>
            <a:r>
              <a:rPr lang="en-US" smtClean="0"/>
              <a:t>Can be tricky; users are unpredictable and misbehave.</a:t>
            </a:r>
          </a:p>
          <a:p>
            <a:pPr eaLnBrk="1" hangingPunct="1"/>
            <a:r>
              <a:rPr lang="en-US" smtClean="0"/>
              <a:t>But interactive programs have more interesting behavior.</a:t>
            </a:r>
          </a:p>
        </p:txBody>
      </p:sp>
    </p:spTree>
    <p:extLst>
      <p:ext uri="{BB962C8B-B14F-4D97-AF65-F5344CB8AC3E}">
        <p14:creationId xmlns:p14="http://schemas.microsoft.com/office/powerpoint/2010/main" val="3850358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1096</Words>
  <Application>Microsoft Office PowerPoint</Application>
  <PresentationFormat>Widescreen</PresentationFormat>
  <Paragraphs>387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Exercise</vt:lpstr>
      <vt:lpstr>Changing step size</vt:lpstr>
      <vt:lpstr>Loop tables</vt:lpstr>
      <vt:lpstr>Solution</vt:lpstr>
      <vt:lpstr>Constants and figures</vt:lpstr>
      <vt:lpstr>Constant tables</vt:lpstr>
      <vt:lpstr>Constant tables question</vt:lpstr>
      <vt:lpstr>Interactive programs</vt:lpstr>
      <vt:lpstr>input</vt:lpstr>
      <vt:lpstr>input example</vt:lpstr>
      <vt:lpstr>input example</vt:lpstr>
      <vt:lpstr>Drawing complex figures</vt:lpstr>
      <vt:lpstr>Development strategy</vt:lpstr>
      <vt:lpstr>1. Pseudo-code</vt:lpstr>
      <vt:lpstr>Pseudo-code algorithm</vt:lpstr>
      <vt:lpstr>Functions from pseudocode</vt:lpstr>
      <vt:lpstr>2. Tables</vt:lpstr>
      <vt:lpstr>3. Writing the code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12</cp:revision>
  <dcterms:created xsi:type="dcterms:W3CDTF">2016-08-03T03:30:23Z</dcterms:created>
  <dcterms:modified xsi:type="dcterms:W3CDTF">2018-01-24T05:38:00Z</dcterms:modified>
</cp:coreProperties>
</file>