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9" r:id="rId3"/>
    <p:sldId id="270" r:id="rId4"/>
    <p:sldId id="271" r:id="rId5"/>
    <p:sldId id="272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61240-F858-4D23-8381-FAE2022D87FF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7764A-C68D-4741-A901-70A8E585F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32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7A29DBC-7E72-49AD-A2CA-EE67C3F0A5CA}" type="slidenum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058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966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006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800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Output:</a:t>
            </a:r>
          </a:p>
          <a:p>
            <a:r>
              <a:rPr lang="en-US" smtClean="0">
                <a:latin typeface="Arial" panose="020B0604020202020204" pitchFamily="34" charset="0"/>
              </a:rPr>
              <a:t>2 and 4</a:t>
            </a:r>
          </a:p>
          <a:p>
            <a:r>
              <a:rPr lang="en-US" smtClean="0">
                <a:latin typeface="Arial" panose="020B0604020202020204" pitchFamily="34" charset="0"/>
              </a:rPr>
              <a:t>9 and 3</a:t>
            </a:r>
          </a:p>
        </p:txBody>
      </p:sp>
    </p:spTree>
    <p:extLst>
      <p:ext uri="{BB962C8B-B14F-4D97-AF65-F5344CB8AC3E}">
        <p14:creationId xmlns:p14="http://schemas.microsoft.com/office/powerpoint/2010/main" val="1180852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04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also useful to write a program that prompts for multiple values, both on the same line or each on its own line.</a:t>
            </a:r>
          </a:p>
        </p:txBody>
      </p:sp>
    </p:spTree>
    <p:extLst>
      <p:ext uri="{BB962C8B-B14F-4D97-AF65-F5344CB8AC3E}">
        <p14:creationId xmlns:p14="http://schemas.microsoft.com/office/powerpoint/2010/main" val="2037133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also useful to write a program that prompts for multiple values, both on the same line or each on its own line.</a:t>
            </a:r>
          </a:p>
        </p:txBody>
      </p:sp>
    </p:spTree>
    <p:extLst>
      <p:ext uri="{BB962C8B-B14F-4D97-AF65-F5344CB8AC3E}">
        <p14:creationId xmlns:p14="http://schemas.microsoft.com/office/powerpoint/2010/main" val="3328163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4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7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0785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88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48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90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2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8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6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0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7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2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0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8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1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8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FFE16-C13A-49A4-885B-128F9CB375AE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16F9E-A71D-4F5C-92D4-34984E88C2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6459" y="891251"/>
            <a:ext cx="9144000" cy="977742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6459" y="1868993"/>
            <a:ext cx="9144000" cy="1655762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/>
              <a:t>8</a:t>
            </a:r>
            <a:r>
              <a:rPr lang="en-US" dirty="0" smtClean="0"/>
              <a:t>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Parameters</a:t>
            </a:r>
            <a:endParaRPr lang="en-US" dirty="0" smtClean="0"/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1026" name="Picture 2" descr="Image result for redundancy  com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321" y="2947333"/>
            <a:ext cx="5508277" cy="3572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8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Passing a parameter</a:t>
            </a:r>
          </a:p>
        </p:txBody>
      </p:sp>
      <p:sp>
        <p:nvSpPr>
          <p:cNvPr id="17413" name="Rectangle 5"/>
          <p:cNvSpPr>
            <a:spLocks noGrp="1"/>
          </p:cNvSpPr>
          <p:nvPr>
            <p:ph type="body" idx="1"/>
          </p:nvPr>
        </p:nvSpPr>
        <p:spPr>
          <a:xfrm>
            <a:off x="838200" y="181557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i="1" dirty="0" smtClean="0"/>
              <a:t>Calling a function and specifying values for its parameters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b="1" i="1" dirty="0" smtClean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b="1" i="1" dirty="0" smtClean="0"/>
              <a:t>&lt;name&gt;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i="1" dirty="0" smtClean="0">
                <a:solidFill>
                  <a:srgbClr val="003399"/>
                </a:solidFill>
              </a:rPr>
              <a:t>&lt;expression&gt;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i="1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err="1">
                <a:latin typeface="Courier New" panose="02070309020205020404" pitchFamily="49" charset="0"/>
              </a:rPr>
              <a:t>s</a:t>
            </a:r>
            <a:r>
              <a:rPr lang="en-US" b="1" dirty="0" err="1" smtClean="0">
                <a:latin typeface="Courier New" panose="02070309020205020404" pitchFamily="49" charset="0"/>
              </a:rPr>
              <a:t>ay_password</a:t>
            </a:r>
            <a:r>
              <a:rPr lang="en-US" b="1" dirty="0" smtClean="0">
                <a:latin typeface="Courier New" panose="02070309020205020404" pitchFamily="49" charset="0"/>
              </a:rPr>
              <a:t>(42)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err="1">
                <a:latin typeface="Courier New" panose="02070309020205020404" pitchFamily="49" charset="0"/>
              </a:rPr>
              <a:t>s</a:t>
            </a:r>
            <a:r>
              <a:rPr lang="en-US" b="1" dirty="0" err="1" smtClean="0">
                <a:latin typeface="Courier New" panose="02070309020205020404" pitchFamily="49" charset="0"/>
              </a:rPr>
              <a:t>ay_password</a:t>
            </a:r>
            <a:r>
              <a:rPr lang="en-US" b="1" dirty="0" smtClean="0">
                <a:latin typeface="Courier New" panose="02070309020205020404" pitchFamily="49" charset="0"/>
              </a:rPr>
              <a:t>(12345)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The password is 42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The password is 12345</a:t>
            </a:r>
          </a:p>
        </p:txBody>
      </p:sp>
    </p:spTree>
    <p:extLst>
      <p:ext uri="{BB962C8B-B14F-4D97-AF65-F5344CB8AC3E}">
        <p14:creationId xmlns:p14="http://schemas.microsoft.com/office/powerpoint/2010/main" val="1006590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 and loops</a:t>
            </a:r>
          </a:p>
        </p:txBody>
      </p:sp>
      <p:sp>
        <p:nvSpPr>
          <p:cNvPr id="19462" name="Rectangle 6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A parameter can guide the number of repetitions of a loop.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chant(3)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chant(</a:t>
            </a:r>
            <a:r>
              <a:rPr lang="en-US" b="1" dirty="0" smtClean="0">
                <a:latin typeface="Courier New" panose="02070309020205020404" pitchFamily="49" charset="0"/>
              </a:rPr>
              <a:t>times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</a:t>
            </a:r>
            <a:r>
              <a:rPr lang="en-US" b="1" dirty="0" smtClean="0">
                <a:latin typeface="Courier New" panose="02070309020205020404" pitchFamily="49" charset="0"/>
              </a:rPr>
              <a:t>times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   print("Just a salad...")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</a:t>
            </a:r>
            <a:endParaRPr lang="en-US" sz="800" dirty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Just a salad...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Just a salad...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Just a salad...</a:t>
            </a:r>
          </a:p>
        </p:txBody>
      </p:sp>
    </p:spTree>
    <p:extLst>
      <p:ext uri="{BB962C8B-B14F-4D97-AF65-F5344CB8AC3E}">
        <p14:creationId xmlns:p14="http://schemas.microsoft.com/office/powerpoint/2010/main" val="1779979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parameters are passed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When the function is called: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value is stored into the parameter variable.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function's code executes using that value.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chant(3)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chant(7)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chant(times):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for </a:t>
            </a:r>
            <a:r>
              <a:rPr lang="en-US" dirty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range(0, times):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    print("Just a salad...")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175125" y="3328988"/>
            <a:ext cx="3200400" cy="1066800"/>
            <a:chOff x="2064" y="2112"/>
            <a:chExt cx="2106" cy="624"/>
          </a:xfrm>
        </p:grpSpPr>
        <p:sp>
          <p:nvSpPr>
            <p:cNvPr id="21512" name="Line 5"/>
            <p:cNvSpPr>
              <a:spLocks noChangeShapeType="1"/>
            </p:cNvSpPr>
            <p:nvPr/>
          </p:nvSpPr>
          <p:spPr bwMode="auto">
            <a:xfrm>
              <a:off x="2064" y="2112"/>
              <a:ext cx="16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13" name="Rectangle 6"/>
            <p:cNvSpPr>
              <a:spLocks noChangeArrowheads="1"/>
            </p:cNvSpPr>
            <p:nvPr/>
          </p:nvSpPr>
          <p:spPr bwMode="auto">
            <a:xfrm>
              <a:off x="3786" y="2352"/>
              <a:ext cx="384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latin typeface="Tahoma" panose="020B0604030504040204" pitchFamily="34" charset="0"/>
                </a:rPr>
                <a:t>3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175126" y="3657600"/>
            <a:ext cx="3209925" cy="738188"/>
            <a:chOff x="2064" y="2304"/>
            <a:chExt cx="2112" cy="432"/>
          </a:xfrm>
        </p:grpSpPr>
        <p:sp>
          <p:nvSpPr>
            <p:cNvPr id="21510" name="Rectangle 8"/>
            <p:cNvSpPr>
              <a:spLocks noChangeArrowheads="1"/>
            </p:cNvSpPr>
            <p:nvPr/>
          </p:nvSpPr>
          <p:spPr bwMode="auto">
            <a:xfrm>
              <a:off x="3792" y="2352"/>
              <a:ext cx="384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1511" name="Line 9"/>
            <p:cNvSpPr>
              <a:spLocks noChangeShapeType="1"/>
            </p:cNvSpPr>
            <p:nvPr/>
          </p:nvSpPr>
          <p:spPr bwMode="auto">
            <a:xfrm>
              <a:off x="2064" y="2304"/>
              <a:ext cx="16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50708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errors</a:t>
            </a:r>
          </a:p>
        </p:txBody>
      </p:sp>
      <p:sp>
        <p:nvSpPr>
          <p:cNvPr id="530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If a function accepts a parameter, it is illegal to call it without passing any value for that parameter.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	chant()      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# ERROR: parameter value required</a:t>
            </a:r>
          </a:p>
          <a:p>
            <a:pPr lvl="1" eaLnBrk="1" hangingPunct="1"/>
            <a:endParaRPr lang="en-US" b="1" dirty="0" smtClean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The value passed to a function must be of a type that will work.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	chant(3.7)    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 ERROR: must be of type </a:t>
            </a:r>
            <a:r>
              <a:rPr lang="en-US" b="1" dirty="0" err="1" smtClean="0">
                <a:solidFill>
                  <a:srgbClr val="A50021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 if it 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               #        is used as a range bound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Exercise: Change the </a:t>
            </a:r>
            <a:r>
              <a:rPr lang="en-US" dirty="0" smtClean="0">
                <a:latin typeface="Courier New" panose="02070309020205020404" pitchFamily="49" charset="0"/>
              </a:rPr>
              <a:t>counts </a:t>
            </a:r>
            <a:r>
              <a:rPr lang="en-US" dirty="0" smtClean="0"/>
              <a:t>program to use a parameterized function for drawing lines of numbers.</a:t>
            </a:r>
            <a:endParaRPr lang="en-US" dirty="0" smtClean="0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6986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parameters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1752600" y="1371600"/>
            <a:ext cx="90678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A function can accept multiple parameters. (separate by </a:t>
            </a:r>
            <a:r>
              <a:rPr lang="en-US" dirty="0" smtClean="0">
                <a:latin typeface="Courier New" panose="02070309020205020404" pitchFamily="49" charset="0"/>
              </a:rPr>
              <a:t>,</a:t>
            </a:r>
            <a:r>
              <a:rPr lang="en-US" dirty="0" smtClean="0"/>
              <a:t> )</a:t>
            </a:r>
          </a:p>
          <a:p>
            <a:pPr lvl="1" eaLnBrk="1" hangingPunct="1"/>
            <a:r>
              <a:rPr lang="en-US" dirty="0" smtClean="0"/>
              <a:t>When calling it, you must pass values for each parameter.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Declaration: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b="1" i="1" dirty="0"/>
              <a:t>&lt;name</a:t>
            </a:r>
            <a:r>
              <a:rPr lang="en-US" sz="1600" b="1" i="1" dirty="0" smtClean="0"/>
              <a:t>&gt;</a:t>
            </a:r>
            <a:r>
              <a:rPr lang="en-US" sz="1600" dirty="0" smtClean="0">
                <a:latin typeface="Courier New" panose="02070309020205020404" pitchFamily="49" charset="0"/>
              </a:rPr>
              <a:t>(</a:t>
            </a:r>
            <a:r>
              <a:rPr lang="en-US" sz="1600" b="1" i="1" dirty="0" smtClean="0">
                <a:solidFill>
                  <a:srgbClr val="003399"/>
                </a:solidFill>
              </a:rPr>
              <a:t>&lt;</a:t>
            </a:r>
            <a:r>
              <a:rPr lang="en-US" sz="1600" b="1" i="1" dirty="0">
                <a:solidFill>
                  <a:srgbClr val="003399"/>
                </a:solidFill>
              </a:rPr>
              <a:t>name&gt;</a:t>
            </a:r>
            <a:r>
              <a:rPr lang="en-US" sz="1600" dirty="0">
                <a:latin typeface="Courier New" panose="02070309020205020404" pitchFamily="49" charset="0"/>
              </a:rPr>
              <a:t>, </a:t>
            </a:r>
            <a:r>
              <a:rPr lang="en-US" sz="1600" b="1" dirty="0" smtClean="0"/>
              <a:t>...</a:t>
            </a:r>
            <a:r>
              <a:rPr lang="en-US" sz="1600" dirty="0" smtClean="0">
                <a:latin typeface="Courier New" panose="02070309020205020404" pitchFamily="49" charset="0"/>
              </a:rPr>
              <a:t>,</a:t>
            </a:r>
            <a:r>
              <a:rPr lang="en-US" sz="1600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3399"/>
                </a:solidFill>
              </a:rPr>
              <a:t>&lt;name</a:t>
            </a:r>
            <a:r>
              <a:rPr lang="en-US" sz="1600" b="1" i="1" dirty="0" smtClean="0">
                <a:solidFill>
                  <a:srgbClr val="003399"/>
                </a:solidFill>
              </a:rPr>
              <a:t>&gt;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b="1" i="1" dirty="0"/>
              <a:t>&lt;statement&gt;</a:t>
            </a:r>
            <a:r>
              <a:rPr lang="en-US" sz="1600" b="1" dirty="0"/>
              <a:t>(s</a:t>
            </a:r>
            <a:r>
              <a:rPr lang="en-US" sz="1600" b="1" dirty="0" smtClean="0"/>
              <a:t>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Call: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b="1" i="1" dirty="0" smtClean="0"/>
              <a:t>&lt;name&gt;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i="1" dirty="0" smtClean="0">
                <a:solidFill>
                  <a:srgbClr val="003399"/>
                </a:solidFill>
              </a:rPr>
              <a:t>&lt;</a:t>
            </a:r>
            <a:r>
              <a:rPr lang="en-US" b="1" i="1" dirty="0" err="1" smtClean="0">
                <a:solidFill>
                  <a:srgbClr val="003399"/>
                </a:solidFill>
              </a:rPr>
              <a:t>exp</a:t>
            </a:r>
            <a:r>
              <a:rPr lang="en-US" b="1" i="1" dirty="0" smtClean="0">
                <a:solidFill>
                  <a:srgbClr val="003399"/>
                </a:solidFill>
              </a:rPr>
              <a:t>&gt;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i="1" dirty="0" smtClean="0">
                <a:solidFill>
                  <a:srgbClr val="003399"/>
                </a:solidFill>
              </a:rPr>
              <a:t>&lt;</a:t>
            </a:r>
            <a:r>
              <a:rPr lang="en-US" b="1" i="1" dirty="0" err="1" smtClean="0">
                <a:solidFill>
                  <a:srgbClr val="003399"/>
                </a:solidFill>
              </a:rPr>
              <a:t>exp</a:t>
            </a:r>
            <a:r>
              <a:rPr lang="en-US" b="1" i="1" dirty="0" smtClean="0">
                <a:solidFill>
                  <a:srgbClr val="003399"/>
                </a:solidFill>
              </a:rPr>
              <a:t>&gt;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dirty="0" smtClean="0"/>
              <a:t>...</a:t>
            </a:r>
            <a:r>
              <a:rPr lang="en-US" dirty="0" smtClean="0">
                <a:latin typeface="Courier New" panose="02070309020205020404" pitchFamily="49" charset="0"/>
              </a:rPr>
              <a:t>, </a:t>
            </a:r>
            <a:r>
              <a:rPr lang="en-US" b="1" i="1" dirty="0" smtClean="0">
                <a:solidFill>
                  <a:srgbClr val="003399"/>
                </a:solidFill>
              </a:rPr>
              <a:t>&lt;</a:t>
            </a:r>
            <a:r>
              <a:rPr lang="en-US" b="1" i="1" dirty="0" err="1" smtClean="0">
                <a:solidFill>
                  <a:srgbClr val="003399"/>
                </a:solidFill>
              </a:rPr>
              <a:t>exp</a:t>
            </a:r>
            <a:r>
              <a:rPr lang="en-US" b="1" i="1" dirty="0" smtClean="0">
                <a:solidFill>
                  <a:srgbClr val="003399"/>
                </a:solidFill>
              </a:rPr>
              <a:t>&gt;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9729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parameters example</a:t>
            </a:r>
          </a:p>
        </p:txBody>
      </p:sp>
      <p:sp>
        <p:nvSpPr>
          <p:cNvPr id="535556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(4</a:t>
            </a:r>
            <a:r>
              <a:rPr lang="en-US" sz="1800" b="1" dirty="0">
                <a:latin typeface="Courier New" panose="02070309020205020404" pitchFamily="49" charset="0"/>
              </a:rPr>
              <a:t>, 9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(17</a:t>
            </a:r>
            <a:r>
              <a:rPr lang="en-US" sz="1800" b="1" dirty="0">
                <a:latin typeface="Courier New" panose="02070309020205020404" pitchFamily="49" charset="0"/>
              </a:rPr>
              <a:t>, 6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(8</a:t>
            </a:r>
            <a:r>
              <a:rPr lang="en-US" sz="1800" b="1" dirty="0">
                <a:latin typeface="Courier New" panose="02070309020205020404" pitchFamily="49" charset="0"/>
              </a:rPr>
              <a:t>, 0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b="1" dirty="0" smtClean="0">
                <a:latin typeface="Courier New" panose="02070309020205020404" pitchFamily="49" charset="0"/>
              </a:rPr>
              <a:t>(0</a:t>
            </a:r>
            <a:r>
              <a:rPr lang="en-US" sz="1800" b="1" dirty="0">
                <a:latin typeface="Courier New" panose="02070309020205020404" pitchFamily="49" charset="0"/>
              </a:rPr>
              <a:t>, 8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print_number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smtClean="0">
                <a:latin typeface="Courier New" panose="02070309020205020404" pitchFamily="49" charset="0"/>
              </a:rPr>
              <a:t>number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latin typeface="Courier New" panose="02070309020205020404" pitchFamily="49" charset="0"/>
              </a:rPr>
              <a:t>count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range(0, </a:t>
            </a:r>
            <a:r>
              <a:rPr lang="en-US" sz="1800" b="1" dirty="0" smtClean="0">
                <a:latin typeface="Courier New" panose="02070309020205020404" pitchFamily="49" charset="0"/>
              </a:rPr>
              <a:t>count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print(</a:t>
            </a:r>
            <a:r>
              <a:rPr lang="en-US" sz="1800" b="1" dirty="0" smtClean="0">
                <a:latin typeface="Courier New" panose="02070309020205020404" pitchFamily="49" charset="0"/>
              </a:rPr>
              <a:t>number</a:t>
            </a:r>
            <a:r>
              <a:rPr lang="en-US" sz="1800" dirty="0" smtClean="0">
                <a:latin typeface="Courier New" panose="02070309020205020404" pitchFamily="49" charset="0"/>
              </a:rPr>
              <a:t>, end="")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/>
              <a:t>Output: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/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444444444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171717171717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00000000</a:t>
            </a:r>
          </a:p>
          <a:p>
            <a:pPr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497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A "Parameter Mystery" problem</a:t>
            </a:r>
          </a:p>
        </p:txBody>
      </p:sp>
      <p:sp>
        <p:nvSpPr>
          <p:cNvPr id="33797" name="Rectangle 5"/>
          <p:cNvSpPr>
            <a:spLocks noGrp="1"/>
          </p:cNvSpPr>
          <p:nvPr>
            <p:ph type="body" idx="1"/>
          </p:nvPr>
        </p:nvSpPr>
        <p:spPr>
          <a:xfrm>
            <a:off x="838200" y="1859678"/>
            <a:ext cx="10515600" cy="4351338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x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9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y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2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z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5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mystery(z</a:t>
            </a:r>
            <a:r>
              <a:rPr lang="en-US" sz="1800" b="1" dirty="0">
                <a:latin typeface="Courier New" panose="02070309020205020404" pitchFamily="49" charset="0"/>
              </a:rPr>
              <a:t>, y, x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</a:rPr>
              <a:t>    mystery(y</a:t>
            </a:r>
            <a:r>
              <a:rPr lang="en-US" sz="1800" b="1" dirty="0">
                <a:latin typeface="Courier New" panose="02070309020205020404" pitchFamily="49" charset="0"/>
              </a:rPr>
              <a:t>, x, z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mystery(</a:t>
            </a:r>
            <a:r>
              <a:rPr lang="en-US" sz="1800" b="1" dirty="0" smtClean="0">
                <a:latin typeface="Courier New" panose="02070309020205020404" pitchFamily="49" charset="0"/>
              </a:rPr>
              <a:t>x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b="1" dirty="0" smtClean="0">
                <a:latin typeface="Courier New" panose="02070309020205020404" pitchFamily="49" charset="0"/>
              </a:rPr>
              <a:t>z</a:t>
            </a:r>
            <a:r>
              <a:rPr lang="en-US" sz="1800" dirty="0" smtClean="0">
                <a:latin typeface="Courier New" panose="02070309020205020404" pitchFamily="49" charset="0"/>
              </a:rPr>
              <a:t>, </a:t>
            </a:r>
            <a:r>
              <a:rPr lang="en-US" sz="1800" b="1" dirty="0">
                <a:latin typeface="Courier New" panose="02070309020205020404" pitchFamily="49" charset="0"/>
              </a:rPr>
              <a:t>y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</a:t>
            </a:r>
            <a:r>
              <a:rPr lang="en-US" sz="1800" b="1" dirty="0" smtClean="0">
                <a:latin typeface="Courier New" panose="02070309020205020404" pitchFamily="49" charset="0"/>
              </a:rPr>
              <a:t>z</a:t>
            </a:r>
            <a:r>
              <a:rPr lang="en-US" sz="1800" dirty="0">
                <a:latin typeface="Courier New" panose="02070309020205020404" pitchFamily="49" charset="0"/>
              </a:rPr>
              <a:t>,</a:t>
            </a:r>
            <a:r>
              <a:rPr lang="en-US" sz="1800" dirty="0" smtClean="0">
                <a:latin typeface="Courier New" panose="02070309020205020404" pitchFamily="49" charset="0"/>
              </a:rPr>
              <a:t> "and", (</a:t>
            </a:r>
            <a:r>
              <a:rPr lang="en-US" sz="1800" b="1" dirty="0" smtClean="0">
                <a:latin typeface="Courier New" panose="02070309020205020404" pitchFamily="49" charset="0"/>
              </a:rPr>
              <a:t>y</a:t>
            </a:r>
            <a:r>
              <a:rPr lang="en-US" sz="1800" dirty="0" smtClean="0">
                <a:latin typeface="Courier New" panose="02070309020205020404" pitchFamily="49" charset="0"/>
              </a:rPr>
              <a:t> - </a:t>
            </a:r>
            <a:r>
              <a:rPr lang="en-US" sz="1800" b="1" dirty="0" smtClean="0">
                <a:latin typeface="Courier New" panose="02070309020205020404" pitchFamily="49" charset="0"/>
              </a:rPr>
              <a:t>x</a:t>
            </a:r>
            <a:r>
              <a:rPr lang="en-US" sz="1800" dirty="0" smtClean="0">
                <a:latin typeface="Courier New" panose="02070309020205020404" pitchFamily="49" charset="0"/>
              </a:rPr>
              <a:t>))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440488" y="4314825"/>
            <a:ext cx="2590800" cy="609600"/>
            <a:chOff x="3024" y="2448"/>
            <a:chExt cx="1632" cy="384"/>
          </a:xfrm>
        </p:grpSpPr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3024" y="2448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3648" y="2448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4272" y="2448"/>
              <a:ext cx="38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19262227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68400" y="457201"/>
            <a:ext cx="9042400" cy="703263"/>
          </a:xfrm>
        </p:spPr>
        <p:txBody>
          <a:bodyPr/>
          <a:lstStyle/>
          <a:p>
            <a:pPr eaLnBrk="1" hangingPunct="1"/>
            <a:r>
              <a:rPr lang="en-US" smtClean="0"/>
              <a:t>Interactive programs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52600" y="1447800"/>
            <a:ext cx="8915400" cy="447833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b="1" smtClean="0"/>
              <a:t>interactive program</a:t>
            </a:r>
            <a:r>
              <a:rPr lang="en-US" smtClean="0"/>
              <a:t>: Reads input from the console.</a:t>
            </a:r>
          </a:p>
          <a:p>
            <a:pPr lvl="1" eaLnBrk="1" hangingPunct="1"/>
            <a:endParaRPr lang="en-US" sz="800"/>
          </a:p>
          <a:p>
            <a:pPr eaLnBrk="1" hangingPunct="1"/>
            <a:r>
              <a:rPr lang="en-US" smtClean="0"/>
              <a:t>While the program runs, it asks the user to type input.</a:t>
            </a:r>
          </a:p>
          <a:p>
            <a:pPr eaLnBrk="1" hangingPunct="1"/>
            <a:r>
              <a:rPr lang="en-US" smtClean="0"/>
              <a:t>The input typed by the user is stored in variables in the code.</a:t>
            </a:r>
          </a:p>
          <a:p>
            <a:pPr eaLnBrk="1" hangingPunct="1"/>
            <a:endParaRPr lang="en-US" sz="1000"/>
          </a:p>
          <a:p>
            <a:pPr eaLnBrk="1" hangingPunct="1"/>
            <a:endParaRPr lang="en-US" sz="1000"/>
          </a:p>
          <a:p>
            <a:pPr eaLnBrk="1" hangingPunct="1"/>
            <a:r>
              <a:rPr lang="en-US" smtClean="0"/>
              <a:t>Can be tricky; users are unpredictable and misbehave.</a:t>
            </a:r>
          </a:p>
          <a:p>
            <a:pPr eaLnBrk="1" hangingPunct="1"/>
            <a:r>
              <a:rPr lang="en-US" smtClean="0"/>
              <a:t>But interactive programs have more interesting behavior.</a:t>
            </a:r>
          </a:p>
        </p:txBody>
      </p:sp>
    </p:spTree>
    <p:extLst>
      <p:ext uri="{BB962C8B-B14F-4D97-AF65-F5344CB8AC3E}">
        <p14:creationId xmlns:p14="http://schemas.microsoft.com/office/powerpoint/2010/main" val="2733817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</a:t>
            </a:r>
            <a:endParaRPr lang="en-US" dirty="0" smtClean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Courier New" panose="02070309020205020404" pitchFamily="49" charset="0"/>
              </a:rPr>
              <a:t>input</a:t>
            </a:r>
            <a:r>
              <a:rPr lang="en-US" dirty="0" smtClean="0"/>
              <a:t>: An function that can read input from the user.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sz="2000" dirty="0"/>
          </a:p>
          <a:p>
            <a:pPr eaLnBrk="1" hangingPunct="1"/>
            <a:r>
              <a:rPr lang="en-US" dirty="0" smtClean="0"/>
              <a:t>Using an </a:t>
            </a:r>
            <a:r>
              <a:rPr lang="en-US" dirty="0" smtClean="0">
                <a:latin typeface="Courier New" panose="02070309020205020404" pitchFamily="49" charset="0"/>
              </a:rPr>
              <a:t>input</a:t>
            </a:r>
            <a:r>
              <a:rPr lang="en-US" dirty="0" smtClean="0"/>
              <a:t> object to read console input: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input(</a:t>
            </a:r>
            <a:r>
              <a:rPr lang="en-US" b="1" dirty="0" smtClean="0">
                <a:cs typeface="Courier New" panose="02070309020205020404" pitchFamily="49" charset="0"/>
              </a:rPr>
              <a:t>prompt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name = input("type your name: ")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The variable </a:t>
            </a:r>
            <a:r>
              <a:rPr lang="en-US" dirty="0" smtClean="0">
                <a:latin typeface="Courier New" panose="02070309020205020404" pitchFamily="49" charset="0"/>
              </a:rPr>
              <a:t>name </a:t>
            </a:r>
            <a:r>
              <a:rPr lang="en-US" dirty="0" smtClean="0">
                <a:cs typeface="Courier New" panose="02070309020205020404" pitchFamily="49" charset="0"/>
              </a:rPr>
              <a:t>will store the value the user typed in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065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example</a:t>
            </a:r>
          </a:p>
        </p:txBody>
      </p:sp>
      <p:sp>
        <p:nvSpPr>
          <p:cNvPr id="709637" name="Rectang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age = input("</a:t>
            </a: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years </a:t>
            </a:r>
            <a:r>
              <a:rPr lang="en-US" sz="1600" dirty="0">
                <a:latin typeface="Courier New" panose="02070309020205020404" pitchFamily="49" charset="0"/>
              </a:rPr>
              <a:t>= 65 - </a:t>
            </a:r>
            <a:r>
              <a:rPr lang="en-US" sz="1600" dirty="0" smtClean="0">
                <a:latin typeface="Courier New" panose="02070309020205020404" pitchFamily="49" charset="0"/>
              </a:rPr>
              <a:t>age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print(years, "years </a:t>
            </a:r>
            <a:r>
              <a:rPr lang="en-US" sz="1600" dirty="0">
                <a:latin typeface="Courier New" panose="02070309020205020404" pitchFamily="49" charset="0"/>
              </a:rPr>
              <a:t>until retirement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endParaRPr lang="en-US" sz="1600" b="1" u="sng" dirty="0">
              <a:latin typeface="Courier New" panose="02070309020205020404" pitchFamily="49" charset="0"/>
            </a:endParaRP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407229" y="4459904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800" b="1" u="sng" dirty="0">
                <a:latin typeface="Courier New" panose="02070309020205020404" pitchFamily="49" charset="0"/>
              </a:rPr>
              <a:t>29</a:t>
            </a:r>
          </a:p>
        </p:txBody>
      </p:sp>
      <p:graphicFrame>
        <p:nvGraphicFramePr>
          <p:cNvPr id="709670" name="Group 38"/>
          <p:cNvGraphicFramePr>
            <a:graphicFrameLocks noGrp="1"/>
          </p:cNvGraphicFramePr>
          <p:nvPr/>
        </p:nvGraphicFramePr>
        <p:xfrm>
          <a:off x="8686800" y="2767014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89265" y="4459904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"&lt;pyshell#13&gt;", line 1, in &lt;module&gt;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print(65 - age)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unsupported operand type(s) for -: '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and '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003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4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example</a:t>
            </a:r>
          </a:p>
        </p:txBody>
      </p:sp>
      <p:sp>
        <p:nvSpPr>
          <p:cNvPr id="709637" name="Rectang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age =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(</a:t>
            </a:r>
            <a:r>
              <a:rPr lang="en-US" sz="1600" dirty="0" smtClean="0">
                <a:latin typeface="Courier New" panose="02070309020205020404" pitchFamily="49" charset="0"/>
              </a:rPr>
              <a:t>input("</a:t>
            </a: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)</a:t>
            </a: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years </a:t>
            </a:r>
            <a:r>
              <a:rPr lang="en-US" sz="1600" dirty="0">
                <a:latin typeface="Courier New" panose="02070309020205020404" pitchFamily="49" charset="0"/>
              </a:rPr>
              <a:t>= 65 - </a:t>
            </a:r>
            <a:r>
              <a:rPr lang="en-US" sz="1600" dirty="0" smtClean="0">
                <a:latin typeface="Courier New" panose="02070309020205020404" pitchFamily="49" charset="0"/>
              </a:rPr>
              <a:t>age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print(years, "years </a:t>
            </a:r>
            <a:r>
              <a:rPr lang="en-US" sz="1600" dirty="0">
                <a:latin typeface="Courier New" panose="02070309020205020404" pitchFamily="49" charset="0"/>
              </a:rPr>
              <a:t>until retirement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endParaRPr lang="en-US" sz="1600" b="1" u="sng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36 years until retirement!</a:t>
            </a: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367035" y="4463510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800" b="1" u="sng" dirty="0">
                <a:latin typeface="Courier New" panose="02070309020205020404" pitchFamily="49" charset="0"/>
              </a:rPr>
              <a:t>29</a:t>
            </a:r>
          </a:p>
        </p:txBody>
      </p:sp>
      <p:graphicFrame>
        <p:nvGraphicFramePr>
          <p:cNvPr id="709670" name="Group 38"/>
          <p:cNvGraphicFramePr>
            <a:graphicFrameLocks noGrp="1"/>
          </p:cNvGraphicFramePr>
          <p:nvPr/>
        </p:nvGraphicFramePr>
        <p:xfrm>
          <a:off x="8686800" y="2767014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9682" name="Group 50"/>
          <p:cNvGraphicFramePr>
            <a:graphicFrameLocks noGrp="1"/>
          </p:cNvGraphicFramePr>
          <p:nvPr/>
        </p:nvGraphicFramePr>
        <p:xfrm>
          <a:off x="8382000" y="3286126"/>
          <a:ext cx="1593850" cy="396875"/>
        </p:xfrm>
        <a:graphic>
          <a:graphicData uri="http://schemas.openxmlformats.org/drawingml/2006/table">
            <a:tbl>
              <a:tblPr/>
              <a:tblGrid>
                <a:gridCol w="94615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years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36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3998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Redundant figures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Consider the task of printing the following picture: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pt-BR" dirty="0" smtClean="0">
                <a:latin typeface="Courier New" panose="02070309020205020404" pitchFamily="49" charset="0"/>
              </a:rPr>
              <a:t>     </a:t>
            </a:r>
            <a:r>
              <a:rPr lang="pt-BR" dirty="0">
                <a:latin typeface="Courier New" panose="02070309020205020404" pitchFamily="49" charset="0"/>
              </a:rPr>
              <a:t>.-'';'-.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,'   &lt;_,-.`.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/)   ,--,_&gt;\_\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|'   (      \_ |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|_    `-.    / |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\`-.   ;  _(`/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`.(    \/ ,'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`-....-'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 ___  _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/= =\/')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/= = =\/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ou ou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 ___  _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/v v\/')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/v v v\/</a:t>
            </a:r>
          </a:p>
          <a:p>
            <a:pPr lvl="1">
              <a:lnSpc>
                <a:spcPct val="70000"/>
              </a:lnSpc>
              <a:buNone/>
            </a:pPr>
            <a:r>
              <a:rPr lang="pt-BR" dirty="0">
                <a:latin typeface="Courier New" panose="02070309020205020404" pitchFamily="49" charset="0"/>
              </a:rPr>
              <a:t>       ou ou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24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redundant solution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main():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world()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turtle_equal</a:t>
            </a:r>
            <a:r>
              <a:rPr lang="en-US" sz="1400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</a:rPr>
              <a:t>turtle_v</a:t>
            </a:r>
            <a:r>
              <a:rPr lang="en-US" sz="1400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world():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.-'';'-.")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,'   &lt;_,-.`.")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/)   ,--,_&gt;\\_\\")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|'   (      \\_ |")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|_    `-.    / |")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\`-.   ;  _(`/")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`.(    \/ ,'") 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`-....-'")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turtle_equal</a:t>
            </a:r>
            <a:r>
              <a:rPr lang="en-US" sz="1400" dirty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 ___  _")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/= =\\/')")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/= = =\\/")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</a:t>
            </a:r>
            <a:r>
              <a:rPr lang="en-US" sz="1400" dirty="0" err="1">
                <a:latin typeface="Courier New" panose="02070309020205020404" pitchFamily="49" charset="0"/>
              </a:rPr>
              <a:t>ou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ou</a:t>
            </a:r>
            <a:r>
              <a:rPr lang="en-US" sz="1400" dirty="0">
                <a:latin typeface="Courier New" panose="02070309020205020404" pitchFamily="49" charset="0"/>
              </a:rPr>
              <a:t>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</a:rPr>
              <a:t>def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turtle_v</a:t>
            </a:r>
            <a:r>
              <a:rPr lang="en-US" sz="1400" dirty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 ___  _")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/v v\\/')")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/v </a:t>
            </a:r>
            <a:r>
              <a:rPr lang="en-US" sz="1400" dirty="0" err="1">
                <a:latin typeface="Courier New" panose="02070309020205020404" pitchFamily="49" charset="0"/>
              </a:rPr>
              <a:t>v</a:t>
            </a:r>
            <a:r>
              <a:rPr lang="en-US" sz="1400" dirty="0">
                <a:latin typeface="Courier New" panose="02070309020205020404" pitchFamily="49" charset="0"/>
              </a:rPr>
              <a:t> v\\/")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    print("       </a:t>
            </a:r>
            <a:r>
              <a:rPr lang="en-US" sz="1400" dirty="0" err="1">
                <a:latin typeface="Courier New" panose="02070309020205020404" pitchFamily="49" charset="0"/>
              </a:rPr>
              <a:t>ou</a:t>
            </a:r>
            <a:r>
              <a:rPr lang="en-US" sz="1400" dirty="0"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</a:rPr>
              <a:t>ou</a:t>
            </a:r>
            <a:r>
              <a:rPr lang="en-US" sz="1400" dirty="0">
                <a:latin typeface="Courier New" panose="02070309020205020404" pitchFamily="49" charset="0"/>
              </a:rPr>
              <a:t>") </a:t>
            </a: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  <a:spcBef>
                <a:spcPts val="600"/>
              </a:spcBef>
              <a:buNone/>
            </a:pPr>
            <a:r>
              <a:rPr lang="en-US" sz="1400" dirty="0">
                <a:latin typeface="Courier New" panose="02070309020205020404" pitchFamily="49" charset="0"/>
              </a:rPr>
              <a:t>main()    </a:t>
            </a:r>
          </a:p>
        </p:txBody>
      </p:sp>
      <p:sp>
        <p:nvSpPr>
          <p:cNvPr id="519172" name="Rectangle 4"/>
          <p:cNvSpPr>
            <a:spLocks noChangeArrowheads="1"/>
          </p:cNvSpPr>
          <p:nvPr/>
        </p:nvSpPr>
        <p:spPr bwMode="auto">
          <a:xfrm>
            <a:off x="6705600" y="1600200"/>
            <a:ext cx="3810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22860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sz="2000"/>
              <a:t>This code is redundant.</a:t>
            </a:r>
          </a:p>
          <a:p>
            <a:pPr lvl="1" eaLnBrk="1" hangingPunct="1"/>
            <a:endParaRPr lang="en-US" sz="700"/>
          </a:p>
          <a:p>
            <a:pPr eaLnBrk="1" hangingPunct="1"/>
            <a:r>
              <a:rPr lang="en-US" sz="2000"/>
              <a:t>Would variables help?</a:t>
            </a:r>
            <a:br>
              <a:rPr lang="en-US" sz="2000"/>
            </a:br>
            <a:r>
              <a:rPr lang="en-US" sz="2000"/>
              <a:t>Would constants help?</a:t>
            </a:r>
          </a:p>
          <a:p>
            <a:pPr lvl="1" eaLnBrk="1" hangingPunct="1"/>
            <a:endParaRPr lang="en-US" sz="700"/>
          </a:p>
          <a:p>
            <a:pPr eaLnBrk="1" hangingPunct="1"/>
            <a:r>
              <a:rPr lang="en-US" sz="2000"/>
              <a:t>What is a better solution?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6477000" y="3429000"/>
            <a:ext cx="4191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22860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/>
            <a:r>
              <a:rPr lang="en-US" sz="1800" dirty="0" smtClean="0">
                <a:latin typeface="Courier New" panose="02070309020205020404" pitchFamily="49" charset="0"/>
              </a:rPr>
              <a:t>turtle </a:t>
            </a:r>
            <a:r>
              <a:rPr lang="en-US" sz="1800" dirty="0" smtClean="0"/>
              <a:t>- </a:t>
            </a:r>
            <a:r>
              <a:rPr lang="en-US" sz="1800" dirty="0"/>
              <a:t>A </a:t>
            </a:r>
            <a:r>
              <a:rPr lang="en-US" sz="1800" dirty="0" smtClean="0"/>
              <a:t>function to </a:t>
            </a:r>
            <a:r>
              <a:rPr lang="en-US" sz="1800" dirty="0"/>
              <a:t>draw a </a:t>
            </a:r>
            <a:r>
              <a:rPr lang="en-US" sz="1800" dirty="0" smtClean="0"/>
              <a:t>turtle of </a:t>
            </a:r>
            <a:r>
              <a:rPr lang="en-US" sz="1800" dirty="0"/>
              <a:t>any </a:t>
            </a:r>
            <a:r>
              <a:rPr lang="en-US" sz="1800" dirty="0" smtClean="0"/>
              <a:t>shell pattern.</a:t>
            </a:r>
            <a:endParaRPr lang="en-US" sz="1800" dirty="0"/>
          </a:p>
          <a:p>
            <a:pPr lvl="1"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643170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9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9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2" grpId="0" autoUpdateAnimBg="0"/>
      <p:bldP spid="51917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Parameterization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b="1" dirty="0" smtClean="0"/>
              <a:t>parameter</a:t>
            </a:r>
            <a:r>
              <a:rPr lang="en-US" dirty="0" smtClean="0"/>
              <a:t>: A value passed to a function by its caller.</a:t>
            </a:r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Instead of </a:t>
            </a:r>
            <a:r>
              <a:rPr lang="en-US" dirty="0" err="1" smtClean="0">
                <a:latin typeface="Courier New" panose="02070309020205020404" pitchFamily="49" charset="0"/>
              </a:rPr>
              <a:t>turtle_equal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panose="02070309020205020404" pitchFamily="49" charset="0"/>
              </a:rPr>
              <a:t>turtle_v</a:t>
            </a:r>
            <a:r>
              <a:rPr lang="en-US" dirty="0" smtClean="0"/>
              <a:t>, write </a:t>
            </a:r>
            <a:r>
              <a:rPr lang="en-US" dirty="0" smtClean="0">
                <a:latin typeface="Courier New" panose="02070309020205020404" pitchFamily="49" charset="0"/>
              </a:rPr>
              <a:t>turtle </a:t>
            </a:r>
            <a:r>
              <a:rPr lang="en-US" dirty="0" smtClean="0"/>
              <a:t>to draw any turtle.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When </a:t>
            </a:r>
            <a:r>
              <a:rPr lang="en-US" i="1" dirty="0" smtClean="0"/>
              <a:t>declaring </a:t>
            </a:r>
            <a:r>
              <a:rPr lang="en-US" dirty="0" smtClean="0"/>
              <a:t>the function, we will state that it requires a parameter for the number of stars.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When </a:t>
            </a:r>
            <a:r>
              <a:rPr lang="en-US" i="1" dirty="0" smtClean="0"/>
              <a:t>calling</a:t>
            </a:r>
            <a:r>
              <a:rPr lang="en-US" dirty="0" smtClean="0"/>
              <a:t> the function, we will specify how many stars to draw.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2667000" y="4419602"/>
            <a:ext cx="6396038" cy="1857376"/>
            <a:chOff x="528" y="1968"/>
            <a:chExt cx="4029" cy="1170"/>
          </a:xfrm>
        </p:grpSpPr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528" y="2096"/>
              <a:ext cx="512" cy="2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</a:rPr>
                <a:t>main</a:t>
              </a:r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1053" y="2218"/>
              <a:ext cx="9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1968" y="2092"/>
              <a:ext cx="704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smtClean="0">
                  <a:latin typeface="Courier New" panose="02070309020205020404" pitchFamily="49" charset="0"/>
                </a:rPr>
                <a:t>turtle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2496" y="2218"/>
              <a:ext cx="9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3277" y="2008"/>
              <a:ext cx="128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lvl="1">
                <a:lnSpc>
                  <a:spcPct val="70000"/>
                </a:lnSpc>
                <a:buNone/>
              </a:pPr>
              <a:r>
                <a:rPr lang="pt-BR" dirty="0" smtClean="0">
                  <a:latin typeface="Courier New" panose="02070309020205020404" pitchFamily="49" charset="0"/>
                </a:rPr>
                <a:t> /= =\/')</a:t>
              </a:r>
            </a:p>
            <a:p>
              <a:pPr lvl="1">
                <a:lnSpc>
                  <a:spcPct val="70000"/>
                </a:lnSpc>
                <a:buNone/>
              </a:pPr>
              <a:r>
                <a:rPr lang="pt-BR" dirty="0" smtClean="0">
                  <a:latin typeface="Courier New" panose="02070309020205020404" pitchFamily="49" charset="0"/>
                </a:rPr>
                <a:t>/= </a:t>
              </a:r>
              <a:r>
                <a:rPr lang="pt-BR" dirty="0">
                  <a:latin typeface="Courier New" panose="02070309020205020404" pitchFamily="49" charset="0"/>
                </a:rPr>
                <a:t>= </a:t>
              </a:r>
              <a:r>
                <a:rPr lang="pt-BR" dirty="0" smtClean="0">
                  <a:latin typeface="Courier New" panose="02070309020205020404" pitchFamily="49" charset="0"/>
                </a:rPr>
                <a:t>=\/</a:t>
              </a:r>
            </a:p>
            <a:p>
              <a:pPr lvl="1">
                <a:lnSpc>
                  <a:spcPct val="70000"/>
                </a:lnSpc>
                <a:buNone/>
              </a:pPr>
              <a:r>
                <a:rPr lang="pt-BR" dirty="0" smtClean="0">
                  <a:latin typeface="Courier New" panose="02070309020205020404" pitchFamily="49" charset="0"/>
                </a:rPr>
                <a:t> </a:t>
              </a:r>
              <a:r>
                <a:rPr lang="pt-BR" dirty="0">
                  <a:latin typeface="Courier New" panose="02070309020205020404" pitchFamily="49" charset="0"/>
                </a:rPr>
                <a:t>ou </a:t>
              </a:r>
              <a:r>
                <a:rPr lang="pt-BR" dirty="0" smtClean="0">
                  <a:latin typeface="Courier New" panose="02070309020205020404" pitchFamily="49" charset="0"/>
                </a:rPr>
                <a:t>ou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1363" y="1968"/>
              <a:ext cx="41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smtClean="0">
                  <a:latin typeface="Courier New" panose="02070309020205020404" pitchFamily="49" charset="0"/>
                </a:rPr>
                <a:t>"="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>
              <a:off x="1036" y="2347"/>
              <a:ext cx="929" cy="3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1968" y="2534"/>
              <a:ext cx="704" cy="2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smtClean="0">
                  <a:latin typeface="Courier New" panose="02070309020205020404" pitchFamily="49" charset="0"/>
                </a:rPr>
                <a:t>turtle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13325" name="Line 13"/>
            <p:cNvSpPr>
              <a:spLocks noChangeShapeType="1"/>
            </p:cNvSpPr>
            <p:nvPr/>
          </p:nvSpPr>
          <p:spPr bwMode="auto">
            <a:xfrm>
              <a:off x="2496" y="2660"/>
              <a:ext cx="9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3200" y="2595"/>
              <a:ext cx="128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lvl="1">
                <a:lnSpc>
                  <a:spcPct val="70000"/>
                </a:lnSpc>
                <a:buNone/>
              </a:pPr>
              <a:r>
                <a:rPr lang="pt-BR" dirty="0">
                  <a:latin typeface="Courier New" panose="02070309020205020404" pitchFamily="49" charset="0"/>
                </a:rPr>
                <a:t> </a:t>
              </a:r>
              <a:r>
                <a:rPr lang="pt-BR" dirty="0" smtClean="0">
                  <a:latin typeface="Courier New" panose="02070309020205020404" pitchFamily="49" charset="0"/>
                </a:rPr>
                <a:t>/v v\/')</a:t>
              </a:r>
            </a:p>
            <a:p>
              <a:pPr lvl="1">
                <a:lnSpc>
                  <a:spcPct val="70000"/>
                </a:lnSpc>
                <a:buNone/>
              </a:pPr>
              <a:r>
                <a:rPr lang="pt-BR" dirty="0" smtClean="0">
                  <a:latin typeface="Courier New" panose="02070309020205020404" pitchFamily="49" charset="0"/>
                </a:rPr>
                <a:t>/v v v\/</a:t>
              </a:r>
              <a:endParaRPr lang="pt-BR" dirty="0">
                <a:latin typeface="Courier New" panose="02070309020205020404" pitchFamily="49" charset="0"/>
              </a:endParaRPr>
            </a:p>
            <a:p>
              <a:pPr lvl="1">
                <a:lnSpc>
                  <a:spcPct val="70000"/>
                </a:lnSpc>
                <a:buNone/>
              </a:pPr>
              <a:r>
                <a:rPr lang="pt-BR" dirty="0" smtClean="0">
                  <a:latin typeface="Courier New" panose="02070309020205020404" pitchFamily="49" charset="0"/>
                </a:rPr>
                <a:t> </a:t>
              </a:r>
              <a:r>
                <a:rPr lang="pt-BR" dirty="0">
                  <a:latin typeface="Courier New" panose="02070309020205020404" pitchFamily="49" charset="0"/>
                </a:rPr>
                <a:t>ou ou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13327" name="Text Box 15"/>
            <p:cNvSpPr txBox="1">
              <a:spLocks noChangeArrowheads="1"/>
            </p:cNvSpPr>
            <p:nvPr/>
          </p:nvSpPr>
          <p:spPr bwMode="auto">
            <a:xfrm>
              <a:off x="1232" y="2484"/>
              <a:ext cx="49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indent="952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 smtClean="0">
                  <a:latin typeface="Courier New" panose="02070309020205020404" pitchFamily="49" charset="0"/>
                </a:rPr>
                <a:t>"v"</a:t>
              </a:r>
              <a:endParaRPr lang="en-US" sz="2000" dirty="0">
                <a:latin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56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Declaring a parameter</a:t>
            </a:r>
          </a:p>
        </p:txBody>
      </p:sp>
      <p:sp>
        <p:nvSpPr>
          <p:cNvPr id="15365" name="Rectangle 5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i="1" dirty="0" smtClean="0"/>
              <a:t>Stating that a function requires a parameter in order to run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b="1" i="1" dirty="0" smtClean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b="1" i="1" dirty="0" smtClean="0"/>
              <a:t>&lt;name&gt;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i="1" dirty="0" smtClean="0">
                <a:solidFill>
                  <a:srgbClr val="003399"/>
                </a:solidFill>
              </a:rPr>
              <a:t>&lt;name&gt;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b="1" i="1" dirty="0" smtClean="0"/>
              <a:t>&lt;statement&gt;</a:t>
            </a:r>
            <a:r>
              <a:rPr lang="en-US" b="1" dirty="0" smtClean="0"/>
              <a:t>(s)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Example: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</a:rPr>
              <a:t>say_password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</a:rPr>
              <a:t>code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print("The password is:", </a:t>
            </a:r>
            <a:r>
              <a:rPr lang="en-US" b="1" dirty="0" smtClean="0">
                <a:latin typeface="Courier New" panose="02070309020205020404" pitchFamily="49" charset="0"/>
              </a:rPr>
              <a:t>code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When </a:t>
            </a:r>
            <a:r>
              <a:rPr lang="en-US" dirty="0" err="1" smtClean="0">
                <a:latin typeface="Courier New" panose="02070309020205020404" pitchFamily="49" charset="0"/>
              </a:rPr>
              <a:t>say_password</a:t>
            </a:r>
            <a:r>
              <a:rPr lang="en-US" dirty="0" smtClean="0"/>
              <a:t> is called, the caller must specify the code to print.</a:t>
            </a:r>
          </a:p>
        </p:txBody>
      </p:sp>
    </p:spTree>
    <p:extLst>
      <p:ext uri="{BB962C8B-B14F-4D97-AF65-F5344CB8AC3E}">
        <p14:creationId xmlns:p14="http://schemas.microsoft.com/office/powerpoint/2010/main" val="3200094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952</Words>
  <Application>Microsoft Office PowerPoint</Application>
  <PresentationFormat>Widescreen</PresentationFormat>
  <Paragraphs>252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MS PGothic</vt:lpstr>
      <vt:lpstr>Arial</vt:lpstr>
      <vt:lpstr>Calibri</vt:lpstr>
      <vt:lpstr>Calibri Light</vt:lpstr>
      <vt:lpstr>Courier New</vt:lpstr>
      <vt:lpstr>Tahoma</vt:lpstr>
      <vt:lpstr>Times New Roman</vt:lpstr>
      <vt:lpstr>Verdana</vt:lpstr>
      <vt:lpstr>Wingdings</vt:lpstr>
      <vt:lpstr>Wingdings 2</vt:lpstr>
      <vt:lpstr>Office Theme</vt:lpstr>
      <vt:lpstr>CSc 110, Spring 2018</vt:lpstr>
      <vt:lpstr>Interactive programs</vt:lpstr>
      <vt:lpstr>input</vt:lpstr>
      <vt:lpstr>input example</vt:lpstr>
      <vt:lpstr>input example</vt:lpstr>
      <vt:lpstr>Redundant figures</vt:lpstr>
      <vt:lpstr>A redundant solution</vt:lpstr>
      <vt:lpstr>Parameterization</vt:lpstr>
      <vt:lpstr>Declaring a parameter</vt:lpstr>
      <vt:lpstr>Passing a parameter</vt:lpstr>
      <vt:lpstr>Parameters and loops</vt:lpstr>
      <vt:lpstr>How parameters are passed</vt:lpstr>
      <vt:lpstr>Common errors</vt:lpstr>
      <vt:lpstr>Multiple parameters</vt:lpstr>
      <vt:lpstr>Multiple parameters example</vt:lpstr>
      <vt:lpstr>A "Parameter Mystery" problem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25</cp:revision>
  <dcterms:created xsi:type="dcterms:W3CDTF">2016-08-03T04:00:44Z</dcterms:created>
  <dcterms:modified xsi:type="dcterms:W3CDTF">2018-01-29T16:59:47Z</dcterms:modified>
</cp:coreProperties>
</file>