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0" r:id="rId2"/>
    <p:sldId id="282" r:id="rId3"/>
    <p:sldId id="283" r:id="rId4"/>
    <p:sldId id="260" r:id="rId5"/>
    <p:sldId id="261" r:id="rId6"/>
    <p:sldId id="265" r:id="rId7"/>
    <p:sldId id="278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86" r:id="rId17"/>
    <p:sldId id="287" r:id="rId18"/>
    <p:sldId id="28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6D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CCAE2-BF22-40B4-B47B-B3887FAEC4A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91A68-8808-4D66-B201-9D39D7697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7A29DBC-7E72-49AD-A2CA-EE67C3F0A5CA}" type="slidenum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216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243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413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696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800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898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411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196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100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945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797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5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9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6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6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6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0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8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1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9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8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0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52737-B2C9-42B6-BEDE-0D0A0CBB3F99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FC2C0-F4D2-471F-9156-D9BC5F441BA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1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ndom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ience.smith.edu/dftwiki/index.php/Color_Charts_for_TKinter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4000" y="391885"/>
            <a:ext cx="9144000" cy="1269181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4000" y="1695939"/>
            <a:ext cx="9144000" cy="1655762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9: Parameters, Graphics and Random</a:t>
            </a:r>
            <a:endParaRPr lang="en-US" dirty="0" smtClean="0"/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4" name="Picture 4" descr="014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519" y="2523820"/>
            <a:ext cx="3974961" cy="3974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027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Superimposing shapes</a:t>
            </a:r>
          </a:p>
        </p:txBody>
      </p:sp>
      <p:sp>
        <p:nvSpPr>
          <p:cNvPr id="21507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When two shapes occupy the same pixels, the last one drawn is seen.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sz="9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from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import *</a:t>
            </a:r>
            <a:endParaRPr lang="en-US" sz="9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 = </a:t>
            </a:r>
            <a:r>
              <a:rPr lang="en-US" sz="1800" dirty="0" err="1">
                <a:latin typeface="Courier New" panose="02070309020205020404" pitchFamily="49" charset="0"/>
              </a:rPr>
              <a:t>DrawingPanel</a:t>
            </a:r>
            <a:r>
              <a:rPr lang="en-US" sz="1800" dirty="0">
                <a:latin typeface="Courier New" panose="02070309020205020404" pitchFamily="49" charset="0"/>
              </a:rPr>
              <a:t>(200, </a:t>
            </a:r>
            <a:r>
              <a:rPr lang="en-US" sz="1800" dirty="0" smtClean="0">
                <a:latin typeface="Courier New" panose="02070309020205020404" pitchFamily="49" charset="0"/>
              </a:rPr>
              <a:t>100, background="light gray")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700" dirty="0" smtClean="0">
                <a:latin typeface="Courier New" panose="02070309020205020404" pitchFamily="49" charset="0"/>
              </a:rPr>
              <a:t>        </a:t>
            </a:r>
            <a:endParaRPr lang="en-US" sz="7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800" dirty="0" smtClean="0">
                <a:latin typeface="Courier New" panose="02070309020205020404" pitchFamily="49" charset="0"/>
              </a:rPr>
              <a:t>(10</a:t>
            </a:r>
            <a:r>
              <a:rPr lang="en-US" sz="1800" dirty="0">
                <a:latin typeface="Courier New" panose="02070309020205020404" pitchFamily="49" charset="0"/>
              </a:rPr>
              <a:t>, 30, </a:t>
            </a:r>
            <a:r>
              <a:rPr lang="en-US" sz="1800" dirty="0" smtClean="0">
                <a:latin typeface="Courier New" panose="02070309020205020404" pitchFamily="49" charset="0"/>
              </a:rPr>
              <a:t>100</a:t>
            </a:r>
            <a:r>
              <a:rPr lang="en-US" sz="1800" dirty="0">
                <a:latin typeface="Courier New" panose="02070309020205020404" pitchFamily="49" charset="0"/>
              </a:rPr>
              <a:t>, 5</a:t>
            </a:r>
            <a:r>
              <a:rPr lang="en-US" sz="1800" dirty="0" smtClean="0">
                <a:latin typeface="Courier New" panose="02070309020205020404" pitchFamily="49" charset="0"/>
              </a:rPr>
              <a:t>0, "black")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700" dirty="0" smtClean="0">
                <a:latin typeface="Courier New" panose="02070309020205020404" pitchFamily="49" charset="0"/>
              </a:rPr>
              <a:t>      </a:t>
            </a: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800" dirty="0" smtClean="0">
                <a:latin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</a:rPr>
              <a:t>, 70, 2</a:t>
            </a:r>
            <a:r>
              <a:rPr lang="en-US" sz="1800" dirty="0" smtClean="0">
                <a:latin typeface="Courier New" panose="02070309020205020404" pitchFamily="49" charset="0"/>
              </a:rPr>
              <a:t>0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20, "red")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800" dirty="0" smtClean="0">
                <a:latin typeface="Courier New" panose="02070309020205020404" pitchFamily="49" charset="0"/>
              </a:rPr>
              <a:t>(80</a:t>
            </a:r>
            <a:r>
              <a:rPr lang="en-US" sz="1800" dirty="0">
                <a:latin typeface="Courier New" panose="02070309020205020404" pitchFamily="49" charset="0"/>
              </a:rPr>
              <a:t>, 70, 2</a:t>
            </a:r>
            <a:r>
              <a:rPr lang="en-US" sz="1800" dirty="0" smtClean="0">
                <a:latin typeface="Courier New" panose="02070309020205020404" pitchFamily="49" charset="0"/>
              </a:rPr>
              <a:t>0</a:t>
            </a:r>
            <a:r>
              <a:rPr lang="en-US" sz="1800" dirty="0">
                <a:latin typeface="Courier New" panose="02070309020205020404" pitchFamily="49" charset="0"/>
              </a:rPr>
              <a:t>, 2</a:t>
            </a:r>
            <a:r>
              <a:rPr lang="en-US" sz="1800" dirty="0" smtClean="0">
                <a:latin typeface="Courier New" panose="02070309020205020404" pitchFamily="49" charset="0"/>
              </a:rPr>
              <a:t>0, "red")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7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7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800" dirty="0" smtClean="0">
                <a:latin typeface="Courier New" panose="02070309020205020404" pitchFamily="49" charset="0"/>
              </a:rPr>
              <a:t>(80</a:t>
            </a:r>
            <a:r>
              <a:rPr lang="en-US" sz="1800" dirty="0">
                <a:latin typeface="Courier New" panose="02070309020205020404" pitchFamily="49" charset="0"/>
              </a:rPr>
              <a:t>, 40, </a:t>
            </a:r>
            <a:r>
              <a:rPr lang="en-US" sz="1800" dirty="0" smtClean="0">
                <a:latin typeface="Courier New" panose="02070309020205020404" pitchFamily="49" charset="0"/>
              </a:rPr>
              <a:t>30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20, "cyan")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/>
          </a:p>
        </p:txBody>
      </p:sp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581" y="2859000"/>
            <a:ext cx="197485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5178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with loops</a:t>
            </a:r>
          </a:p>
        </p:txBody>
      </p:sp>
      <p:sp>
        <p:nvSpPr>
          <p:cNvPr id="23555" name="AutoShap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x1</a:t>
            </a:r>
            <a:r>
              <a:rPr lang="en-US" dirty="0" smtClean="0"/>
              <a:t>, </a:t>
            </a:r>
            <a:r>
              <a:rPr lang="en-US" i="1" dirty="0" smtClean="0"/>
              <a:t>y1</a:t>
            </a:r>
            <a:r>
              <a:rPr lang="en-US" dirty="0" smtClean="0"/>
              <a:t>, </a:t>
            </a:r>
            <a:r>
              <a:rPr lang="en-US" i="1" dirty="0"/>
              <a:t>w</a:t>
            </a:r>
            <a:r>
              <a:rPr lang="en-US" dirty="0" smtClean="0"/>
              <a:t>, h expression can contain the loop counter,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(400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300, background="yellow")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for </a:t>
            </a:r>
            <a:r>
              <a:rPr lang="en-US" sz="1800" b="1" dirty="0" err="1" smtClean="0"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</a:rPr>
              <a:t> in range(1, 11):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panel.fill_oval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(</a:t>
            </a:r>
            <a:r>
              <a:rPr lang="en-US" sz="1700" dirty="0">
                <a:latin typeface="Courier New" panose="02070309020205020404" pitchFamily="49" charset="0"/>
              </a:rPr>
              <a:t>100 + </a:t>
            </a:r>
            <a:r>
              <a:rPr lang="en-US" sz="1700" b="1" dirty="0">
                <a:solidFill>
                  <a:srgbClr val="003399"/>
                </a:solidFill>
                <a:latin typeface="Courier New" panose="02070309020205020404" pitchFamily="49" charset="0"/>
              </a:rPr>
              <a:t>20 * </a:t>
            </a:r>
            <a:r>
              <a:rPr lang="en-US" sz="17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700" dirty="0">
                <a:latin typeface="Courier New" panose="02070309020205020404" pitchFamily="49" charset="0"/>
              </a:rPr>
              <a:t>, 5 + </a:t>
            </a:r>
            <a:r>
              <a:rPr lang="en-US" sz="1700" b="1" dirty="0">
                <a:solidFill>
                  <a:srgbClr val="003399"/>
                </a:solidFill>
                <a:latin typeface="Courier New" panose="02070309020205020404" pitchFamily="49" charset="0"/>
              </a:rPr>
              <a:t>20 * </a:t>
            </a:r>
            <a:r>
              <a:rPr lang="en-US" sz="17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700" dirty="0">
                <a:latin typeface="Courier New" panose="02070309020205020404" pitchFamily="49" charset="0"/>
              </a:rPr>
              <a:t>, </a:t>
            </a:r>
            <a:endParaRPr lang="en-US" sz="17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700" dirty="0">
                <a:latin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</a:rPr>
              <a:t>                     50, 50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"red")</a:t>
            </a:r>
            <a:endParaRPr lang="en-US" sz="1800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(250</a:t>
            </a:r>
            <a:r>
              <a:rPr lang="en-US" sz="1800" dirty="0">
                <a:latin typeface="Courier New" panose="02070309020205020404" pitchFamily="49" charset="0"/>
              </a:rPr>
              <a:t>, 220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for </a:t>
            </a:r>
            <a:r>
              <a:rPr lang="en-US" sz="1800" b="1" dirty="0" err="1" smtClean="0"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</a:rPr>
              <a:t> in range(1, 11):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panel.draw_oval</a:t>
            </a:r>
            <a:r>
              <a:rPr lang="en-US" sz="1800" dirty="0" smtClean="0">
                <a:latin typeface="Courier New" panose="02070309020205020404" pitchFamily="49" charset="0"/>
              </a:rPr>
              <a:t> (</a:t>
            </a:r>
            <a:r>
              <a:rPr lang="en-US" sz="1700" dirty="0" smtClean="0">
                <a:latin typeface="Courier New" panose="02070309020205020404" pitchFamily="49" charset="0"/>
              </a:rPr>
              <a:t>30, 5, </a:t>
            </a:r>
            <a:r>
              <a:rPr lang="en-US" sz="17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20 </a:t>
            </a:r>
            <a:r>
              <a:rPr lang="en-US" sz="1700" b="1" dirty="0">
                <a:solidFill>
                  <a:srgbClr val="003399"/>
                </a:solidFill>
                <a:latin typeface="Courier New" panose="02070309020205020404" pitchFamily="49" charset="0"/>
              </a:rPr>
              <a:t>* </a:t>
            </a:r>
            <a:r>
              <a:rPr lang="en-US" sz="17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700" dirty="0" smtClean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20 * 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"magenta")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091" y="2298161"/>
            <a:ext cx="1676400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091" y="4492895"/>
            <a:ext cx="1676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279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Loops that begin at 0</a:t>
            </a:r>
          </a:p>
        </p:txBody>
      </p:sp>
      <p:sp>
        <p:nvSpPr>
          <p:cNvPr id="24579" name="AutoShap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Beginning a loop at 0 and using </a:t>
            </a:r>
            <a:r>
              <a:rPr lang="en-US" dirty="0" smtClean="0">
                <a:latin typeface="Courier New" panose="02070309020205020404" pitchFamily="49" charset="0"/>
              </a:rPr>
              <a:t>&lt;</a:t>
            </a:r>
            <a:r>
              <a:rPr lang="en-US" dirty="0" smtClean="0"/>
              <a:t> can make coordinates easier to compute.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 lvl="1" eaLnBrk="1" hangingPunct="1"/>
            <a:r>
              <a:rPr lang="en-US" dirty="0" smtClean="0"/>
              <a:t>Draw ten stacked rectangles starting at (20, 20), height 10, width starting at 100 and decreasing by 10 each time: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(160</a:t>
            </a:r>
            <a:r>
              <a:rPr lang="en-US" sz="1800" dirty="0">
                <a:latin typeface="Courier New" panose="02070309020205020404" pitchFamily="49" charset="0"/>
              </a:rPr>
              <a:t>, 160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range(10):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panel.draw_rect</a:t>
            </a:r>
            <a:r>
              <a:rPr lang="en-US" sz="1800" dirty="0" smtClean="0">
                <a:latin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20 + 10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100 – 10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10) </a:t>
            </a:r>
            <a:endParaRPr lang="en-US" sz="1800" dirty="0">
              <a:latin typeface="Courier New" panose="02070309020205020404" pitchFamily="49" charset="0"/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984" y="4242918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773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w/ loops questions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panel = </a:t>
            </a:r>
            <a:r>
              <a:rPr lang="en-US" sz="1800" dirty="0" err="1">
                <a:latin typeface="Courier New" panose="02070309020205020404" pitchFamily="49" charset="0"/>
              </a:rPr>
              <a:t>DrawingPanel</a:t>
            </a:r>
            <a:r>
              <a:rPr lang="en-US" sz="1800" dirty="0">
                <a:latin typeface="Courier New" panose="02070309020205020404" pitchFamily="49" charset="0"/>
              </a:rPr>
              <a:t>(160, 160)</a:t>
            </a:r>
          </a:p>
          <a:p>
            <a:pPr lvl="1">
              <a:lnSpc>
                <a:spcPct val="80000"/>
              </a:lnSpc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in range(0, 10):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panel.draw_rectangle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(20, 20 + 10 *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              </a:t>
            </a:r>
            <a:r>
              <a:rPr lang="en-US" sz="1800" dirty="0" smtClean="0">
                <a:latin typeface="Courier New" panose="02070309020205020404" pitchFamily="49" charset="0"/>
              </a:rPr>
              <a:t>100 </a:t>
            </a:r>
            <a:r>
              <a:rPr lang="en-US" sz="1800" dirty="0">
                <a:latin typeface="Courier New" panose="02070309020205020404" pitchFamily="49" charset="0"/>
              </a:rPr>
              <a:t>– 10 *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10) 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Write variations of the above </a:t>
            </a:r>
            <a:br>
              <a:rPr lang="en-US" dirty="0" smtClean="0"/>
            </a:br>
            <a:r>
              <a:rPr lang="en-US" dirty="0" smtClean="0"/>
              <a:t>program that draw the figures</a:t>
            </a:r>
            <a:br>
              <a:rPr lang="en-US" dirty="0" smtClean="0"/>
            </a:br>
            <a:r>
              <a:rPr lang="en-US" dirty="0" smtClean="0"/>
              <a:t>at right as output.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267201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4267201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1676401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497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w/ loops answers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Solution #1: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panel = </a:t>
            </a:r>
            <a:r>
              <a:rPr lang="en-US" sz="1800" dirty="0" err="1">
                <a:latin typeface="Courier New" panose="02070309020205020404" pitchFamily="49" charset="0"/>
              </a:rPr>
              <a:t>DrawingPanel</a:t>
            </a:r>
            <a:r>
              <a:rPr lang="en-US" sz="1800" dirty="0">
                <a:latin typeface="Courier New" panose="02070309020205020404" pitchFamily="49" charset="0"/>
              </a:rPr>
              <a:t>(160, 160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in range(0, 10):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panel.draw_rectangle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(</a:t>
            </a:r>
            <a:r>
              <a:rPr lang="en-US" sz="1800" dirty="0" smtClean="0">
                <a:latin typeface="Courier New" panose="02070309020205020404" pitchFamily="49" charset="0"/>
              </a:rPr>
              <a:t>20 + 10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</a:t>
            </a:r>
            <a:r>
              <a:rPr lang="en-US" sz="1800" dirty="0">
                <a:latin typeface="Courier New" panose="02070309020205020404" pitchFamily="49" charset="0"/>
              </a:rPr>
              <a:t>20 + 10 *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endParaRPr lang="en-US" sz="1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                 100 - 10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10) 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Solution #2: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panel = </a:t>
            </a:r>
            <a:r>
              <a:rPr lang="en-US" sz="1800" dirty="0" err="1">
                <a:latin typeface="Courier New" panose="02070309020205020404" pitchFamily="49" charset="0"/>
              </a:rPr>
              <a:t>DrawingPanel</a:t>
            </a:r>
            <a:r>
              <a:rPr lang="en-US" sz="1800" dirty="0">
                <a:latin typeface="Courier New" panose="02070309020205020404" pitchFamily="49" charset="0"/>
              </a:rPr>
              <a:t>(160, 160)</a:t>
            </a:r>
          </a:p>
          <a:p>
            <a:pPr lvl="1">
              <a:lnSpc>
                <a:spcPct val="80000"/>
              </a:lnSpc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in range(0, 10):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panel.draw_rect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>
                <a:latin typeface="Courier New" panose="02070309020205020404" pitchFamily="49" charset="0"/>
              </a:rPr>
              <a:t>110 - 10 *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20 + 10 *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   </a:t>
            </a:r>
            <a:r>
              <a:rPr lang="en-US" sz="1800" dirty="0" smtClean="0">
                <a:latin typeface="Courier New" panose="02070309020205020404" pitchFamily="49" charset="0"/>
              </a:rPr>
              <a:t>     </a:t>
            </a:r>
            <a:r>
              <a:rPr lang="en-US" sz="1800" b="1" dirty="0" smtClean="0">
                <a:latin typeface="Courier New" panose="02070309020205020404" pitchFamily="49" charset="0"/>
              </a:rPr>
              <a:t>10 </a:t>
            </a:r>
            <a:r>
              <a:rPr lang="en-US" sz="1800" b="1" dirty="0">
                <a:latin typeface="Courier New" panose="02070309020205020404" pitchFamily="49" charset="0"/>
              </a:rPr>
              <a:t>+ 10 *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10)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868" y="1690688"/>
            <a:ext cx="1581150" cy="22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868" y="4110037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857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Drawing with functions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8925" indent="-288925">
              <a:lnSpc>
                <a:spcPct val="80000"/>
              </a:lnSpc>
            </a:pPr>
            <a:r>
              <a:rPr lang="en-US" dirty="0" smtClean="0"/>
              <a:t>To draw in multiple functions, you must pass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/>
              <a:t>.</a:t>
            </a:r>
          </a:p>
          <a:p>
            <a:pPr marL="288925" indent="-288925">
              <a:lnSpc>
                <a:spcPct val="80000"/>
              </a:lnSpc>
              <a:buNone/>
            </a:pPr>
            <a:endParaRPr lang="en-US" sz="15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dirty="0" err="1">
                <a:latin typeface="Courier New" panose="02070309020205020404" pitchFamily="49" charset="0"/>
              </a:rPr>
              <a:t>d</a:t>
            </a:r>
            <a:r>
              <a:rPr lang="en-US" sz="1500" dirty="0" err="1" smtClean="0">
                <a:latin typeface="Courier New" panose="02070309020205020404" pitchFamily="49" charset="0"/>
              </a:rPr>
              <a:t>ef</a:t>
            </a:r>
            <a:r>
              <a:rPr lang="en-US" sz="1500" dirty="0" smtClean="0">
                <a:latin typeface="Courier New" panose="02070309020205020404" pitchFamily="49" charset="0"/>
              </a:rPr>
              <a:t> </a:t>
            </a:r>
            <a:r>
              <a:rPr lang="en-US" sz="1500" dirty="0">
                <a:latin typeface="Courier New" panose="02070309020205020404" pitchFamily="49" charset="0"/>
              </a:rPr>
              <a:t>m</a:t>
            </a:r>
            <a:r>
              <a:rPr lang="en-US" sz="1500" dirty="0" smtClean="0">
                <a:latin typeface="Courier New" panose="02070309020205020404" pitchFamily="49" charset="0"/>
              </a:rPr>
              <a:t>ain():</a:t>
            </a:r>
            <a:endParaRPr lang="en-US" sz="15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smtClean="0">
                <a:latin typeface="Courier New" panose="02070309020205020404" pitchFamily="49" charset="0"/>
              </a:rPr>
              <a:t>panel = </a:t>
            </a:r>
            <a:r>
              <a:rPr lang="en-US" sz="1500" dirty="0" err="1">
                <a:latin typeface="Courier New" panose="02070309020205020404" pitchFamily="49" charset="0"/>
              </a:rPr>
              <a:t>DrawingPanel</a:t>
            </a:r>
            <a:r>
              <a:rPr lang="en-US" sz="1500" dirty="0">
                <a:latin typeface="Courier New" panose="02070309020205020404" pitchFamily="49" charset="0"/>
              </a:rPr>
              <a:t>(200, </a:t>
            </a:r>
            <a:r>
              <a:rPr lang="en-US" sz="1500" dirty="0" smtClean="0">
                <a:latin typeface="Courier New" panose="02070309020205020404" pitchFamily="49" charset="0"/>
              </a:rPr>
              <a:t>100, background="light gray")</a:t>
            </a:r>
            <a:endParaRPr lang="en-US" sz="15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b="1" dirty="0" smtClean="0">
                <a:latin typeface="Courier New" panose="02070309020205020404" pitchFamily="49" charset="0"/>
              </a:rPr>
              <a:t>    </a:t>
            </a:r>
            <a:r>
              <a:rPr lang="en-US" sz="1500" b="1" dirty="0" err="1" smtClean="0">
                <a:latin typeface="Courier New" panose="02070309020205020404" pitchFamily="49" charset="0"/>
              </a:rPr>
              <a:t>draw_car</a:t>
            </a:r>
            <a:r>
              <a:rPr lang="en-US" sz="1500" b="1" dirty="0" smtClean="0">
                <a:latin typeface="Courier New" panose="02070309020205020404" pitchFamily="49" charset="0"/>
              </a:rPr>
              <a:t>(panel)</a:t>
            </a:r>
            <a:endParaRPr lang="en-US" sz="1500" b="1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endParaRPr lang="en-US" sz="7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b="1" dirty="0" err="1" smtClean="0">
                <a:latin typeface="Courier New" panose="02070309020205020404" pitchFamily="49" charset="0"/>
              </a:rPr>
              <a:t>def</a:t>
            </a:r>
            <a:r>
              <a:rPr lang="en-US" sz="1500" b="1" dirty="0" smtClean="0">
                <a:latin typeface="Courier New" panose="02070309020205020404" pitchFamily="49" charset="0"/>
              </a:rPr>
              <a:t> </a:t>
            </a:r>
            <a:r>
              <a:rPr lang="en-US" sz="1500" b="1" dirty="0" err="1" smtClean="0">
                <a:latin typeface="Courier New" panose="02070309020205020404" pitchFamily="49" charset="0"/>
              </a:rPr>
              <a:t>draw_car</a:t>
            </a:r>
            <a:r>
              <a:rPr lang="en-US" sz="1500" b="1" dirty="0" smtClean="0">
                <a:latin typeface="Courier New" panose="02070309020205020404" pitchFamily="49" charset="0"/>
              </a:rPr>
              <a:t>(p):</a:t>
            </a:r>
            <a:endParaRPr lang="en-US" sz="15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600" dirty="0" smtClean="0">
                <a:latin typeface="Courier New" panose="02070309020205020404" pitchFamily="49" charset="0"/>
              </a:rPr>
              <a:t>(10</a:t>
            </a:r>
            <a:r>
              <a:rPr lang="en-US" sz="1600" dirty="0">
                <a:latin typeface="Courier New" panose="02070309020205020404" pitchFamily="49" charset="0"/>
              </a:rPr>
              <a:t>, 30, </a:t>
            </a:r>
            <a:r>
              <a:rPr lang="en-US" sz="1600" dirty="0" smtClean="0">
                <a:latin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50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"black</a:t>
            </a:r>
            <a:r>
              <a:rPr lang="en-US" sz="1600" dirty="0">
                <a:latin typeface="Courier New" panose="02070309020205020404" pitchFamily="49" charset="0"/>
              </a:rPr>
              <a:t>")</a:t>
            </a:r>
          </a:p>
          <a:p>
            <a:pPr>
              <a:lnSpc>
                <a:spcPct val="70000"/>
              </a:lnSpc>
              <a:buNone/>
            </a:pPr>
            <a:r>
              <a:rPr lang="en-US" sz="6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600" dirty="0" smtClean="0">
                <a:latin typeface="Courier New" panose="02070309020205020404" pitchFamily="49" charset="0"/>
              </a:rPr>
              <a:t>(20</a:t>
            </a:r>
            <a:r>
              <a:rPr lang="en-US" sz="1600" dirty="0">
                <a:latin typeface="Courier New" panose="02070309020205020404" pitchFamily="49" charset="0"/>
              </a:rPr>
              <a:t>, 70,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"red")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600" dirty="0" smtClean="0">
                <a:latin typeface="Courier New" panose="02070309020205020404" pitchFamily="49" charset="0"/>
              </a:rPr>
              <a:t>(80</a:t>
            </a:r>
            <a:r>
              <a:rPr lang="en-US" sz="1600" dirty="0">
                <a:latin typeface="Courier New" panose="02070309020205020404" pitchFamily="49" charset="0"/>
              </a:rPr>
              <a:t>, 70, 2</a:t>
            </a:r>
            <a:r>
              <a:rPr lang="en-US" sz="1600" dirty="0" smtClean="0">
                <a:latin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"red")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6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600" dirty="0" smtClean="0">
                <a:latin typeface="Courier New" panose="02070309020205020404" pitchFamily="49" charset="0"/>
              </a:rPr>
              <a:t>(80</a:t>
            </a:r>
            <a:r>
              <a:rPr lang="en-US" sz="1600" dirty="0">
                <a:latin typeface="Courier New" panose="02070309020205020404" pitchFamily="49" charset="0"/>
              </a:rPr>
              <a:t>, 40, 3</a:t>
            </a:r>
            <a:r>
              <a:rPr lang="en-US" sz="1600" dirty="0" smtClean="0">
                <a:latin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"cyan")</a:t>
            </a:r>
            <a:endParaRPr lang="en-US" sz="1500" dirty="0">
              <a:latin typeface="Courier New" panose="02070309020205020404" pitchFamily="49" charset="0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950" y="4124011"/>
            <a:ext cx="197485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717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Pseudo-Randomness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Computers generate numbers in a predictable way using a mathematical formula</a:t>
            </a:r>
          </a:p>
          <a:p>
            <a:endParaRPr lang="en-US" smtClean="0"/>
          </a:p>
          <a:p>
            <a:r>
              <a:rPr lang="en-US" smtClean="0"/>
              <a:t>Parameters may include current time, mouse position</a:t>
            </a:r>
          </a:p>
          <a:p>
            <a:pPr lvl="1"/>
            <a:r>
              <a:rPr lang="en-US" smtClean="0"/>
              <a:t>In practice, hard to predict or replicate</a:t>
            </a:r>
          </a:p>
          <a:p>
            <a:pPr lvl="1"/>
            <a:endParaRPr lang="en-US" smtClean="0"/>
          </a:p>
          <a:p>
            <a:r>
              <a:rPr lang="en-US" smtClean="0"/>
              <a:t>True randomness uses natural processes</a:t>
            </a:r>
          </a:p>
          <a:p>
            <a:pPr lvl="1"/>
            <a:r>
              <a:rPr lang="en-US" smtClean="0"/>
              <a:t>Atmospheric noise (</a:t>
            </a:r>
            <a:r>
              <a:rPr lang="en-US" smtClean="0">
                <a:hlinkClick r:id="rId2"/>
              </a:rPr>
              <a:t>http://www.random.org/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Lava lamps (patent #5732138)</a:t>
            </a:r>
          </a:p>
          <a:p>
            <a:pPr lvl="1"/>
            <a:r>
              <a:rPr lang="en-US" smtClean="0"/>
              <a:t>Radioactive decay</a:t>
            </a:r>
          </a:p>
        </p:txBody>
      </p:sp>
    </p:spTree>
    <p:extLst>
      <p:ext uri="{BB962C8B-B14F-4D97-AF65-F5344CB8AC3E}">
        <p14:creationId xmlns:p14="http://schemas.microsoft.com/office/powerpoint/2010/main" val="342220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Random</a:t>
            </a:r>
            <a:r>
              <a:rPr lang="en-US" dirty="0" smtClean="0"/>
              <a:t> 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 </a:t>
            </a:r>
            <a:r>
              <a:rPr lang="en-US" dirty="0">
                <a:latin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</a:rPr>
              <a:t>andom</a:t>
            </a:r>
            <a:r>
              <a:rPr lang="en-US" dirty="0" smtClean="0"/>
              <a:t> generates pseudo-random numbers.</a:t>
            </a:r>
          </a:p>
          <a:p>
            <a:pPr lvl="1" eaLnBrk="1" hangingPunct="1"/>
            <a:r>
              <a:rPr lang="en-US" dirty="0" smtClean="0">
                <a:latin typeface="Courier New" panose="02070309020205020404" pitchFamily="49" charset="0"/>
              </a:rPr>
              <a:t>random</a:t>
            </a:r>
            <a:r>
              <a:rPr lang="en-US" dirty="0" smtClean="0"/>
              <a:t> can be accessed by including the following statement: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import random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Example:</a:t>
            </a: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import random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random_number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err="1" smtClean="0">
                <a:latin typeface="Courier New" panose="02070309020205020404" pitchFamily="49" charset="0"/>
              </a:rPr>
              <a:t>random.randint</a:t>
            </a:r>
            <a:r>
              <a:rPr lang="en-US" b="1" dirty="0" smtClean="0">
                <a:latin typeface="Courier New" panose="02070309020205020404" pitchFamily="49" charset="0"/>
              </a:rPr>
              <a:t>(1, 10)</a:t>
            </a:r>
            <a:r>
              <a:rPr lang="en-US" dirty="0" smtClean="0">
                <a:latin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-9</a:t>
            </a:r>
          </a:p>
        </p:txBody>
      </p:sp>
      <p:graphicFrame>
        <p:nvGraphicFramePr>
          <p:cNvPr id="18453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437956"/>
              </p:ext>
            </p:extLst>
          </p:nvPr>
        </p:nvGraphicFramePr>
        <p:xfrm>
          <a:off x="1163097" y="3048838"/>
          <a:ext cx="10190703" cy="1756097"/>
        </p:xfrm>
        <a:graphic>
          <a:graphicData uri="http://schemas.openxmlformats.org/drawingml/2006/table">
            <a:tbl>
              <a:tblPr/>
              <a:tblGrid>
                <a:gridCol w="3759759"/>
                <a:gridCol w="6430944"/>
              </a:tblGrid>
              <a:tr h="365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Method name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Description</a:t>
                      </a: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random.random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returns a random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float in the range [0,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in other words, 0 inclusive to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exclusive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random.randint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min, max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returns a random integer in the range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[min,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max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in other words,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min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to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max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-1 inclusive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4530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Generating random numbers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To get a number in arbitrary range [</a:t>
            </a:r>
            <a:r>
              <a:rPr lang="en-US" i="1" dirty="0" smtClean="0"/>
              <a:t>min</a:t>
            </a:r>
            <a:r>
              <a:rPr lang="en-US" dirty="0" smtClean="0"/>
              <a:t>, </a:t>
            </a:r>
            <a:r>
              <a:rPr lang="en-US" i="1" dirty="0" smtClean="0"/>
              <a:t>max</a:t>
            </a:r>
            <a:r>
              <a:rPr lang="en-US" dirty="0" smtClean="0"/>
              <a:t>] inclusive: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random.randint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i="1" dirty="0" smtClean="0"/>
              <a:t>min, max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  <a:endParaRPr lang="en-US" b="1" i="1" dirty="0" smtClean="0"/>
          </a:p>
          <a:p>
            <a:pPr lvl="2">
              <a:buNone/>
            </a:pPr>
            <a:r>
              <a:rPr lang="en-US" sz="700" dirty="0"/>
              <a:t>	</a:t>
            </a:r>
            <a:br>
              <a:rPr lang="en-US" sz="700" dirty="0"/>
            </a:br>
            <a:endParaRPr lang="en-US" sz="700" dirty="0"/>
          </a:p>
          <a:p>
            <a:pPr lvl="2"/>
            <a:r>
              <a:rPr lang="en-US" dirty="0" smtClean="0"/>
              <a:t>Where </a:t>
            </a:r>
            <a:r>
              <a:rPr lang="en-US" b="1" i="1" dirty="0" smtClean="0"/>
              <a:t>size of range</a:t>
            </a:r>
            <a:r>
              <a:rPr lang="en-US" dirty="0" smtClean="0"/>
              <a:t> is (</a:t>
            </a:r>
            <a:r>
              <a:rPr lang="en-US" b="1" i="1" dirty="0" smtClean="0"/>
              <a:t>max</a:t>
            </a:r>
            <a:r>
              <a:rPr lang="en-US" i="1" dirty="0" smtClean="0">
                <a:latin typeface="Courier New" panose="02070309020205020404" pitchFamily="49" charset="0"/>
              </a:rPr>
              <a:t> – </a:t>
            </a:r>
            <a:r>
              <a:rPr lang="en-US" b="1" i="1" dirty="0" smtClean="0"/>
              <a:t>min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+ 1</a:t>
            </a:r>
            <a:r>
              <a:rPr lang="en-US" dirty="0" smtClean="0"/>
              <a:t>)</a:t>
            </a:r>
            <a:endParaRPr lang="en-US" b="1" i="1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Example: A random integer between 4 and 10 inclusive: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 = </a:t>
            </a:r>
            <a:r>
              <a:rPr lang="en-US" dirty="0" err="1" smtClean="0">
                <a:latin typeface="Courier New" panose="02070309020205020404" pitchFamily="49" charset="0"/>
              </a:rPr>
              <a:t>random.randint</a:t>
            </a:r>
            <a:r>
              <a:rPr lang="en-US" dirty="0" smtClean="0">
                <a:latin typeface="Courier New" panose="02070309020205020404" pitchFamily="49" charset="0"/>
              </a:rPr>
              <a:t>(4, 10)</a:t>
            </a:r>
          </a:p>
        </p:txBody>
      </p:sp>
    </p:spTree>
    <p:extLst>
      <p:ext uri="{BB962C8B-B14F-4D97-AF65-F5344CB8AC3E}">
        <p14:creationId xmlns:p14="http://schemas.microsoft.com/office/powerpoint/2010/main" val="1290840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Exercise: multiple parameters</a:t>
            </a:r>
            <a:endParaRPr lang="en-US" dirty="0" smtClean="0"/>
          </a:p>
        </p:txBody>
      </p:sp>
      <p:sp>
        <p:nvSpPr>
          <p:cNvPr id="535556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(4</a:t>
            </a:r>
            <a:r>
              <a:rPr lang="en-US" sz="1800" b="1" dirty="0">
                <a:latin typeface="Courier New" panose="02070309020205020404" pitchFamily="49" charset="0"/>
              </a:rPr>
              <a:t>, 9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(17</a:t>
            </a:r>
            <a:r>
              <a:rPr lang="en-US" sz="1800" b="1" dirty="0">
                <a:latin typeface="Courier New" panose="02070309020205020404" pitchFamily="49" charset="0"/>
              </a:rPr>
              <a:t>, 6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(8</a:t>
            </a:r>
            <a:r>
              <a:rPr lang="en-US" sz="1800" b="1" dirty="0">
                <a:latin typeface="Courier New" panose="02070309020205020404" pitchFamily="49" charset="0"/>
              </a:rPr>
              <a:t>, 0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(0</a:t>
            </a:r>
            <a:r>
              <a:rPr lang="en-US" sz="1800" b="1" dirty="0">
                <a:latin typeface="Courier New" panose="02070309020205020404" pitchFamily="49" charset="0"/>
              </a:rPr>
              <a:t>, 8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latin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latin typeface="Courier New" panose="02070309020205020404" pitchFamily="49" charset="0"/>
              </a:rPr>
              <a:t>count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b="1" dirty="0" smtClean="0">
                <a:latin typeface="Courier New" panose="02070309020205020404" pitchFamily="49" charset="0"/>
              </a:rPr>
              <a:t>count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print(</a:t>
            </a:r>
            <a:r>
              <a:rPr lang="en-US" sz="1800" b="1" dirty="0" smtClean="0">
                <a:latin typeface="Courier New" panose="02070309020205020404" pitchFamily="49" charset="0"/>
              </a:rPr>
              <a:t>number</a:t>
            </a:r>
            <a:r>
              <a:rPr lang="en-US" sz="1800" dirty="0" smtClean="0">
                <a:latin typeface="Courier New" panose="02070309020205020404" pitchFamily="49" charset="0"/>
              </a:rPr>
              <a:t>, end="")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/>
              <a:t>What does </a:t>
            </a:r>
            <a:r>
              <a:rPr lang="en-US" sz="1800" smtClean="0"/>
              <a:t>this output?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514523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Value semantics</a:t>
            </a:r>
            <a:endParaRPr lang="en-US" b="1" i="1" u="sng" smtClean="0"/>
          </a:p>
        </p:txBody>
      </p:sp>
      <p:sp>
        <p:nvSpPr>
          <p:cNvPr id="31750" name="Rectangle 6"/>
          <p:cNvSpPr>
            <a:spLocks noGrp="1"/>
          </p:cNvSpPr>
          <p:nvPr>
            <p:ph type="body" idx="1"/>
          </p:nvPr>
        </p:nvSpPr>
        <p:spPr>
          <a:xfrm>
            <a:off x="838200" y="182086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b="1" dirty="0" smtClean="0"/>
              <a:t>value semantics</a:t>
            </a:r>
            <a:r>
              <a:rPr lang="en-US" dirty="0" smtClean="0"/>
              <a:t>: When </a:t>
            </a:r>
            <a:r>
              <a:rPr lang="en-US" dirty="0" smtClean="0">
                <a:latin typeface="Courier New" panose="02070309020205020404" pitchFamily="49" charset="0"/>
              </a:rPr>
              <a:t>numbers </a:t>
            </a:r>
            <a:r>
              <a:rPr lang="en-US" dirty="0" smtClean="0">
                <a:cs typeface="Courier New" panose="02070309020205020404" pitchFamily="49" charset="0"/>
              </a:rPr>
              <a:t>and</a:t>
            </a:r>
            <a:r>
              <a:rPr lang="en-US" dirty="0" smtClean="0">
                <a:latin typeface="Courier New" panose="02070309020205020404" pitchFamily="49" charset="0"/>
              </a:rPr>
              <a:t> strings</a:t>
            </a:r>
            <a:r>
              <a:rPr lang="en-US" dirty="0" smtClean="0"/>
              <a:t> are passed as parameters, their values are copied.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Modifying the parameter will not affect the variable passed in.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strange(</a:t>
            </a:r>
            <a:r>
              <a:rPr lang="en-US" sz="1800" b="1" dirty="0" smtClean="0">
                <a:latin typeface="Courier New" panose="02070309020205020404" pitchFamily="49" charset="0"/>
              </a:rPr>
              <a:t>x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x = x + </a:t>
            </a:r>
            <a:r>
              <a:rPr lang="en-US" sz="1800" b="1" dirty="0" smtClean="0">
                <a:latin typeface="Courier New" panose="02070309020205020404" pitchFamily="49" charset="0"/>
              </a:rPr>
              <a:t>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1. x = </a:t>
            </a:r>
            <a:r>
              <a:rPr lang="en-US" sz="1800" dirty="0" smtClean="0">
                <a:latin typeface="Courier New" panose="02070309020205020404" pitchFamily="49" charset="0"/>
              </a:rPr>
              <a:t>", </a:t>
            </a:r>
            <a:r>
              <a:rPr lang="en-US" sz="1800" b="1" dirty="0">
                <a:latin typeface="Courier New" panose="02070309020205020404" pitchFamily="49" charset="0"/>
              </a:rPr>
              <a:t>x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x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23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strange(x)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print("</a:t>
            </a:r>
            <a:r>
              <a:rPr lang="en-US" sz="1800" dirty="0">
                <a:latin typeface="Courier New" panose="02070309020205020404" pitchFamily="49" charset="0"/>
              </a:rPr>
              <a:t>2. x = </a:t>
            </a:r>
            <a:r>
              <a:rPr lang="en-US" sz="1800" dirty="0" smtClean="0">
                <a:latin typeface="Courier New" panose="02070309020205020404" pitchFamily="49" charset="0"/>
              </a:rPr>
              <a:t>", </a:t>
            </a:r>
            <a:r>
              <a:rPr lang="en-US" sz="1800" b="1" dirty="0">
                <a:latin typeface="Courier New" panose="02070309020205020404" pitchFamily="49" charset="0"/>
              </a:rPr>
              <a:t>x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...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8686801" y="5033964"/>
            <a:ext cx="1590675" cy="1138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Output: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80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1. x = 24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2. x = 23</a:t>
            </a:r>
          </a:p>
        </p:txBody>
      </p:sp>
    </p:spTree>
    <p:extLst>
      <p:ext uri="{BB962C8B-B14F-4D97-AF65-F5344CB8AC3E}">
        <p14:creationId xmlns:p14="http://schemas.microsoft.com/office/powerpoint/2010/main" val="36425753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Graphical objects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tabLst>
                <a:tab pos="1828800" algn="l"/>
              </a:tabLst>
            </a:pPr>
            <a:r>
              <a:rPr lang="en-US" dirty="0" smtClean="0"/>
              <a:t>We will draw graphics in Python using a new kind of object:</a:t>
            </a:r>
          </a:p>
          <a:p>
            <a:pPr>
              <a:buNone/>
              <a:tabLst>
                <a:tab pos="1828800" algn="l"/>
              </a:tabLst>
            </a:pPr>
            <a:endParaRPr lang="en-US" sz="1600" dirty="0"/>
          </a:p>
          <a:p>
            <a:pPr>
              <a:tabLst>
                <a:tab pos="1828800" algn="l"/>
              </a:tabLst>
            </a:pP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/>
              <a:t>: A window on the screen.</a:t>
            </a:r>
          </a:p>
          <a:p>
            <a:pPr lvl="1">
              <a:tabLst>
                <a:tab pos="1828800" algn="l"/>
              </a:tabLst>
            </a:pPr>
            <a:r>
              <a:rPr lang="en-US" dirty="0" smtClean="0"/>
              <a:t>Not part of Python; provided by the instructor.  See class web site.</a:t>
            </a:r>
          </a:p>
          <a:p>
            <a:pPr lvl="1">
              <a:tabLst>
                <a:tab pos="1828800" algn="l"/>
              </a:tabLst>
            </a:pPr>
            <a:endParaRPr lang="en-US" sz="800" dirty="0"/>
          </a:p>
          <a:p>
            <a:pPr marL="457200" lvl="1" indent="0">
              <a:buNone/>
              <a:tabLst>
                <a:tab pos="1828800" algn="l"/>
              </a:tabLst>
            </a:pPr>
            <a:endParaRPr lang="en-US" sz="8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581401"/>
            <a:ext cx="2338388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352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DrawingPanel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To create a window:</a:t>
            </a:r>
            <a:endParaRPr lang="en-US" sz="9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sz="1700" b="1" i="1" dirty="0" smtClean="0"/>
              <a:t>&lt;name</a:t>
            </a:r>
            <a:r>
              <a:rPr lang="en-US" sz="1700" b="1" i="1" dirty="0"/>
              <a:t>&gt;</a:t>
            </a:r>
            <a:r>
              <a:rPr lang="en-US" sz="1700" dirty="0">
                <a:latin typeface="Courier New" panose="02070309020205020404" pitchFamily="49" charset="0"/>
              </a:rPr>
              <a:t> = </a:t>
            </a:r>
            <a:r>
              <a:rPr lang="en-US" sz="17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700" dirty="0">
                <a:latin typeface="Courier New" panose="02070309020205020404" pitchFamily="49" charset="0"/>
              </a:rPr>
              <a:t>(</a:t>
            </a:r>
            <a:r>
              <a:rPr lang="en-US" sz="1700" b="1" i="1" dirty="0"/>
              <a:t>&lt;width&gt;</a:t>
            </a:r>
            <a:r>
              <a:rPr lang="en-US" sz="1700" dirty="0"/>
              <a:t>, </a:t>
            </a:r>
            <a:r>
              <a:rPr lang="en-US" sz="1700" b="1" i="1" dirty="0"/>
              <a:t>&lt;height</a:t>
            </a:r>
            <a:r>
              <a:rPr lang="en-US" sz="1700" b="1" i="1" dirty="0" smtClean="0"/>
              <a:t>&gt;</a:t>
            </a:r>
            <a:r>
              <a:rPr lang="en-US" sz="1700" dirty="0" smtClean="0"/>
              <a:t>)</a:t>
            </a:r>
          </a:p>
          <a:p>
            <a:pPr lvl="1">
              <a:buNone/>
            </a:pPr>
            <a:r>
              <a:rPr lang="en-US" sz="1700" b="1" i="1" dirty="0" smtClean="0"/>
              <a:t>&lt;name&gt;</a:t>
            </a:r>
            <a:r>
              <a:rPr lang="en-US" sz="1700" dirty="0" smtClean="0">
                <a:latin typeface="Courier New" panose="02070309020205020404" pitchFamily="49" charset="0"/>
              </a:rPr>
              <a:t> = </a:t>
            </a:r>
            <a:r>
              <a:rPr lang="en-US" sz="17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700" dirty="0" smtClean="0">
                <a:latin typeface="Courier New" panose="02070309020205020404" pitchFamily="49" charset="0"/>
              </a:rPr>
              <a:t>(</a:t>
            </a:r>
            <a:r>
              <a:rPr lang="en-US" sz="1700" b="1" i="1" dirty="0" smtClean="0"/>
              <a:t>&lt;width&gt;</a:t>
            </a:r>
            <a:r>
              <a:rPr lang="en-US" sz="1700" dirty="0" smtClean="0"/>
              <a:t>, </a:t>
            </a:r>
            <a:r>
              <a:rPr lang="en-US" sz="1700" b="1" i="1" dirty="0" smtClean="0"/>
              <a:t>&lt;height&gt;,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background=</a:t>
            </a:r>
            <a:r>
              <a:rPr lang="en-US" sz="1700" b="1" i="1" dirty="0" smtClean="0"/>
              <a:t>"color"</a:t>
            </a:r>
            <a:r>
              <a:rPr lang="en-US" sz="1700" dirty="0" smtClean="0"/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7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Example:</a:t>
            </a: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(300</a:t>
            </a:r>
            <a:r>
              <a:rPr lang="en-US" sz="1800" dirty="0">
                <a:latin typeface="Courier New" panose="02070309020205020404" pitchFamily="49" charset="0"/>
              </a:rPr>
              <a:t>, 200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sz="1800" dirty="0"/>
          </a:p>
          <a:p>
            <a:pPr marL="457200" lvl="1" indent="0" eaLnBrk="1" hangingPunct="1">
              <a:buNone/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window has nothing on it.</a:t>
            </a:r>
          </a:p>
          <a:p>
            <a:pPr lvl="1" eaLnBrk="1" hangingPunct="1"/>
            <a:r>
              <a:rPr lang="en-US" dirty="0" smtClean="0"/>
              <a:t>We can draw shapes and </a:t>
            </a:r>
            <a:br>
              <a:rPr lang="en-US" dirty="0" smtClean="0"/>
            </a:br>
            <a:r>
              <a:rPr lang="en-US" dirty="0" smtClean="0"/>
              <a:t>lines on it. </a:t>
            </a:r>
          </a:p>
          <a:p>
            <a:r>
              <a:rPr lang="en-US" dirty="0" smtClean="0"/>
              <a:t>If passed the optional third parameter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it will have a background color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3733800"/>
            <a:ext cx="2925763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5787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-86249" y="2666197"/>
            <a:ext cx="2285792" cy="1325563"/>
          </a:xfrm>
        </p:spPr>
        <p:txBody>
          <a:bodyPr/>
          <a:lstStyle/>
          <a:p>
            <a:pPr algn="r" eaLnBrk="1" hangingPunct="1"/>
            <a:r>
              <a:rPr lang="en-US" dirty="0" smtClean="0"/>
              <a:t>Named colors</a:t>
            </a:r>
          </a:p>
        </p:txBody>
      </p:sp>
      <p:pic>
        <p:nvPicPr>
          <p:cNvPr id="1026" name="Picture 2" descr="TkInterColorChart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655" y="537149"/>
            <a:ext cx="9305820" cy="618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7499" y="6411097"/>
            <a:ext cx="2320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Chart credit </a:t>
            </a:r>
            <a:r>
              <a:rPr lang="en-US" sz="1400" dirty="0" smtClean="0">
                <a:hlinkClick r:id="rId4"/>
              </a:rPr>
              <a:t>Smith.edu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92457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 colors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You can construct custom colors using hex.</a:t>
            </a:r>
          </a:p>
          <a:p>
            <a:pPr lvl="1" eaLnBrk="1" hangingPunct="1"/>
            <a:r>
              <a:rPr lang="en-US" dirty="0" smtClean="0"/>
              <a:t># followed by six numbers 0 – 9 and letters A – F</a:t>
            </a:r>
          </a:p>
          <a:p>
            <a:pPr lvl="2"/>
            <a:r>
              <a:rPr lang="en-US" dirty="0" smtClean="0"/>
              <a:t>A is 10, B is 11 and so on</a:t>
            </a:r>
          </a:p>
          <a:p>
            <a:pPr lvl="2"/>
            <a:r>
              <a:rPr lang="en-US" dirty="0" smtClean="0"/>
              <a:t>#000000 is black</a:t>
            </a:r>
          </a:p>
          <a:p>
            <a:pPr lvl="2"/>
            <a:r>
              <a:rPr lang="en-US" dirty="0" smtClean="0"/>
              <a:t>#FFFFFF is white</a:t>
            </a:r>
          </a:p>
          <a:p>
            <a:pPr lvl="2"/>
            <a:r>
              <a:rPr lang="en-US" dirty="0" smtClean="0"/>
              <a:t>Colors get darker as the number gets lower</a:t>
            </a:r>
          </a:p>
          <a:p>
            <a:pPr lvl="2"/>
            <a:r>
              <a:rPr lang="en-US" dirty="0" smtClean="0"/>
              <a:t>The first two digits are the amount of red, the next two green, the last two blue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panel =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>
                <a:latin typeface="Courier New" panose="02070309020205020404" pitchFamily="49" charset="0"/>
              </a:rPr>
              <a:t>(80, 50, background="#3367D3")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b="1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3252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818103" y="154109"/>
            <a:ext cx="10515600" cy="1325563"/>
          </a:xfrm>
        </p:spPr>
        <p:txBody>
          <a:bodyPr/>
          <a:lstStyle/>
          <a:p>
            <a:pPr eaLnBrk="1" hangingPunct="1"/>
            <a:r>
              <a:rPr lang="en-US" dirty="0" smtClean="0"/>
              <a:t>Drawing shapes</a:t>
            </a:r>
          </a:p>
        </p:txBody>
      </p:sp>
      <p:graphicFrame>
        <p:nvGraphicFramePr>
          <p:cNvPr id="4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767450"/>
              </p:ext>
            </p:extLst>
          </p:nvPr>
        </p:nvGraphicFramePr>
        <p:xfrm>
          <a:off x="1301909" y="1400006"/>
          <a:ext cx="9615054" cy="4283165"/>
        </p:xfrm>
        <a:graphic>
          <a:graphicData uri="http://schemas.openxmlformats.org/drawingml/2006/table">
            <a:tbl>
              <a:tblPr/>
              <a:tblGrid>
                <a:gridCol w="4475973"/>
                <a:gridCol w="5139081"/>
              </a:tblGrid>
              <a:tr h="380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Function name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p.draw_line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line between points (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x1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y1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), (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p.draw_oval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outline largest oval that fits in a box of size </a:t>
                      </a:r>
                      <a:r>
                        <a:rPr kumimoji="0" 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 </a:t>
                      </a: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* </a:t>
                      </a:r>
                      <a:r>
                        <a:rPr kumimoji="0" 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with top-left at (</a:t>
                      </a:r>
                      <a:r>
                        <a:rPr kumimoji="0" 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p.draw_rect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outline of rectangle of size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with top-left at (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p.draw_string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("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text"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text with 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upper-left </a:t>
                      </a: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at (x, y)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p.fill_oval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fill largest oval that fits in a box of size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*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with top-left at (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p.fill_rect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fill rectangle of size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with top-left at (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p.set_color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"color"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set the default color to "color"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/>
          </p:cNvSpPr>
          <p:nvPr/>
        </p:nvSpPr>
        <p:spPr>
          <a:xfrm>
            <a:off x="978877" y="5839941"/>
            <a:ext cx="10515600" cy="1018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You can pass an additional "color" to any shape as a last parameter</a:t>
            </a:r>
          </a:p>
          <a:p>
            <a:pPr marL="457200" lvl="1" indent="0"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p.draw_rect</a:t>
            </a:r>
            <a:r>
              <a:rPr lang="en-US" sz="2000" dirty="0" smtClean="0">
                <a:latin typeface="Courier New" panose="02070309020205020404" pitchFamily="49" charset="0"/>
              </a:rPr>
              <a:t>(50, 100, 60, 60, "red")</a:t>
            </a:r>
            <a:endParaRPr 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701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Coordinate system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Each (x, y) position is a </a:t>
            </a:r>
            <a:r>
              <a:rPr lang="en-US" i="1" dirty="0" smtClean="0"/>
              <a:t>pixel</a:t>
            </a:r>
            <a:r>
              <a:rPr lang="en-US" dirty="0" smtClean="0"/>
              <a:t> ("picture element").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(0, 0) is at the window's top-left corner.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x increases rightward and the y increases </a:t>
            </a:r>
            <a:r>
              <a:rPr lang="en-US" u="sng" dirty="0" smtClean="0"/>
              <a:t>downward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rectangle from (0, 0) to (200, 100) looks like this: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(0, 0)             x+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      (200, 100)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y+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2122505" y="4839329"/>
            <a:ext cx="1371600" cy="914400"/>
            <a:chOff x="864" y="2544"/>
            <a:chExt cx="864" cy="576"/>
          </a:xfrm>
        </p:grpSpPr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912" y="2592"/>
              <a:ext cx="816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16390" name="Line 6"/>
            <p:cNvSpPr>
              <a:spLocks noChangeShapeType="1"/>
            </p:cNvSpPr>
            <p:nvPr/>
          </p:nvSpPr>
          <p:spPr bwMode="auto">
            <a:xfrm>
              <a:off x="912" y="254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864" y="259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6241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12952</TotalTime>
  <Words>1142</Words>
  <Application>Microsoft Office PowerPoint</Application>
  <PresentationFormat>Widescreen</PresentationFormat>
  <Paragraphs>215</Paragraphs>
  <Slides>18</Slides>
  <Notes>11</Notes>
  <HiddenSlides>2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Tahoma</vt:lpstr>
      <vt:lpstr>Times New Roman</vt:lpstr>
      <vt:lpstr>Verdana</vt:lpstr>
      <vt:lpstr>Wingdings</vt:lpstr>
      <vt:lpstr>Wingdings 2</vt:lpstr>
      <vt:lpstr>Office Theme</vt:lpstr>
      <vt:lpstr>CSc 110, Spring 2018</vt:lpstr>
      <vt:lpstr>Exercise: multiple parameters</vt:lpstr>
      <vt:lpstr>Value semantics</vt:lpstr>
      <vt:lpstr>Graphical objects</vt:lpstr>
      <vt:lpstr>DrawingPanel</vt:lpstr>
      <vt:lpstr>Named colors</vt:lpstr>
      <vt:lpstr>Custom colors</vt:lpstr>
      <vt:lpstr>Drawing shapes</vt:lpstr>
      <vt:lpstr>Coordinate system</vt:lpstr>
      <vt:lpstr>Superimposing shapes</vt:lpstr>
      <vt:lpstr>Drawing with loops</vt:lpstr>
      <vt:lpstr>Loops that begin at 0</vt:lpstr>
      <vt:lpstr>Drawing w/ loops questions</vt:lpstr>
      <vt:lpstr>Drawing w/ loops answers</vt:lpstr>
      <vt:lpstr>Drawing with functions</vt:lpstr>
      <vt:lpstr>Pseudo-Randomness</vt:lpstr>
      <vt:lpstr>Random </vt:lpstr>
      <vt:lpstr>Generating random numbers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33</cp:revision>
  <dcterms:created xsi:type="dcterms:W3CDTF">2016-08-14T01:54:03Z</dcterms:created>
  <dcterms:modified xsi:type="dcterms:W3CDTF">2018-01-30T18:13:46Z</dcterms:modified>
</cp:coreProperties>
</file>