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0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C79B7-3CBA-43CD-A6DA-39B4790D31D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ED91-FED8-494B-A781-C0B767E2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0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A29DBC-7E72-49AD-A2CA-EE67C3F0A5CA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986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5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8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9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9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2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8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4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2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8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8041E-1F7B-4A25-992A-A92C79590B1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2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398584" y="426758"/>
            <a:ext cx="6548176" cy="126918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2018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08856" y="1695939"/>
            <a:ext cx="7127631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10: </a:t>
            </a:r>
            <a:r>
              <a:rPr lang="en-US" dirty="0" smtClean="0"/>
              <a:t>More Graphics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8210" y="577483"/>
            <a:ext cx="4759570" cy="617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51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Animation with </a:t>
            </a:r>
            <a:r>
              <a:rPr lang="en-US" smtClean="0">
                <a:latin typeface="Courier New" panose="02070309020205020404" pitchFamily="49" charset="0"/>
              </a:rPr>
              <a:t>sleep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err="1" smtClean="0"/>
              <a:t>'s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function pauses your program for a given number of milliseconds.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You can use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to create simple animations.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(250</a:t>
            </a:r>
            <a:r>
              <a:rPr lang="en-US" sz="1800" dirty="0">
                <a:latin typeface="Courier New" panose="02070309020205020404" pitchFamily="49" charset="0"/>
              </a:rPr>
              <a:t>, 200</a:t>
            </a:r>
            <a:r>
              <a:rPr lang="en-US" sz="1800" dirty="0" smtClean="0">
                <a:latin typeface="Courier New" panose="02070309020205020404" pitchFamily="49" charset="0"/>
              </a:rPr>
              <a:t>)    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NUM_CIRCLES + 1):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panel.draw_oval</a:t>
            </a:r>
            <a:r>
              <a:rPr lang="en-US" sz="1800" dirty="0" smtClean="0">
                <a:latin typeface="Courier New" panose="02070309020205020404" pitchFamily="49" charset="0"/>
              </a:rPr>
              <a:t>(15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30, 30)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panel.sleep</a:t>
            </a:r>
            <a:r>
              <a:rPr lang="en-US" sz="1800" b="1" dirty="0" smtClean="0">
                <a:latin typeface="Courier New" panose="02070309020205020404" pitchFamily="49" charset="0"/>
              </a:rPr>
              <a:t>(500</a:t>
            </a:r>
            <a:r>
              <a:rPr lang="en-US" sz="1800" b="1" dirty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Try adding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commands to loops in past exercises in this chapter and watch the panel draw itself piece by piece.</a:t>
            </a:r>
          </a:p>
        </p:txBody>
      </p:sp>
    </p:spTree>
    <p:extLst>
      <p:ext uri="{BB962C8B-B14F-4D97-AF65-F5344CB8AC3E}">
        <p14:creationId xmlns:p14="http://schemas.microsoft.com/office/powerpoint/2010/main" val="1615460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with loops</a:t>
            </a:r>
          </a:p>
        </p:txBody>
      </p:sp>
      <p:sp>
        <p:nvSpPr>
          <p:cNvPr id="23555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x1</a:t>
            </a:r>
            <a:r>
              <a:rPr lang="en-US" dirty="0" smtClean="0"/>
              <a:t>, </a:t>
            </a:r>
            <a:r>
              <a:rPr lang="en-US" i="1" dirty="0" smtClean="0"/>
              <a:t>y1</a:t>
            </a:r>
            <a:r>
              <a:rPr lang="en-US" dirty="0" smtClean="0"/>
              <a:t>, </a:t>
            </a:r>
            <a:r>
              <a:rPr lang="en-US" i="1" dirty="0"/>
              <a:t>w</a:t>
            </a:r>
            <a:r>
              <a:rPr lang="en-US" dirty="0" smtClean="0"/>
              <a:t>, h expression can contain the loop counter,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(400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300, background="yellow")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panel.fill_oval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700" dirty="0">
                <a:latin typeface="Courier New" panose="02070309020205020404" pitchFamily="49" charset="0"/>
              </a:rPr>
              <a:t>100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5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</a:t>
            </a:r>
            <a:endParaRPr lang="en-US" sz="17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700" dirty="0">
                <a:latin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</a:rPr>
              <a:t>                     50, 50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"red")</a:t>
            </a:r>
            <a:endParaRPr lang="en-US" sz="18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(250</a:t>
            </a:r>
            <a:r>
              <a:rPr lang="en-US" sz="1800" dirty="0">
                <a:latin typeface="Courier New" panose="02070309020205020404" pitchFamily="49" charset="0"/>
              </a:rPr>
              <a:t>, 220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panel.draw_oval</a:t>
            </a:r>
            <a:r>
              <a:rPr lang="en-US" sz="1800" dirty="0" smtClean="0">
                <a:latin typeface="Courier New" panose="02070309020205020404" pitchFamily="49" charset="0"/>
              </a:rPr>
              <a:t> (</a:t>
            </a:r>
            <a:r>
              <a:rPr lang="en-US" sz="1700" dirty="0" smtClean="0">
                <a:latin typeface="Courier New" panose="02070309020205020404" pitchFamily="49" charset="0"/>
              </a:rPr>
              <a:t>30, 5, </a:t>
            </a:r>
            <a:r>
              <a:rPr lang="en-US" sz="17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20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 smtClean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"magenta")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1" y="2298161"/>
            <a:ext cx="167640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1" y="4492895"/>
            <a:ext cx="1676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853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w/ loops questions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panel.draw_rectangle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(20, 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           </a:t>
            </a:r>
            <a:r>
              <a:rPr lang="en-US" sz="1800" dirty="0" smtClean="0">
                <a:latin typeface="Courier New" panose="02070309020205020404" pitchFamily="49" charset="0"/>
              </a:rPr>
              <a:t>100 </a:t>
            </a:r>
            <a:r>
              <a:rPr lang="en-US" sz="1800" dirty="0">
                <a:latin typeface="Courier New" panose="02070309020205020404" pitchFamily="49" charset="0"/>
              </a:rPr>
              <a:t>–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10)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 variations of the above </a:t>
            </a:r>
            <a:br>
              <a:rPr lang="en-US" dirty="0" smtClean="0"/>
            </a:br>
            <a:r>
              <a:rPr lang="en-US" dirty="0" smtClean="0"/>
              <a:t>program that draw the figures</a:t>
            </a:r>
            <a:br>
              <a:rPr lang="en-US" dirty="0" smtClean="0"/>
            </a:br>
            <a:r>
              <a:rPr lang="en-US" dirty="0" smtClean="0"/>
              <a:t>at right as output.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16764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201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w/ loops answers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Solution #1: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panel.draw_rectangle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dirty="0" smtClean="0">
                <a:latin typeface="Courier New" panose="02070309020205020404" pitchFamily="49" charset="0"/>
              </a:rPr>
              <a:t>20 + 10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             100 - 10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10)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Solution #2: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</a:rPr>
              <a:t>110 - 10 *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</a:t>
            </a:r>
            <a:r>
              <a:rPr lang="en-US" sz="1800" dirty="0" smtClean="0">
                <a:latin typeface="Courier New" panose="02070309020205020404" pitchFamily="49" charset="0"/>
              </a:rPr>
              <a:t>     </a:t>
            </a:r>
            <a:r>
              <a:rPr lang="en-US" sz="1800" b="1" dirty="0" smtClean="0">
                <a:latin typeface="Courier New" panose="02070309020205020404" pitchFamily="49" charset="0"/>
              </a:rPr>
              <a:t>10 </a:t>
            </a:r>
            <a:r>
              <a:rPr lang="en-US" sz="1800" b="1" dirty="0">
                <a:latin typeface="Courier New" panose="02070309020205020404" pitchFamily="49" charset="0"/>
              </a:rPr>
              <a:t>+ 10 *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10)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68" y="1690688"/>
            <a:ext cx="1581150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68" y="4110037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864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Drawing with functions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8925" indent="-288925">
              <a:lnSpc>
                <a:spcPct val="80000"/>
              </a:lnSpc>
            </a:pPr>
            <a:r>
              <a:rPr lang="en-US" dirty="0" smtClean="0"/>
              <a:t>To draw in multiple functions, you must pass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.</a:t>
            </a:r>
          </a:p>
          <a:p>
            <a:pPr marL="288925" indent="-288925">
              <a:lnSpc>
                <a:spcPct val="80000"/>
              </a:lnSpc>
              <a:buNone/>
            </a:pP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</a:rPr>
              <a:t>d</a:t>
            </a:r>
            <a:r>
              <a:rPr lang="en-US" sz="1500" dirty="0" err="1" smtClean="0">
                <a:latin typeface="Courier New" panose="02070309020205020404" pitchFamily="49" charset="0"/>
              </a:rPr>
              <a:t>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</a:rPr>
              <a:t>m</a:t>
            </a:r>
            <a:r>
              <a:rPr lang="en-US" sz="1500" dirty="0" smtClean="0">
                <a:latin typeface="Courier New" panose="02070309020205020404" pitchFamily="49" charset="0"/>
              </a:rPr>
              <a:t>ain():</a:t>
            </a: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panel = </a:t>
            </a:r>
            <a:r>
              <a:rPr lang="en-US" sz="1500" dirty="0" err="1">
                <a:latin typeface="Courier New" panose="02070309020205020404" pitchFamily="49" charset="0"/>
              </a:rPr>
              <a:t>DrawingPanel</a:t>
            </a:r>
            <a:r>
              <a:rPr lang="en-US" sz="1500" dirty="0">
                <a:latin typeface="Courier New" panose="02070309020205020404" pitchFamily="49" charset="0"/>
              </a:rPr>
              <a:t>(200, </a:t>
            </a:r>
            <a:r>
              <a:rPr lang="en-US" sz="1500" dirty="0" smtClean="0">
                <a:latin typeface="Courier New" panose="02070309020205020404" pitchFamily="49" charset="0"/>
              </a:rPr>
              <a:t>100, background="light gray")</a:t>
            </a: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b="1" dirty="0" smtClean="0">
                <a:latin typeface="Courier New" panose="02070309020205020404" pitchFamily="49" charset="0"/>
              </a:rPr>
              <a:t>    </a:t>
            </a:r>
            <a:r>
              <a:rPr lang="en-US" sz="1500" b="1" dirty="0" err="1" smtClean="0"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latin typeface="Courier New" panose="02070309020205020404" pitchFamily="49" charset="0"/>
              </a:rPr>
              <a:t>(panel)</a:t>
            </a:r>
            <a:endParaRPr lang="en-US" sz="1500" b="1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b="1" dirty="0" err="1" smtClean="0">
                <a:latin typeface="Courier New" panose="02070309020205020404" pitchFamily="49" charset="0"/>
              </a:rPr>
              <a:t>def</a:t>
            </a:r>
            <a:r>
              <a:rPr lang="en-US" sz="1500" b="1" dirty="0" smtClean="0">
                <a:latin typeface="Courier New" panose="02070309020205020404" pitchFamily="49" charset="0"/>
              </a:rPr>
              <a:t> </a:t>
            </a:r>
            <a:r>
              <a:rPr lang="en-US" sz="1500" b="1" dirty="0" err="1" smtClean="0"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latin typeface="Courier New" panose="02070309020205020404" pitchFamily="49" charset="0"/>
              </a:rPr>
              <a:t>(p):</a:t>
            </a:r>
            <a:endParaRPr lang="en-US" sz="1500" b="1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600" dirty="0" smtClean="0">
                <a:latin typeface="Courier New" panose="02070309020205020404" pitchFamily="49" charset="0"/>
              </a:rPr>
              <a:t>(10</a:t>
            </a:r>
            <a:r>
              <a:rPr lang="en-US" sz="1600" dirty="0">
                <a:latin typeface="Courier New" panose="02070309020205020404" pitchFamily="49" charset="0"/>
              </a:rPr>
              <a:t>, 30, </a:t>
            </a:r>
            <a:r>
              <a:rPr lang="en-US" sz="1600" dirty="0" smtClean="0">
                <a:latin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50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"black</a:t>
            </a:r>
            <a:r>
              <a:rPr lang="en-US" sz="1600" dirty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70000"/>
              </a:lnSpc>
              <a:buNone/>
            </a:pPr>
            <a:r>
              <a:rPr lang="en-US" sz="6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600" dirty="0" smtClean="0">
                <a:latin typeface="Courier New" panose="02070309020205020404" pitchFamily="49" charset="0"/>
              </a:rPr>
              <a:t>(20</a:t>
            </a:r>
            <a:r>
              <a:rPr lang="en-US" sz="1600" dirty="0">
                <a:latin typeface="Courier New" panose="02070309020205020404" pitchFamily="49" charset="0"/>
              </a:rPr>
              <a:t>, 70,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"red")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600" dirty="0" smtClean="0">
                <a:latin typeface="Courier New" panose="02070309020205020404" pitchFamily="49" charset="0"/>
              </a:rPr>
              <a:t>(80</a:t>
            </a:r>
            <a:r>
              <a:rPr lang="en-US" sz="1600" dirty="0">
                <a:latin typeface="Courier New" panose="02070309020205020404" pitchFamily="49" charset="0"/>
              </a:rPr>
              <a:t>, 70, 2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"red")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600" dirty="0" smtClean="0">
                <a:latin typeface="Courier New" panose="02070309020205020404" pitchFamily="49" charset="0"/>
              </a:rPr>
              <a:t>(80</a:t>
            </a:r>
            <a:r>
              <a:rPr lang="en-US" sz="1600" dirty="0">
                <a:latin typeface="Courier New" panose="02070309020205020404" pitchFamily="49" charset="0"/>
              </a:rPr>
              <a:t>, 40, 3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"cyan")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950" y="4124011"/>
            <a:ext cx="19748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672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Parameterized figures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Modify the car-drawing function so that it can draw many cars, such as in the following image.</a:t>
            </a:r>
          </a:p>
          <a:p>
            <a:pPr lvl="1" eaLnBrk="1" hangingPunct="1"/>
            <a:r>
              <a:rPr lang="en-US" dirty="0" smtClean="0"/>
              <a:t>Top-left corners: (10, 30), (150, 10)</a:t>
            </a:r>
          </a:p>
          <a:p>
            <a:pPr lvl="1" eaLnBrk="1" hangingPunct="1"/>
            <a:r>
              <a:rPr lang="en-US" dirty="0" smtClean="0"/>
              <a:t>Hint: We must modify our </a:t>
            </a:r>
            <a:r>
              <a:rPr lang="en-US" dirty="0" err="1" smtClean="0">
                <a:latin typeface="Courier New" panose="02070309020205020404" pitchFamily="49" charset="0"/>
              </a:rPr>
              <a:t>draw_car</a:t>
            </a:r>
            <a:r>
              <a:rPr lang="en-US" dirty="0" smtClean="0"/>
              <a:t> function to accept x/y coordinates as parameters.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4724401"/>
            <a:ext cx="25320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025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Parameterized answer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707357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(260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100, background="light gray")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(panel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10, 30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(panel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150, 10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700" dirty="0" smtClean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x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, y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100, 50</a:t>
            </a:r>
            <a:r>
              <a:rPr lang="en-US" sz="1800" dirty="0" smtClean="0">
                <a:latin typeface="Courier New" panose="02070309020205020404" pitchFamily="49" charset="0"/>
              </a:rPr>
              <a:t>, "</a:t>
            </a:r>
            <a:r>
              <a:rPr lang="en-US" sz="1800" dirty="0">
                <a:latin typeface="Courier New" panose="02070309020205020404" pitchFamily="49" charset="0"/>
              </a:rPr>
              <a:t>black")</a:t>
            </a:r>
          </a:p>
          <a:p>
            <a:pPr>
              <a:lnSpc>
                <a:spcPct val="70000"/>
              </a:lnSpc>
              <a:buNone/>
            </a:pPr>
            <a:r>
              <a:rPr lang="en-US" sz="7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+ 10, y + 40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0, 20</a:t>
            </a:r>
            <a:r>
              <a:rPr lang="en-US" sz="1800" dirty="0" smtClean="0">
                <a:latin typeface="Courier New" panose="02070309020205020404" pitchFamily="49" charset="0"/>
              </a:rPr>
              <a:t>, "red")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+ 70, y + 40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0, 20</a:t>
            </a:r>
            <a:r>
              <a:rPr lang="en-US" sz="1800" dirty="0" smtClean="0">
                <a:latin typeface="Courier New" panose="02070309020205020404" pitchFamily="49" charset="0"/>
              </a:rPr>
              <a:t>, "red")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7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+ 70, y +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10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30,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 smtClean="0">
                <a:latin typeface="Courier New" panose="02070309020205020404" pitchFamily="49" charset="0"/>
              </a:rPr>
              <a:t>, "cyan")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990" y="1027906"/>
            <a:ext cx="25320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83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Modify </a:t>
            </a:r>
            <a:r>
              <a:rPr lang="en-US" dirty="0" err="1" smtClean="0">
                <a:latin typeface="Courier New" charset="0"/>
                <a:ea typeface="ＭＳ Ｐゴシック" charset="0"/>
                <a:cs typeface="+mn-cs"/>
              </a:rPr>
              <a:t>draw_car</a:t>
            </a:r>
            <a:r>
              <a:rPr lang="en-US" dirty="0" smtClean="0"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to allow the car to be drawn at any size.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Existing car: size 100.  Second car: (150, 10), size 50.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endParaRPr lang="en-US" sz="8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Once you have this working, use a </a:t>
            </a:r>
            <a:r>
              <a:rPr lang="en-US" dirty="0">
                <a:latin typeface="Courier New" charset="0"/>
                <a:ea typeface="ＭＳ Ｐゴシック" charset="0"/>
                <a:cs typeface="+mn-cs"/>
              </a:rPr>
              <a:t>for</a:t>
            </a:r>
            <a:r>
              <a:rPr lang="en-US" dirty="0">
                <a:ea typeface="ＭＳ Ｐゴシック" charset="0"/>
                <a:cs typeface="+mn-cs"/>
              </a:rPr>
              <a:t> loop with your </a:t>
            </a:r>
            <a:r>
              <a:rPr lang="en-US" dirty="0" smtClean="0">
                <a:ea typeface="ＭＳ Ｐゴシック" charset="0"/>
                <a:cs typeface="+mn-cs"/>
              </a:rPr>
              <a:t>function to </a:t>
            </a:r>
            <a:r>
              <a:rPr lang="en-US" dirty="0">
                <a:ea typeface="ＭＳ Ｐゴシック" charset="0"/>
                <a:cs typeface="+mn-cs"/>
              </a:rPr>
              <a:t>draw a line of cars, like the picture at right.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Start at (10, 130), each size 40, separated by 50px.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question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267201"/>
            <a:ext cx="20574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86200"/>
            <a:ext cx="20574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908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answer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r>
              <a:rPr lang="en-US" sz="1600" dirty="0" err="1">
                <a:latin typeface="Courier New" panose="02070309020205020404" pitchFamily="49" charset="0"/>
              </a:rPr>
              <a:t>def</a:t>
            </a:r>
            <a:r>
              <a:rPr lang="en-US" sz="1600" dirty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panel = </a:t>
            </a:r>
            <a:r>
              <a:rPr lang="en-US" sz="1600" dirty="0" err="1">
                <a:latin typeface="Courier New" panose="02070309020205020404" pitchFamily="49" charset="0"/>
              </a:rPr>
              <a:t>DrawingPanel</a:t>
            </a:r>
            <a:r>
              <a:rPr lang="en-US" sz="1600" dirty="0">
                <a:latin typeface="Courier New" panose="02070309020205020404" pitchFamily="49" charset="0"/>
              </a:rPr>
              <a:t>(260, 100, background="light gray")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30, 100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150,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10, 50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for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in range(0, 5):</a:t>
            </a:r>
            <a:endParaRPr lang="en-US" sz="15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  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(panel,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10 + </a:t>
            </a:r>
            <a:r>
              <a:rPr lang="en-US" sz="15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* 50, 130, 40);</a:t>
            </a: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</a:rPr>
              <a:t>def</a:t>
            </a: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</a:rPr>
              <a:t>draw_car</a:t>
            </a:r>
            <a:r>
              <a:rPr lang="en-US" sz="1500" dirty="0">
                <a:latin typeface="Courier New" panose="02070309020205020404" pitchFamily="49" charset="0"/>
              </a:rPr>
              <a:t>(p, x, </a:t>
            </a:r>
            <a:r>
              <a:rPr lang="en-US" sz="1500" dirty="0" smtClean="0">
                <a:latin typeface="Courier New" panose="02070309020205020404" pitchFamily="49" charset="0"/>
              </a:rPr>
              <a:t>y,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500" dirty="0" smtClean="0">
                <a:latin typeface="Courier New" panose="02070309020205020404" pitchFamily="49" charset="0"/>
              </a:rPr>
              <a:t>(x</a:t>
            </a:r>
            <a:r>
              <a:rPr lang="en-US" sz="1500" dirty="0">
                <a:latin typeface="Courier New" panose="02070309020205020404" pitchFamily="49" charset="0"/>
              </a:rPr>
              <a:t>, y,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2</a:t>
            </a:r>
            <a:r>
              <a:rPr lang="en-US" sz="1500" dirty="0" smtClean="0">
                <a:latin typeface="Courier New" panose="02070309020205020404" pitchFamily="49" charset="0"/>
              </a:rPr>
              <a:t>, "</a:t>
            </a:r>
            <a:r>
              <a:rPr lang="en-US" sz="1500" dirty="0">
                <a:latin typeface="Courier New" panose="02070309020205020404" pitchFamily="49" charset="0"/>
              </a:rPr>
              <a:t>black")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500" dirty="0" smtClean="0">
                <a:latin typeface="Courier New" panose="02070309020205020404" pitchFamily="49" charset="0"/>
              </a:rPr>
              <a:t>(x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* 2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5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5</a:t>
            </a:r>
            <a:r>
              <a:rPr lang="en-US" sz="1500" dirty="0" smtClean="0">
                <a:latin typeface="Courier New" panose="02070309020205020404" pitchFamily="49" charset="0"/>
              </a:rPr>
              <a:t>, "red")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500" dirty="0" smtClean="0">
                <a:latin typeface="Courier New" panose="02070309020205020404" pitchFamily="49" charset="0"/>
              </a:rPr>
              <a:t>(x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* 2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5</a:t>
            </a:r>
            <a:r>
              <a:rPr lang="en-US" sz="1500" dirty="0" smtClean="0">
                <a:latin typeface="Courier New" panose="02070309020205020404" pitchFamily="49" charset="0"/>
              </a:rPr>
              <a:t>, "red")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500" dirty="0" smtClean="0">
                <a:latin typeface="Courier New" panose="02070309020205020404" pitchFamily="49" charset="0"/>
              </a:rPr>
              <a:t>(x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3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5</a:t>
            </a:r>
            <a:r>
              <a:rPr lang="en-US" sz="1500" dirty="0" smtClean="0">
                <a:latin typeface="Courier New" panose="02070309020205020404" pitchFamily="49" charset="0"/>
              </a:rPr>
              <a:t>, "cyan")   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066" y="812006"/>
            <a:ext cx="2057400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91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792</Words>
  <Application>Microsoft Office PowerPoint</Application>
  <PresentationFormat>Widescreen</PresentationFormat>
  <Paragraphs>103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Calibri Light</vt:lpstr>
      <vt:lpstr>Courier New</vt:lpstr>
      <vt:lpstr>Times New Roman</vt:lpstr>
      <vt:lpstr>Wingdings 2</vt:lpstr>
      <vt:lpstr>Office Theme</vt:lpstr>
      <vt:lpstr>CSc 110, Spring 2018</vt:lpstr>
      <vt:lpstr>Drawing with loops</vt:lpstr>
      <vt:lpstr>Drawing w/ loops questions</vt:lpstr>
      <vt:lpstr>Drawing w/ loops answers</vt:lpstr>
      <vt:lpstr>Drawing with functions</vt:lpstr>
      <vt:lpstr>Parameterized figures</vt:lpstr>
      <vt:lpstr>Parameterized answer</vt:lpstr>
      <vt:lpstr>Drawing parameter question</vt:lpstr>
      <vt:lpstr>Drawing parameter answer</vt:lpstr>
      <vt:lpstr>Animation with sleep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2017</dc:title>
  <dc:creator>allison</dc:creator>
  <cp:lastModifiedBy>allison</cp:lastModifiedBy>
  <cp:revision>8</cp:revision>
  <dcterms:created xsi:type="dcterms:W3CDTF">2017-09-08T02:19:16Z</dcterms:created>
  <dcterms:modified xsi:type="dcterms:W3CDTF">2018-02-02T05:23:22Z</dcterms:modified>
</cp:coreProperties>
</file>