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5CA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8E971-AB61-4AA6-9004-20C446E8C8C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7448B-30A8-4D63-BBD7-1702F11BF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A29DBC-7E72-49AD-A2CA-EE67C3F0A5CA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168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97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89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38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6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5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5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9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6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6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8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0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6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09C5-10C4-474E-91D3-AEB28559D746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8628-C6D3-4315-B529-3BBC4B299D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640042"/>
            <a:ext cx="9144000" cy="1038033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1823480"/>
            <a:ext cx="9144000" cy="62831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11: </a:t>
            </a:r>
            <a:r>
              <a:rPr lang="en-US" dirty="0"/>
              <a:t>r</a:t>
            </a:r>
            <a:r>
              <a:rPr lang="en-US" dirty="0" smtClean="0"/>
              <a:t>eturn values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ath</a:t>
            </a:r>
            <a:r>
              <a:rPr lang="en-US" dirty="0" smtClean="0"/>
              <a:t>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 descr="2006-01-29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2597203"/>
            <a:ext cx="8128000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5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 examples</a:t>
            </a:r>
          </a:p>
        </p:txBody>
      </p:sp>
      <p:sp>
        <p:nvSpPr>
          <p:cNvPr id="55705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Converts degrees Fahrenheit to Celsius.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f_to_c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degrees_c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5.0 / 9.0 * (</a:t>
            </a:r>
            <a:r>
              <a:rPr lang="en-US" sz="1800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- 32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return </a:t>
            </a:r>
            <a:r>
              <a:rPr lang="en-US" sz="1800" b="1" dirty="0" err="1" smtClean="0">
                <a:latin typeface="Courier New" panose="02070309020205020404" pitchFamily="49" charset="0"/>
              </a:rPr>
              <a:t>degrees_c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Computes triangle hypotenuse length given its side lengths.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hypotenuse(a, </a:t>
            </a:r>
            <a:r>
              <a:rPr lang="en-US" sz="1800" dirty="0">
                <a:latin typeface="Courier New" panose="02070309020205020404" pitchFamily="49" charset="0"/>
              </a:rPr>
              <a:t>b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c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math.sqrt</a:t>
            </a:r>
            <a:r>
              <a:rPr lang="en-US" sz="1800" dirty="0" smtClean="0">
                <a:latin typeface="Courier New" panose="02070309020205020404" pitchFamily="49" charset="0"/>
              </a:rPr>
              <a:t>(a </a:t>
            </a:r>
            <a:r>
              <a:rPr lang="en-US" sz="1800" dirty="0">
                <a:latin typeface="Courier New" panose="02070309020205020404" pitchFamily="49" charset="0"/>
              </a:rPr>
              <a:t>* a + b * b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return </a:t>
            </a:r>
            <a:r>
              <a:rPr lang="en-US" sz="1800" b="1" dirty="0" smtClean="0">
                <a:latin typeface="Courier New" panose="02070309020205020404" pitchFamily="49" charset="0"/>
              </a:rPr>
              <a:t>c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You can shorten the examples by returning an expression: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f_to_c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</a:rPr>
              <a:t>return </a:t>
            </a:r>
            <a:r>
              <a:rPr lang="en-US" sz="1800" b="1" dirty="0">
                <a:latin typeface="Courier New" panose="02070309020205020404" pitchFamily="49" charset="0"/>
              </a:rPr>
              <a:t>5.0 / 9.0 * (</a:t>
            </a:r>
            <a:r>
              <a:rPr lang="en-US" sz="1800" b="1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b="1" dirty="0" smtClean="0">
                <a:latin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</a:rPr>
              <a:t>- 32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978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7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57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7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error: Not storing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968613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Many students incorrectly think that a </a:t>
            </a:r>
            <a:r>
              <a:rPr lang="en-US" dirty="0" smtClean="0">
                <a:latin typeface="Courier New" panose="02070309020205020404" pitchFamily="49" charset="0"/>
              </a:rPr>
              <a:t>return</a:t>
            </a:r>
            <a:r>
              <a:rPr lang="en-US" dirty="0" smtClean="0"/>
              <a:t> statement sends a variable's name back to the calling method.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slope(0, 0, 6, 3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The slope </a:t>
            </a:r>
            <a:r>
              <a:rPr lang="en-US" sz="1800" dirty="0" smtClean="0">
                <a:latin typeface="Courier New" panose="02070309020205020404" pitchFamily="49" charset="0"/>
              </a:rPr>
              <a:t>is", </a:t>
            </a: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result</a:t>
            </a:r>
            <a:r>
              <a:rPr lang="en-US" sz="1800" dirty="0">
                <a:latin typeface="Courier New" panose="02070309020205020404" pitchFamily="49" charset="0"/>
              </a:rPr>
              <a:t>);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ERROR: cannot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find symbol: result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slope(x1, x2, y1, </a:t>
            </a:r>
            <a:r>
              <a:rPr lang="en-US" sz="1800" dirty="0">
                <a:latin typeface="Courier New" panose="02070309020205020404" pitchFamily="49" charset="0"/>
              </a:rPr>
              <a:t>y2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dy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y2 - </a:t>
            </a:r>
            <a:r>
              <a:rPr lang="en-US" sz="1800" dirty="0" smtClean="0">
                <a:latin typeface="Courier New" panose="02070309020205020404" pitchFamily="49" charset="0"/>
              </a:rPr>
              <a:t>y1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dx </a:t>
            </a:r>
            <a:r>
              <a:rPr lang="en-US" sz="1800" dirty="0">
                <a:latin typeface="Courier New" panose="02070309020205020404" pitchFamily="49" charset="0"/>
              </a:rPr>
              <a:t>= x2 - </a:t>
            </a:r>
            <a:r>
              <a:rPr lang="en-US" sz="1800" dirty="0" smtClean="0">
                <a:latin typeface="Courier New" panose="02070309020205020404" pitchFamily="49" charset="0"/>
              </a:rPr>
              <a:t>x1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result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</a:rPr>
              <a:t>dy</a:t>
            </a:r>
            <a:r>
              <a:rPr lang="en-US" sz="1800" dirty="0">
                <a:latin typeface="Courier New" panose="02070309020205020404" pitchFamily="49" charset="0"/>
              </a:rPr>
              <a:t> / </a:t>
            </a:r>
            <a:r>
              <a:rPr lang="en-US" sz="1800" dirty="0" smtClean="0">
                <a:latin typeface="Courier New" panose="02070309020205020404" pitchFamily="49" charset="0"/>
              </a:rPr>
              <a:t>dx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</a:rPr>
              <a:t>result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Fixing the common error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Returning sends the variable's </a:t>
            </a:r>
            <a:r>
              <a:rPr lang="en-US" i="1" dirty="0" smtClean="0"/>
              <a:t>value </a:t>
            </a:r>
            <a:r>
              <a:rPr lang="en-US" dirty="0" smtClean="0"/>
              <a:t>back.  Store the returned value into a variable or use it in an expression.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= </a:t>
            </a:r>
            <a:r>
              <a:rPr lang="en-US" sz="1800" dirty="0">
                <a:latin typeface="Courier New" panose="02070309020205020404" pitchFamily="49" charset="0"/>
              </a:rPr>
              <a:t>slope(0, 0, 6, 3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The slope </a:t>
            </a:r>
            <a:r>
              <a:rPr lang="en-US" sz="1800" dirty="0" smtClean="0">
                <a:latin typeface="Courier New" panose="02070309020205020404" pitchFamily="49" charset="0"/>
              </a:rPr>
              <a:t>is",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slope(x1, </a:t>
            </a:r>
            <a:r>
              <a:rPr lang="en-US" sz="1800" dirty="0">
                <a:latin typeface="Courier New" panose="02070309020205020404" pitchFamily="49" charset="0"/>
              </a:rPr>
              <a:t>x2, </a:t>
            </a:r>
            <a:r>
              <a:rPr lang="en-US" sz="1800" dirty="0" smtClean="0">
                <a:latin typeface="Courier New" panose="02070309020205020404" pitchFamily="49" charset="0"/>
              </a:rPr>
              <a:t>y1, </a:t>
            </a:r>
            <a:r>
              <a:rPr lang="en-US" sz="1800" dirty="0">
                <a:latin typeface="Courier New" panose="02070309020205020404" pitchFamily="49" charset="0"/>
              </a:rPr>
              <a:t>y2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dy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y2 - </a:t>
            </a:r>
            <a:r>
              <a:rPr lang="en-US" sz="1800" dirty="0" smtClean="0">
                <a:latin typeface="Courier New" panose="02070309020205020404" pitchFamily="49" charset="0"/>
              </a:rPr>
              <a:t>y1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dx </a:t>
            </a:r>
            <a:r>
              <a:rPr lang="en-US" sz="1800" dirty="0">
                <a:latin typeface="Courier New" panose="02070309020205020404" pitchFamily="49" charset="0"/>
              </a:rPr>
              <a:t>= x2 - </a:t>
            </a:r>
            <a:r>
              <a:rPr lang="en-US" sz="1800" dirty="0" smtClean="0">
                <a:latin typeface="Courier New" panose="02070309020205020404" pitchFamily="49" charset="0"/>
              </a:rPr>
              <a:t>x1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result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</a:rPr>
              <a:t>dy</a:t>
            </a:r>
            <a:r>
              <a:rPr lang="en-US" sz="1800" dirty="0">
                <a:latin typeface="Courier New" panose="02070309020205020404" pitchFamily="49" charset="0"/>
              </a:rPr>
              <a:t> / </a:t>
            </a:r>
            <a:r>
              <a:rPr lang="en-US" sz="1800" dirty="0" smtClean="0">
                <a:latin typeface="Courier New" panose="02070309020205020404" pitchFamily="49" charset="0"/>
              </a:rPr>
              <a:t>dx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 </a:t>
            </a:r>
            <a:r>
              <a:rPr lang="en-US" sz="1800" dirty="0" smtClean="0">
                <a:latin typeface="Courier New" panose="02070309020205020404" pitchFamily="49" charset="0"/>
              </a:rPr>
              <a:t>result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18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physics, the </a:t>
            </a:r>
            <a:r>
              <a:rPr lang="en-US" i="1" smtClean="0"/>
              <a:t>displacement </a:t>
            </a:r>
            <a:r>
              <a:rPr lang="en-US" smtClean="0"/>
              <a:t>of a moving body represents its change in position over time while accelerating.</a:t>
            </a:r>
          </a:p>
          <a:p>
            <a:pPr lvl="1" eaLnBrk="1" hangingPunct="1"/>
            <a:r>
              <a:rPr lang="en-US" smtClean="0"/>
              <a:t>Given initial velocity </a:t>
            </a:r>
            <a:r>
              <a:rPr lang="en-US" i="1" smtClean="0"/>
              <a:t>v</a:t>
            </a:r>
            <a:r>
              <a:rPr lang="en-US" baseline="-25000" smtClean="0"/>
              <a:t>0</a:t>
            </a:r>
            <a:r>
              <a:rPr lang="en-US" smtClean="0"/>
              <a:t> in m/s, acceleration </a:t>
            </a:r>
            <a:r>
              <a:rPr lang="en-US" i="1" smtClean="0"/>
              <a:t>a</a:t>
            </a:r>
            <a:r>
              <a:rPr lang="en-US" smtClean="0"/>
              <a:t> in m/s</a:t>
            </a:r>
            <a:r>
              <a:rPr lang="en-US" baseline="30000" smtClean="0"/>
              <a:t>2</a:t>
            </a:r>
            <a:r>
              <a:rPr lang="en-US" smtClean="0"/>
              <a:t>, and elapsed time </a:t>
            </a:r>
            <a:r>
              <a:rPr lang="en-US" i="1" smtClean="0"/>
              <a:t>t</a:t>
            </a:r>
            <a:r>
              <a:rPr lang="en-US" smtClean="0"/>
              <a:t> in s, the displacement of the body is:</a:t>
            </a:r>
          </a:p>
          <a:p>
            <a:pPr lvl="1" eaLnBrk="1" hangingPunct="1"/>
            <a:endParaRPr lang="en-US" sz="800"/>
          </a:p>
          <a:p>
            <a:pPr lvl="1" eaLnBrk="1" hangingPunct="1"/>
            <a:r>
              <a:rPr lang="en-US" smtClean="0"/>
              <a:t>Displacement = </a:t>
            </a:r>
            <a:r>
              <a:rPr lang="en-US" i="1" smtClean="0"/>
              <a:t>v</a:t>
            </a:r>
            <a:r>
              <a:rPr lang="en-US" baseline="-25000" smtClean="0"/>
              <a:t>0 </a:t>
            </a:r>
            <a:r>
              <a:rPr lang="en-US" i="1" smtClean="0"/>
              <a:t>t</a:t>
            </a:r>
            <a:r>
              <a:rPr lang="en-US" smtClean="0"/>
              <a:t> + ½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baseline="30000" smtClean="0"/>
              <a:t> 2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Write a method </a:t>
            </a:r>
            <a:r>
              <a:rPr lang="en-US" smtClean="0">
                <a:latin typeface="Courier New" panose="02070309020205020404" pitchFamily="49" charset="0"/>
              </a:rPr>
              <a:t>displacement</a:t>
            </a:r>
            <a:r>
              <a:rPr lang="en-US" smtClean="0"/>
              <a:t> that accepts </a:t>
            </a:r>
            <a:r>
              <a:rPr lang="en-US" i="1" smtClean="0"/>
              <a:t>v</a:t>
            </a:r>
            <a:r>
              <a:rPr lang="en-US" baseline="-25000" smtClean="0"/>
              <a:t>0</a:t>
            </a:r>
            <a:r>
              <a:rPr lang="en-US" smtClean="0"/>
              <a:t>, </a:t>
            </a:r>
            <a:r>
              <a:rPr lang="en-US" i="1" smtClean="0"/>
              <a:t>a</a:t>
            </a:r>
            <a:r>
              <a:rPr lang="en-US" smtClean="0"/>
              <a:t>, and </a:t>
            </a:r>
            <a:r>
              <a:rPr lang="en-US" i="1" smtClean="0"/>
              <a:t>t</a:t>
            </a:r>
            <a:r>
              <a:rPr lang="en-US" smtClean="0"/>
              <a:t> and computes and returns the change in position.</a:t>
            </a:r>
          </a:p>
          <a:p>
            <a:pPr lvl="1" eaLnBrk="1" hangingPunct="1"/>
            <a:r>
              <a:rPr lang="en-US" smtClean="0"/>
              <a:t>example: </a:t>
            </a:r>
            <a:r>
              <a:rPr lang="en-US" smtClean="0">
                <a:latin typeface="Courier New" panose="02070309020205020404" pitchFamily="49" charset="0"/>
              </a:rPr>
              <a:t>displacement(3.0, 4.0, 5.0)</a:t>
            </a:r>
            <a:r>
              <a:rPr lang="en-US" smtClean="0"/>
              <a:t> returns </a:t>
            </a:r>
            <a:r>
              <a:rPr lang="en-US" smtClean="0">
                <a:latin typeface="Courier New" panose="02070309020205020404" pitchFamily="49" charset="0"/>
              </a:rPr>
              <a:t>65.0</a:t>
            </a:r>
          </a:p>
        </p:txBody>
      </p:sp>
    </p:spTree>
    <p:extLst>
      <p:ext uri="{BB962C8B-B14F-4D97-AF65-F5344CB8AC3E}">
        <p14:creationId xmlns:p14="http://schemas.microsoft.com/office/powerpoint/2010/main" val="22911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solution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displacement(</a:t>
            </a:r>
            <a:r>
              <a:rPr lang="en-US" sz="1600" dirty="0" smtClean="0">
                <a:latin typeface="Courier New" panose="02070309020205020404" pitchFamily="49" charset="0"/>
              </a:rPr>
              <a:t>v0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d </a:t>
            </a:r>
            <a:r>
              <a:rPr lang="en-US" sz="2000" dirty="0">
                <a:latin typeface="Courier New" panose="02070309020205020404" pitchFamily="49" charset="0"/>
              </a:rPr>
              <a:t>= v0 * t + 0.5 * a * </a:t>
            </a:r>
            <a:r>
              <a:rPr lang="en-US" sz="2000" dirty="0" smtClean="0">
                <a:latin typeface="Courier New" panose="02070309020205020404" pitchFamily="49" charset="0"/>
              </a:rPr>
              <a:t>(t ** 2)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2000" dirty="0">
                <a:latin typeface="Courier New" panose="02070309020205020404" pitchFamily="49" charset="0"/>
              </a:rPr>
              <a:t>return </a:t>
            </a:r>
            <a:r>
              <a:rPr lang="en-US" sz="2000" dirty="0" smtClean="0">
                <a:latin typeface="Courier New" panose="02070309020205020404" pitchFamily="49" charset="0"/>
              </a:rPr>
              <a:t>d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872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5990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drop two balls, which will hit the ground first?</a:t>
            </a:r>
          </a:p>
          <a:p>
            <a:pPr lvl="1" eaLnBrk="1" hangingPunct="1"/>
            <a:r>
              <a:rPr lang="en-US" smtClean="0"/>
              <a:t>Ball 1:	height of 600m, initial velocity = 25 m/sec downward</a:t>
            </a:r>
          </a:p>
          <a:p>
            <a:pPr lvl="1" eaLnBrk="1" hangingPunct="1"/>
            <a:r>
              <a:rPr lang="en-US" smtClean="0"/>
              <a:t>Ball 2:	height of 500m, initial velocity = 15 m/sec downward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Write a program that determines how long each ball takes to hit the ground (and draws each ball falling).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Total time is based on the force of gravity on each ball.</a:t>
            </a:r>
          </a:p>
          <a:p>
            <a:pPr lvl="1" eaLnBrk="1" hangingPunct="1"/>
            <a:r>
              <a:rPr lang="en-US" smtClean="0"/>
              <a:t>Acceleration due to gravity </a:t>
            </a:r>
            <a:r>
              <a:rPr lang="en-US" smtClean="0">
                <a:latin typeface="Lucida Sans Unicode" panose="020B0602030504020204" pitchFamily="34" charset="0"/>
              </a:rPr>
              <a:t>≅</a:t>
            </a:r>
            <a:r>
              <a:rPr lang="en-US" smtClean="0"/>
              <a:t> 9.81 m/s</a:t>
            </a:r>
            <a:r>
              <a:rPr lang="en-US" baseline="30000" smtClean="0"/>
              <a:t>2</a:t>
            </a:r>
            <a:r>
              <a:rPr lang="en-US" smtClean="0"/>
              <a:t>, downward</a:t>
            </a:r>
          </a:p>
          <a:p>
            <a:pPr lvl="1" eaLnBrk="1" hangingPunct="1"/>
            <a:r>
              <a:rPr lang="en-US" smtClean="0"/>
              <a:t>Displacement = </a:t>
            </a:r>
            <a:r>
              <a:rPr lang="en-US" i="1" smtClean="0"/>
              <a:t>v</a:t>
            </a:r>
            <a:r>
              <a:rPr lang="en-US" baseline="-25000" smtClean="0"/>
              <a:t>0 </a:t>
            </a:r>
            <a:r>
              <a:rPr lang="en-US" i="1" smtClean="0"/>
              <a:t>t</a:t>
            </a:r>
            <a:r>
              <a:rPr lang="en-US" smtClean="0"/>
              <a:t> + ½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baseline="30000" smtClean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64065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9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Ball solution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838200" y="1446962"/>
            <a:ext cx="10515600" cy="513470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Simulates the dropping of two balls from various heights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panel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600" dirty="0" smtClean="0">
                <a:latin typeface="Courier New" panose="02070309020205020404" pitchFamily="49" charset="0"/>
              </a:rPr>
              <a:t>(600</a:t>
            </a:r>
            <a:r>
              <a:rPr lang="en-US" sz="1600" dirty="0">
                <a:latin typeface="Courier New" panose="02070309020205020404" pitchFamily="49" charset="0"/>
              </a:rPr>
              <a:t>, 600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800" dirty="0" smtClean="0">
                <a:latin typeface="Courier New" panose="02070309020205020404" pitchFamily="49" charset="0"/>
              </a:rPr>
              <a:t>        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</a:rPr>
              <a:t>  ball1x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100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ball1y </a:t>
            </a:r>
            <a:r>
              <a:rPr lang="en-US" sz="1600" dirty="0">
                <a:latin typeface="Courier New" panose="02070309020205020404" pitchFamily="49" charset="0"/>
              </a:rPr>
              <a:t>=   </a:t>
            </a:r>
            <a:r>
              <a:rPr lang="en-US" sz="1600" dirty="0" smtClean="0">
                <a:latin typeface="Courier New" panose="02070309020205020404" pitchFamily="49" charset="0"/>
              </a:rPr>
              <a:t>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v01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25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</a:rPr>
              <a:t>  ball2x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200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ball2y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100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v02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5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# draw the balls at each time increment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time in </a:t>
            </a:r>
            <a:r>
              <a:rPr lang="en-US" sz="1600" dirty="0" smtClean="0">
                <a:latin typeface="Courier New" panose="02070309020205020404" pitchFamily="49" charset="0"/>
              </a:rPr>
              <a:t>range(60): 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disp1 = displacement(v01, time/10, 9.81)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600" dirty="0" smtClean="0">
                <a:latin typeface="Courier New" panose="02070309020205020404" pitchFamily="49" charset="0"/>
              </a:rPr>
              <a:t>(ball1x</a:t>
            </a:r>
            <a:r>
              <a:rPr lang="en-US" sz="1600" dirty="0">
                <a:latin typeface="Courier New" panose="02070309020205020404" pitchFamily="49" charset="0"/>
              </a:rPr>
              <a:t>, ball1y + disp1, ball1x + 10, ball1y + 10 + disp1)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disp2 = displacement(v02, time/10, 9.81)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600" dirty="0" smtClean="0">
                <a:latin typeface="Courier New" panose="02070309020205020404" pitchFamily="49" charset="0"/>
              </a:rPr>
              <a:t>(ball2x</a:t>
            </a:r>
            <a:r>
              <a:rPr lang="en-US" sz="1600" dirty="0">
                <a:latin typeface="Courier New" panose="02070309020205020404" pitchFamily="49" charset="0"/>
              </a:rPr>
              <a:t>, ball2y + disp2, ball2x + 10, ball2y + 10 + disp2)</a:t>
            </a:r>
          </a:p>
          <a:p>
            <a:pPr>
              <a:lnSpc>
                <a:spcPct val="75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</a:rPr>
              <a:t>panel.sleep</a:t>
            </a:r>
            <a:r>
              <a:rPr lang="en-US" sz="1600" dirty="0">
                <a:latin typeface="Courier New" panose="02070309020205020404" pitchFamily="49" charset="0"/>
              </a:rPr>
              <a:t>(50)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pause for 50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ms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panel.fill_rect</a:t>
            </a:r>
            <a:r>
              <a:rPr lang="en-US" sz="1600" dirty="0" smtClean="0">
                <a:latin typeface="Courier New" panose="02070309020205020404" pitchFamily="49" charset="0"/>
              </a:rPr>
              <a:t>(0</a:t>
            </a:r>
            <a:r>
              <a:rPr lang="en-US" sz="1600" dirty="0">
                <a:latin typeface="Courier New" panose="02070309020205020404" pitchFamily="49" charset="0"/>
              </a:rPr>
              <a:t>, 0, 600, 600, </a:t>
            </a:r>
            <a:r>
              <a:rPr lang="en-US" sz="1600" dirty="0" smtClean="0">
                <a:latin typeface="Courier New" panose="02070309020205020404" pitchFamily="49" charset="0"/>
              </a:rPr>
              <a:t>"white")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8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Python's </a:t>
            </a:r>
            <a:r>
              <a:rPr lang="en-US" dirty="0" smtClean="0">
                <a:latin typeface="Courier New" panose="02070309020205020404" pitchFamily="49" charset="0"/>
              </a:rPr>
              <a:t>Math</a:t>
            </a:r>
            <a:r>
              <a:rPr lang="en-US" dirty="0" smtClean="0"/>
              <a:t> class</a:t>
            </a:r>
          </a:p>
        </p:txBody>
      </p:sp>
      <p:graphicFrame>
        <p:nvGraphicFramePr>
          <p:cNvPr id="548987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03846"/>
              </p:ext>
            </p:extLst>
          </p:nvPr>
        </p:nvGraphicFramePr>
        <p:xfrm>
          <a:off x="926122" y="1420168"/>
          <a:ext cx="6643688" cy="3046203"/>
        </p:xfrm>
        <a:graphic>
          <a:graphicData uri="http://schemas.openxmlformats.org/drawingml/2006/table">
            <a:tbl>
              <a:tblPr/>
              <a:tblGrid>
                <a:gridCol w="3082925"/>
                <a:gridCol w="3560763"/>
              </a:tblGrid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Method name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math.ceil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rounds up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math.floor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rounds down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math.log(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value, base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logarithm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math.sqrt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square root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7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math.sinh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math.cosh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math.tanh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sine/cosine/tangent of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</a:b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an angle in radians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9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math.degrees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math.radians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convert degrees to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radians and back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8911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58791"/>
              </p:ext>
            </p:extLst>
          </p:nvPr>
        </p:nvGraphicFramePr>
        <p:xfrm>
          <a:off x="8349343" y="2916483"/>
          <a:ext cx="2771775" cy="1006476"/>
        </p:xfrm>
        <a:graphic>
          <a:graphicData uri="http://schemas.openxmlformats.org/drawingml/2006/table">
            <a:tbl>
              <a:tblPr/>
              <a:tblGrid>
                <a:gridCol w="1219200"/>
                <a:gridCol w="1552575"/>
              </a:tblGrid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Constant 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2.7182818...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3.1415926...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79259"/>
              </p:ext>
            </p:extLst>
          </p:nvPr>
        </p:nvGraphicFramePr>
        <p:xfrm>
          <a:off x="4201885" y="5083393"/>
          <a:ext cx="6643688" cy="1578986"/>
        </p:xfrm>
        <a:graphic>
          <a:graphicData uri="http://schemas.openxmlformats.org/drawingml/2006/table">
            <a:tbl>
              <a:tblPr/>
              <a:tblGrid>
                <a:gridCol w="3082925"/>
                <a:gridCol w="3560763"/>
              </a:tblGrid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Function 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abs(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absolute value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min(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value1, value2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smaller of two values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max(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value1, value2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larger of two values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round(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nearest whole number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/>
          </p:cNvSpPr>
          <p:nvPr/>
        </p:nvSpPr>
        <p:spPr>
          <a:xfrm>
            <a:off x="838200" y="5210105"/>
            <a:ext cx="49245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Other math functions: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4540571"/>
            <a:ext cx="5588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math   </a:t>
            </a:r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necessary </a:t>
            </a:r>
            <a:r>
              <a:rPr lang="en-US" dirty="0" smtClean="0"/>
              <a:t>to use the above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7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output?</a:t>
            </a:r>
          </a:p>
        </p:txBody>
      </p:sp>
      <p:sp>
        <p:nvSpPr>
          <p:cNvPr id="6297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Simply calling these functions produces no visible result.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(81)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 output</a:t>
            </a:r>
          </a:p>
          <a:p>
            <a:pPr lvl="1" eaLnBrk="1" hangingPunct="1"/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Math function calls use a Python feature called </a:t>
            </a:r>
            <a:r>
              <a:rPr lang="en-US" i="1" dirty="0" smtClean="0"/>
              <a:t>return values</a:t>
            </a:r>
            <a:r>
              <a:rPr lang="en-US" dirty="0" smtClean="0"/>
              <a:t> that cause them to be treated as expressions.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The program runs the function, computes the answer, and then "replaces" the call with its computed result value.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(81)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 output</a:t>
            </a:r>
            <a:b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</a:rPr>
              <a:t>9</a:t>
            </a:r>
            <a:r>
              <a:rPr lang="en-US" b="1" dirty="0" smtClean="0">
                <a:latin typeface="Courier New" panose="02070309020205020404" pitchFamily="49" charset="0"/>
              </a:rPr>
              <a:t>.0</a:t>
            </a:r>
            <a:r>
              <a:rPr lang="en-US" dirty="0" smtClean="0">
                <a:latin typeface="Courier New" panose="02070309020205020404" pitchFamily="49" charset="0"/>
              </a:rPr>
              <a:t>  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no output</a:t>
            </a:r>
          </a:p>
          <a:p>
            <a:pPr lvl="1" eaLnBrk="1" hangingPunct="1"/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see the result, we must print it or store it in a variable.</a:t>
            </a:r>
          </a:p>
          <a:p>
            <a:pPr lvl="1" eaLnBrk="1" hangingPunct="1"/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result =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(81)</a:t>
            </a: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print(</a:t>
            </a:r>
            <a:r>
              <a:rPr lang="en-US" b="1" dirty="0" smtClean="0">
                <a:latin typeface="Courier New" panose="02070309020205020404" pitchFamily="49" charset="0"/>
              </a:rPr>
              <a:t>result</a:t>
            </a:r>
            <a:r>
              <a:rPr lang="en-US" dirty="0" smtClean="0">
                <a:latin typeface="Courier New" panose="02070309020205020404" pitchFamily="49" charset="0"/>
              </a:rPr>
              <a:t>)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9.0</a:t>
            </a:r>
          </a:p>
        </p:txBody>
      </p:sp>
    </p:spTree>
    <p:extLst>
      <p:ext uri="{BB962C8B-B14F-4D97-AF65-F5344CB8AC3E}">
        <p14:creationId xmlns:p14="http://schemas.microsoft.com/office/powerpoint/2010/main" val="19993986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return</a:t>
            </a:r>
            <a:r>
              <a:rPr lang="en-US" dirty="0" smtClean="0"/>
              <a:t>: To send out a value as the result of a function.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Return values send information </a:t>
            </a:r>
            <a:r>
              <a:rPr lang="en-US" i="1" dirty="0" smtClean="0"/>
              <a:t>out </a:t>
            </a:r>
            <a:r>
              <a:rPr lang="en-US" dirty="0" smtClean="0"/>
              <a:t>from a function to its caller.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A call to the function can be used as part of an expression.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(Compare to parameters which send values </a:t>
            </a:r>
            <a:r>
              <a:rPr lang="en-US" i="1" dirty="0" smtClean="0"/>
              <a:t>into</a:t>
            </a:r>
            <a:r>
              <a:rPr lang="en-US" dirty="0" smtClean="0"/>
              <a:t> a function)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657600" y="3983338"/>
            <a:ext cx="4787902" cy="2432050"/>
            <a:chOff x="1360" y="1968"/>
            <a:chExt cx="3016" cy="1532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1360" y="2520"/>
              <a:ext cx="51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1885" y="2018"/>
              <a:ext cx="912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2800" y="1968"/>
              <a:ext cx="898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  <a:cs typeface="Times New Roman" panose="02020603050405020304" pitchFamily="18" charset="0"/>
                </a:rPr>
                <a:t>abs(-42</a:t>
              </a: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2051" y="2008"/>
              <a:ext cx="4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-42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868" y="2771"/>
              <a:ext cx="929" cy="4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2800" y="3248"/>
              <a:ext cx="1576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err="1" smtClean="0">
                  <a:latin typeface="Courier New" panose="02070309020205020404" pitchFamily="49" charset="0"/>
                  <a:cs typeface="Times New Roman" panose="02020603050405020304" pitchFamily="18" charset="0"/>
                </a:rPr>
                <a:t>math.ceil</a:t>
              </a:r>
              <a:r>
                <a:rPr lang="en-US" sz="2000" dirty="0" smtClean="0">
                  <a:latin typeface="Courier New" panose="02070309020205020404" pitchFamily="49" charset="0"/>
                  <a:cs typeface="Times New Roman" panose="02020603050405020304" pitchFamily="18" charset="0"/>
                </a:rPr>
                <a:t>(2.71</a:t>
              </a: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H="1" flipV="1">
              <a:off x="1837" y="2832"/>
              <a:ext cx="96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2326" y="2786"/>
              <a:ext cx="5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2.71</a:t>
              </a:r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 flipH="1">
              <a:off x="1981" y="2210"/>
              <a:ext cx="81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400" y="2344"/>
              <a:ext cx="3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b="1">
                  <a:solidFill>
                    <a:srgbClr val="003399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42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160" y="3112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b="1">
                  <a:solidFill>
                    <a:srgbClr val="003399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3394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Math</a:t>
            </a:r>
            <a:r>
              <a:rPr lang="en-US" smtClean="0"/>
              <a:t> questions</a:t>
            </a:r>
          </a:p>
        </p:txBody>
      </p:sp>
      <p:sp>
        <p:nvSpPr>
          <p:cNvPr id="553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Evaluate the following expressions: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abs(-1.23)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(121.0) - </a:t>
            </a:r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(256.0)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round(pi) + round(e)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latin typeface="Courier New" panose="02070309020205020404" pitchFamily="49" charset="0"/>
              </a:rPr>
              <a:t>math.ceil</a:t>
            </a:r>
            <a:r>
              <a:rPr lang="en-US" dirty="0" smtClean="0">
                <a:latin typeface="Courier New" panose="02070309020205020404" pitchFamily="49" charset="0"/>
              </a:rPr>
              <a:t>(6.022) + </a:t>
            </a:r>
            <a:r>
              <a:rPr lang="en-US" dirty="0" err="1" smtClean="0">
                <a:latin typeface="Courier New" panose="02070309020205020404" pitchFamily="49" charset="0"/>
              </a:rPr>
              <a:t>math.floor</a:t>
            </a:r>
            <a:r>
              <a:rPr lang="en-US" dirty="0" smtClean="0">
                <a:latin typeface="Courier New" panose="02070309020205020404" pitchFamily="49" charset="0"/>
              </a:rPr>
              <a:t>(15.9994)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abs(min(-3, -5))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sz="2000" dirty="0" err="1" smtClean="0">
                <a:latin typeface="Courier New" panose="02070309020205020404" pitchFamily="49" charset="0"/>
              </a:rPr>
              <a:t>math.max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 smtClean="0"/>
              <a:t>math.</a:t>
            </a:r>
            <a:r>
              <a:rPr lang="en-US" sz="2000" dirty="0" err="1" smtClean="0">
                <a:latin typeface="Courier New" panose="02070309020205020404" pitchFamily="49" charset="0"/>
              </a:rPr>
              <a:t>min</a:t>
            </a:r>
            <a:r>
              <a:rPr lang="en-US" sz="2000" dirty="0" smtClean="0"/>
              <a:t> </a:t>
            </a:r>
            <a:r>
              <a:rPr lang="en-US" sz="2000" dirty="0"/>
              <a:t>can be used to bound numbers.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Consider a variable named </a:t>
            </a:r>
            <a:r>
              <a:rPr lang="en-US" dirty="0" smtClean="0">
                <a:latin typeface="Courier New" panose="02070309020205020404" pitchFamily="49" charset="0"/>
              </a:rPr>
              <a:t>age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What statement would replace negative ages with 0?</a:t>
            </a:r>
          </a:p>
          <a:p>
            <a:pPr lvl="1" eaLnBrk="1" hangingPunct="1"/>
            <a:r>
              <a:rPr lang="en-US" dirty="0" smtClean="0"/>
              <a:t>What statement would cap the maximum age to 40?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57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return and not print?</a:t>
            </a:r>
          </a:p>
        </p:txBody>
      </p:sp>
      <p:sp>
        <p:nvSpPr>
          <p:cNvPr id="6318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It might seem more useful for the </a:t>
            </a:r>
            <a:r>
              <a:rPr lang="en-US" dirty="0">
                <a:latin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</a:rPr>
              <a:t>ath</a:t>
            </a:r>
            <a:r>
              <a:rPr lang="en-US" dirty="0" smtClean="0"/>
              <a:t> functions to print their results rather than returning them.  Why don't they?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Answer: Returning is more flexible than printing.</a:t>
            </a:r>
          </a:p>
          <a:p>
            <a:pPr lvl="1" eaLnBrk="1" hangingPunct="1"/>
            <a:r>
              <a:rPr lang="en-US" dirty="0" smtClean="0"/>
              <a:t>We can compute several things before printing: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sqrt1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sqrt</a:t>
            </a:r>
            <a:r>
              <a:rPr lang="en-US" sz="1800" b="1" dirty="0" smtClean="0">
                <a:latin typeface="Courier New" panose="02070309020205020404" pitchFamily="49" charset="0"/>
              </a:rPr>
              <a:t>(100)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sqrt2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sqrt</a:t>
            </a:r>
            <a:r>
              <a:rPr lang="en-US" sz="1800" b="1" dirty="0" smtClean="0">
                <a:latin typeface="Courier New" panose="02070309020205020404" pitchFamily="49" charset="0"/>
              </a:rPr>
              <a:t>(81)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Powers </a:t>
            </a:r>
            <a:r>
              <a:rPr lang="en-US" sz="1800" dirty="0" smtClean="0">
                <a:latin typeface="Courier New" panose="02070309020205020404" pitchFamily="49" charset="0"/>
              </a:rPr>
              <a:t>are", sqrt1, "and", sqrt2)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We can combine the results of many computations: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k </a:t>
            </a:r>
            <a:r>
              <a:rPr lang="en-US" sz="1800" dirty="0">
                <a:latin typeface="Courier New" panose="02070309020205020404" pitchFamily="49" charset="0"/>
              </a:rPr>
              <a:t>= 13 *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sqrt</a:t>
            </a:r>
            <a:r>
              <a:rPr lang="en-US" sz="1800" b="1" dirty="0" smtClean="0">
                <a:latin typeface="Courier New" panose="02070309020205020404" pitchFamily="49" charset="0"/>
              </a:rPr>
              <a:t>(49)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+ 5 -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ceil</a:t>
            </a:r>
            <a:r>
              <a:rPr lang="en-US" sz="1800" b="1" dirty="0" smtClean="0">
                <a:latin typeface="Courier New" panose="02070309020205020404" pitchFamily="49" charset="0"/>
              </a:rPr>
              <a:t>(17.8)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8075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1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1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1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Quirks of real numbers</a:t>
            </a:r>
          </a:p>
        </p:txBody>
      </p:sp>
      <p:sp>
        <p:nvSpPr>
          <p:cNvPr id="5806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lvl="1" indent="0" eaLnBrk="1" hangingPunct="1">
              <a:buNone/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Some </a:t>
            </a:r>
            <a:r>
              <a:rPr lang="en-US" dirty="0" smtClean="0">
                <a:latin typeface="Courier New" panose="02070309020205020404" pitchFamily="49" charset="0"/>
              </a:rPr>
              <a:t>float </a:t>
            </a:r>
            <a:r>
              <a:rPr lang="en-US" dirty="0" smtClean="0"/>
              <a:t>values print poorly (too many digits).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result = 1.0 / 3.0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print(result)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0.3333333333333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The computer represents </a:t>
            </a:r>
            <a:r>
              <a:rPr lang="en-US" dirty="0" smtClean="0">
                <a:latin typeface="Courier New" panose="02070309020205020404" pitchFamily="49" charset="0"/>
              </a:rPr>
              <a:t>float</a:t>
            </a:r>
            <a:r>
              <a:rPr lang="en-US" dirty="0" smtClean="0"/>
              <a:t>s in an imprecise way.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print(0.1 + 0.2)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Instead of 0.3, the output is </a:t>
            </a:r>
            <a:r>
              <a:rPr lang="en-US" dirty="0" smtClean="0">
                <a:latin typeface="Courier New" panose="02070309020205020404" pitchFamily="49" charset="0"/>
              </a:rPr>
              <a:t>0.30000000000000004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812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casting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/>
              <a:t>type cast</a:t>
            </a:r>
            <a:r>
              <a:rPr lang="en-US" dirty="0" smtClean="0"/>
              <a:t>: A conversion from one type to another.</a:t>
            </a:r>
          </a:p>
          <a:p>
            <a:pPr lvl="1" eaLnBrk="1" hangingPunct="1"/>
            <a:r>
              <a:rPr lang="en-US" dirty="0" smtClean="0"/>
              <a:t>To truncate a </a:t>
            </a:r>
            <a:r>
              <a:rPr lang="en-US" dirty="0" smtClean="0">
                <a:latin typeface="Courier New" panose="02070309020205020404" pitchFamily="49" charset="0"/>
              </a:rPr>
              <a:t>double</a:t>
            </a:r>
            <a:r>
              <a:rPr lang="en-US" dirty="0" smtClean="0"/>
              <a:t> from a real number to an integer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type</a:t>
            </a:r>
            <a:r>
              <a:rPr lang="en-US" dirty="0" smtClean="0"/>
              <a:t> (</a:t>
            </a:r>
            <a:r>
              <a:rPr lang="en-US" b="1" dirty="0" smtClean="0"/>
              <a:t>expression)</a:t>
            </a:r>
            <a:endParaRPr lang="en-US" b="1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Examples:</a:t>
            </a:r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result = 19 / 5 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3.8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result2 = </a:t>
            </a:r>
            <a:r>
              <a:rPr 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</a:rPr>
              <a:t>(result</a:t>
            </a:r>
            <a:r>
              <a:rPr lang="en-US" dirty="0">
                <a:latin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</a:t>
            </a:r>
            <a:r>
              <a:rPr 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sqrt</a:t>
            </a:r>
            <a:r>
              <a:rPr lang="en-US" dirty="0" smtClean="0">
                <a:latin typeface="Courier New" panose="02070309020205020404" pitchFamily="49" charset="0"/>
              </a:rPr>
              <a:t>(121))  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1000</a:t>
            </a:r>
            <a:endParaRPr lang="en-US" sz="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929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Returning a value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/>
              <a:t>parameters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b="1" dirty="0" smtClean="0"/>
              <a:t>statements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b="1" dirty="0" smtClean="0"/>
              <a:t>...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b="1" dirty="0" smtClean="0">
                <a:solidFill>
                  <a:srgbClr val="003399"/>
                </a:solidFill>
              </a:rPr>
              <a:t>expression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When Python reaches a return statement:</a:t>
            </a:r>
          </a:p>
          <a:p>
            <a:pPr lvl="1" eaLnBrk="1" hangingPunct="1"/>
            <a:r>
              <a:rPr lang="en-US" dirty="0" smtClean="0"/>
              <a:t>it evaluates the expression</a:t>
            </a:r>
          </a:p>
          <a:p>
            <a:pPr lvl="1" eaLnBrk="1" hangingPunct="1"/>
            <a:r>
              <a:rPr lang="en-US" dirty="0" smtClean="0"/>
              <a:t>it substitutes the return value in place of the call</a:t>
            </a:r>
          </a:p>
          <a:p>
            <a:pPr lvl="1" eaLnBrk="1" hangingPunct="1"/>
            <a:r>
              <a:rPr lang="en-US" dirty="0" smtClean="0"/>
              <a:t>it goes back to the caller and continues after the method call</a:t>
            </a:r>
          </a:p>
        </p:txBody>
      </p:sp>
    </p:spTree>
    <p:extLst>
      <p:ext uri="{BB962C8B-B14F-4D97-AF65-F5344CB8AC3E}">
        <p14:creationId xmlns:p14="http://schemas.microsoft.com/office/powerpoint/2010/main" val="1068250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934</Words>
  <Application>Microsoft Office PowerPoint</Application>
  <PresentationFormat>Widescreen</PresentationFormat>
  <Paragraphs>211</Paragraphs>
  <Slides>16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MS PGothic</vt:lpstr>
      <vt:lpstr>MS PGothic</vt:lpstr>
      <vt:lpstr>Arial</vt:lpstr>
      <vt:lpstr>Calibri</vt:lpstr>
      <vt:lpstr>Calibri Light</vt:lpstr>
      <vt:lpstr>Courier New</vt:lpstr>
      <vt:lpstr>Lucida Sans Unicode</vt:lpstr>
      <vt:lpstr>Times New Roman</vt:lpstr>
      <vt:lpstr>Verdana</vt:lpstr>
      <vt:lpstr>Wingdings 2</vt:lpstr>
      <vt:lpstr>Office Theme</vt:lpstr>
      <vt:lpstr>CSc 110, Spring 2018</vt:lpstr>
      <vt:lpstr>Python's Math class</vt:lpstr>
      <vt:lpstr>No output?</vt:lpstr>
      <vt:lpstr>Return</vt:lpstr>
      <vt:lpstr>Math questions</vt:lpstr>
      <vt:lpstr>Why return and not print?</vt:lpstr>
      <vt:lpstr>Quirks of real numbers</vt:lpstr>
      <vt:lpstr>Type casting</vt:lpstr>
      <vt:lpstr>Returning a value</vt:lpstr>
      <vt:lpstr>Return examples</vt:lpstr>
      <vt:lpstr>Common error: Not storing</vt:lpstr>
      <vt:lpstr>Fixing the common error</vt:lpstr>
      <vt:lpstr>Exercise</vt:lpstr>
      <vt:lpstr>Exercise solution</vt:lpstr>
      <vt:lpstr>Exercise</vt:lpstr>
      <vt:lpstr>Ball solution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19</cp:revision>
  <dcterms:created xsi:type="dcterms:W3CDTF">2016-08-14T21:06:35Z</dcterms:created>
  <dcterms:modified xsi:type="dcterms:W3CDTF">2018-02-05T03:05:38Z</dcterms:modified>
</cp:coreProperties>
</file>