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0" r:id="rId3"/>
    <p:sldId id="278" r:id="rId4"/>
    <p:sldId id="27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6DD23-07CB-4A59-8605-92B88004864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0B1DB-D825-4C6D-BCF3-963F8C75A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2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5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25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Note that == tests equality, not = .  The = is used for the assignment operator!</a:t>
            </a:r>
          </a:p>
        </p:txBody>
      </p:sp>
    </p:spTree>
    <p:extLst>
      <p:ext uri="{BB962C8B-B14F-4D97-AF65-F5344CB8AC3E}">
        <p14:creationId xmlns:p14="http://schemas.microsoft.com/office/powerpoint/2010/main" val="313984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8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127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// This program computes two people's body mass index (BMI) and</a:t>
            </a:r>
          </a:p>
          <a:p>
            <a:r>
              <a:rPr lang="en-US" smtClean="0">
                <a:latin typeface="Arial" panose="020B0604020202020204" pitchFamily="34" charset="0"/>
              </a:rPr>
              <a:t>// compares them.  The code uses parameters, returns, and Scanner.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import java.util.*;  // so that I can use Scanner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public class BMI {</a:t>
            </a:r>
          </a:p>
          <a:p>
            <a:r>
              <a:rPr lang="en-US" smtClean="0">
                <a:latin typeface="Arial" panose="020B0604020202020204" pitchFamily="34" charset="0"/>
              </a:rPr>
              <a:t>    public static void main(String[] args) {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System.out.println("This program reads in data for two people and");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System.out.println("computes their body mass index (BMI)");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    // finish me!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}</a:t>
            </a:r>
          </a:p>
          <a:p>
            <a:r>
              <a:rPr lang="en-US" smtClean="0">
                <a:latin typeface="Arial" panose="020B0604020202020204" pitchFamily="34" charset="0"/>
              </a:rPr>
              <a:t>}</a:t>
            </a:r>
          </a:p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97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How would we round the BMI numbers?</a:t>
            </a:r>
          </a:p>
        </p:txBody>
      </p:sp>
    </p:spTree>
    <p:extLst>
      <p:ext uri="{BB962C8B-B14F-4D97-AF65-F5344CB8AC3E}">
        <p14:creationId xmlns:p14="http://schemas.microsoft.com/office/powerpoint/2010/main" val="162665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8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5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2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4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7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3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5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4E6C-B701-4E5F-94BB-7A47834810EF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204B8-F275-4E1C-AE19-18EF63CA4D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6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670190"/>
            <a:ext cx="9144000" cy="927501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</a:t>
            </a:r>
            <a:r>
              <a:rPr lang="en-US" dirty="0" smtClean="0"/>
              <a:t>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2533" y="1517301"/>
            <a:ext cx="9144000" cy="16557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11: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if / else</a:t>
            </a:r>
            <a:endParaRPr lang="en-US" dirty="0">
              <a:latin typeface="Courier New" panose="02070309020205020404" pitchFamily="49" charset="0"/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pic>
        <p:nvPicPr>
          <p:cNvPr id="2050" name="Picture 2" descr="Image result for comic about deci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421" y="2482239"/>
            <a:ext cx="4532225" cy="4230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7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Chooses between outcomes using many tests</a:t>
            </a:r>
          </a:p>
          <a:p>
            <a:pPr lvl="1" eaLnBrk="1" hangingPunct="1">
              <a:lnSpc>
                <a:spcPct val="90000"/>
              </a:lnSpc>
            </a:pPr>
            <a:endParaRPr lang="en-US" sz="800" i="1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if </a:t>
            </a:r>
            <a:r>
              <a:rPr lang="en-US" sz="1700" b="1" dirty="0" smtClean="0">
                <a:latin typeface="Courier New" panose="02070309020205020404" pitchFamily="49" charset="0"/>
              </a:rPr>
              <a:t>x </a:t>
            </a:r>
            <a:r>
              <a:rPr lang="en-US" sz="1700" b="1" dirty="0">
                <a:latin typeface="Courier New" panose="02070309020205020404" pitchFamily="49" charset="0"/>
              </a:rPr>
              <a:t>&gt; </a:t>
            </a:r>
            <a:r>
              <a:rPr lang="en-US" sz="1700" b="1" dirty="0" smtClean="0">
                <a:latin typeface="Courier New" panose="02070309020205020404" pitchFamily="49" charset="0"/>
              </a:rPr>
              <a:t>0: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Positive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err="1" smtClean="0">
                <a:latin typeface="Courier New" panose="02070309020205020404" pitchFamily="49" charset="0"/>
              </a:rPr>
              <a:t>elif</a:t>
            </a:r>
            <a:r>
              <a:rPr lang="en-US" sz="1700" b="1" dirty="0" smtClean="0">
                <a:latin typeface="Courier New" panose="02070309020205020404" pitchFamily="49" charset="0"/>
              </a:rPr>
              <a:t> x </a:t>
            </a:r>
            <a:r>
              <a:rPr lang="en-US" sz="1700" b="1" dirty="0">
                <a:latin typeface="Courier New" panose="02070309020205020404" pitchFamily="49" charset="0"/>
              </a:rPr>
              <a:t>&lt; </a:t>
            </a:r>
            <a:r>
              <a:rPr lang="en-US" sz="1700" b="1" dirty="0" smtClean="0">
                <a:latin typeface="Courier New" panose="02070309020205020404" pitchFamily="49" charset="0"/>
              </a:rPr>
              <a:t>0: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Negative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 smtClean="0">
                <a:latin typeface="Courier New" panose="02070309020205020404" pitchFamily="49" charset="0"/>
              </a:rPr>
              <a:t>	else: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Zero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25604" name="Picture 4" descr="nested_if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678" y="2472507"/>
            <a:ext cx="4604898" cy="359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885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7651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If it ends with </a:t>
            </a:r>
            <a:r>
              <a:rPr lang="en-US" sz="1800" dirty="0">
                <a:latin typeface="Courier New" panose="02070309020205020404" pitchFamily="49" charset="0"/>
              </a:rPr>
              <a:t>else</a:t>
            </a:r>
            <a:r>
              <a:rPr lang="en-US" sz="1800" dirty="0"/>
              <a:t>, exactly one path must be taken.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If it ends with </a:t>
            </a:r>
            <a:r>
              <a:rPr lang="en-US" sz="1800" dirty="0">
                <a:latin typeface="Courier New" panose="02070309020205020404" pitchFamily="49" charset="0"/>
              </a:rPr>
              <a:t>if</a:t>
            </a:r>
            <a:r>
              <a:rPr lang="en-US" sz="1800" dirty="0"/>
              <a:t>, the code might not execute any path.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el</a:t>
            </a:r>
            <a:r>
              <a:rPr lang="en-US" sz="1800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if</a:t>
            </a:r>
            <a:r>
              <a:rPr lang="en-US" sz="1800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3399"/>
                </a:solidFill>
              </a:rPr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/>
              <a:t>	</a:t>
            </a:r>
            <a:endParaRPr lang="en-US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if </a:t>
            </a:r>
            <a:r>
              <a:rPr lang="en-US" sz="1700" b="1" dirty="0" smtClean="0">
                <a:latin typeface="Courier New" panose="02070309020205020404" pitchFamily="49" charset="0"/>
              </a:rPr>
              <a:t>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1: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Gold medal</a:t>
            </a:r>
            <a:r>
              <a:rPr lang="en-US" sz="1700" dirty="0" smtClean="0">
                <a:latin typeface="Courier New" panose="02070309020205020404" pitchFamily="49" charset="0"/>
              </a:rPr>
              <a:t>!")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err="1" smtClean="0">
                <a:latin typeface="Courier New" panose="02070309020205020404" pitchFamily="49" charset="0"/>
              </a:rPr>
              <a:t>elif</a:t>
            </a:r>
            <a:r>
              <a:rPr lang="en-US" sz="1700" b="1" dirty="0" smtClean="0">
                <a:latin typeface="Courier New" panose="02070309020205020404" pitchFamily="49" charset="0"/>
              </a:rPr>
              <a:t> 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2: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Silver medal</a:t>
            </a:r>
            <a:r>
              <a:rPr lang="en-US" sz="1700" dirty="0" smtClean="0">
                <a:latin typeface="Courier New" panose="02070309020205020404" pitchFamily="49" charset="0"/>
              </a:rPr>
              <a:t>!")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err="1" smtClean="0">
                <a:latin typeface="Courier New" panose="02070309020205020404" pitchFamily="49" charset="0"/>
              </a:rPr>
              <a:t>elif</a:t>
            </a:r>
            <a:r>
              <a:rPr lang="en-US" sz="1700" b="1" dirty="0" smtClean="0">
                <a:latin typeface="Courier New" panose="02070309020205020404" pitchFamily="49" charset="0"/>
              </a:rPr>
              <a:t> 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3: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Bronze medal</a:t>
            </a:r>
            <a:r>
              <a:rPr lang="en-US" sz="1700" dirty="0" smtClean="0">
                <a:latin typeface="Courier New" panose="02070309020205020404" pitchFamily="49" charset="0"/>
              </a:rPr>
              <a:t>.")</a:t>
            </a:r>
            <a:endParaRPr lang="en-US" sz="1700" dirty="0">
              <a:latin typeface="Courier New" panose="02070309020205020404" pitchFamily="49" charset="0"/>
            </a:endParaRPr>
          </a:p>
        </p:txBody>
      </p:sp>
      <p:pic>
        <p:nvPicPr>
          <p:cNvPr id="27652" name="Picture 3" descr="nested_if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12950"/>
            <a:ext cx="32766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599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</a:t>
            </a:r>
            <a:r>
              <a:rPr lang="en-US" smtClean="0">
                <a:latin typeface="Courier New" panose="02070309020205020404" pitchFamily="49" charset="0"/>
              </a:rPr>
              <a:t>if</a:t>
            </a:r>
            <a:r>
              <a:rPr lang="en-US" smtClean="0"/>
              <a:t> structures</a:t>
            </a:r>
          </a:p>
        </p:txBody>
      </p:sp>
      <p:graphicFrame>
        <p:nvGraphicFramePr>
          <p:cNvPr id="68100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76636"/>
              </p:ext>
            </p:extLst>
          </p:nvPr>
        </p:nvGraphicFramePr>
        <p:xfrm>
          <a:off x="1524000" y="1295401"/>
          <a:ext cx="9144000" cy="5114925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2316653"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exactly 1 path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(mutually exclusive)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else: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 or 1 path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(mutually exclusive)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8272">
                <a:tc gridSpan="2">
                  <a:txBody>
                    <a:bodyPr/>
                    <a:lstStyle/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0, 1, or many paths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(independent tests; not exclusive)</a:t>
                      </a:r>
                    </a:p>
                    <a:p>
                      <a:pPr marL="2743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95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nested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?</a:t>
            </a:r>
          </a:p>
        </p:txBody>
      </p:sp>
      <p:sp>
        <p:nvSpPr>
          <p:cNvPr id="68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(1) if/if/if   (2) nested if/else   (3) nested if/</a:t>
            </a:r>
            <a:r>
              <a:rPr lang="en-US" b="1" dirty="0" err="1" smtClean="0"/>
              <a:t>elif</a:t>
            </a:r>
            <a:r>
              <a:rPr lang="en-US" b="1" dirty="0" smtClean="0"/>
              <a:t>/</a:t>
            </a:r>
            <a:r>
              <a:rPr lang="en-US" b="1" dirty="0" err="1" smtClean="0"/>
              <a:t>elif</a:t>
            </a: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sz="1800" dirty="0"/>
              <a:t>Whether a user is lower, middle, or upper-class based on income.</a:t>
            </a:r>
          </a:p>
          <a:p>
            <a:pPr lvl="2" eaLnBrk="1" hangingPunct="1"/>
            <a:r>
              <a:rPr lang="en-US" b="1" dirty="0" smtClean="0"/>
              <a:t>(2)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> / else</a:t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Whether you made the dean's list (GPA ≥ 3.8) or honor roll (3.5-3.8).</a:t>
            </a:r>
          </a:p>
          <a:p>
            <a:pPr lvl="2" eaLnBrk="1" hangingPunct="1"/>
            <a:r>
              <a:rPr lang="en-US" b="1" dirty="0" smtClean="0"/>
              <a:t>(3)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Whether a number is divisible by 2, 3, and/or 5.</a:t>
            </a:r>
          </a:p>
          <a:p>
            <a:pPr lvl="2" eaLnBrk="1" hangingPunct="1"/>
            <a:r>
              <a:rPr lang="en-US" b="1" dirty="0" smtClean="0"/>
              <a:t>(1)	</a:t>
            </a:r>
            <a:r>
              <a:rPr lang="en-US" dirty="0" smtClean="0"/>
              <a:t>sequential </a:t>
            </a:r>
            <a:r>
              <a:rPr lang="en-US" dirty="0" smtClean="0">
                <a:latin typeface="Courier New" panose="02070309020205020404" pitchFamily="49" charset="0"/>
              </a:rPr>
              <a:t>if / if / if</a:t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Computing a grade of A, B, C, D, or F based on a percentage.</a:t>
            </a:r>
          </a:p>
          <a:p>
            <a:pPr lvl="2" eaLnBrk="1" hangingPunct="1"/>
            <a:r>
              <a:rPr lang="en-US" b="1" dirty="0" smtClean="0"/>
              <a:t>(2)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> / 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> / </a:t>
            </a:r>
            <a:r>
              <a:rPr lang="en-US" dirty="0" err="1" smtClean="0">
                <a:latin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</a:rPr>
              <a:t> / else</a:t>
            </a:r>
          </a:p>
        </p:txBody>
      </p:sp>
    </p:spTree>
    <p:extLst>
      <p:ext uri="{BB962C8B-B14F-4D97-AF65-F5344CB8AC3E}">
        <p14:creationId xmlns:p14="http://schemas.microsoft.com/office/powerpoint/2010/main" val="1768898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question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838200" y="1336430"/>
            <a:ext cx="10515600" cy="568736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Write a program that produces output like the following: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This program reads data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people and computes their basal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metabolic rate and burn rate.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73.5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230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 </a:t>
            </a:r>
            <a:r>
              <a:rPr lang="en-US" sz="1600" b="1" u="sng" dirty="0">
                <a:latin typeface="Courier New" panose="02070309020205020404" pitchFamily="49" charset="0"/>
              </a:rPr>
              <a:t>35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220.5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</a:t>
            </a:r>
            <a:r>
              <a:rPr lang="en-US" sz="1600" b="1" u="sng" dirty="0">
                <a:latin typeface="Courier New" panose="02070309020205020404" pitchFamily="49" charset="0"/>
              </a:rPr>
              <a:t> 20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female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#1 basal metabolic rate = 2042.3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high resting burn rate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#2 basal metabolic rate = 1868.4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moderate resting burn rate</a:t>
            </a:r>
          </a:p>
        </p:txBody>
      </p:sp>
      <p:graphicFrame>
        <p:nvGraphicFramePr>
          <p:cNvPr id="71682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84858"/>
              </p:ext>
            </p:extLst>
          </p:nvPr>
        </p:nvGraphicFramePr>
        <p:xfrm>
          <a:off x="7686501" y="4786978"/>
          <a:ext cx="3054350" cy="1284332"/>
        </p:xfrm>
        <a:graphic>
          <a:graphicData uri="http://schemas.openxmlformats.org/drawingml/2006/table">
            <a:tbl>
              <a:tblPr/>
              <a:tblGrid>
                <a:gridCol w="1420813"/>
                <a:gridCol w="1633537"/>
              </a:tblGrid>
              <a:tr h="31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BMR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Burn Level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below 12000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low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1200 to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moderate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above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high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2879" y="1939332"/>
            <a:ext cx="47528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Basal Metabolic Rate Formula:</a:t>
            </a:r>
          </a:p>
          <a:p>
            <a:endParaRPr lang="en-US" dirty="0"/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male BMR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(weight in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15.875 x (height in inches) - 5 x (age in years) +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female BMR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(weight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+ 15.875 x (height in inches) - 5 x (age in years)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- 161</a:t>
            </a:r>
          </a:p>
        </p:txBody>
      </p:sp>
    </p:spTree>
    <p:extLst>
      <p:ext uri="{BB962C8B-B14F-4D97-AF65-F5344CB8AC3E}">
        <p14:creationId xmlns:p14="http://schemas.microsoft.com/office/powerpoint/2010/main" val="202557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answer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program finds the basal metabolic rate (BMR)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individuals. This variation includes several functions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other than main.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introduces the program to the user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print("This program reads data for two")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print("people and computes their basal")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print("metabolic rate and burn rate.")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prompts for one person's statistics, returning the BMI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(person):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print("Enter person", person, "information:")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height = float(input("height (in inches)?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weight = float(input("weight (in pounds)?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age = float(input("age (in years)?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gender = input("gender (male or female)? 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 smtClean="0">
                <a:latin typeface="Courier New" panose="02070309020205020404" pitchFamily="49" charset="0"/>
              </a:rPr>
              <a:t>   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305117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, cont'd.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5194998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function contains the basal metabolic rate formula for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converting the given height (in inches), weight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(in pounds), age (in years) and gender (male or female) into a BMR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4.54545 * weight + 15.875 * height - 5 * age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gender.lower</a:t>
            </a:r>
            <a:r>
              <a:rPr lang="en-US" sz="1400" dirty="0">
                <a:latin typeface="Courier New" panose="02070309020205020404" pitchFamily="49" charset="0"/>
              </a:rPr>
              <a:t>() == "male":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+= 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-= 161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overall </a:t>
            </a:r>
            <a:r>
              <a:rPr lang="en-US" sz="14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bmr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values and status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#1 basal metabolic rate =", round(bmr1,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#2 basal metabolic rate =", round(bmr2,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(bmr2)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burn rate for the given BMR value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 1200: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print("low resting burn rate");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&lt;= 2000: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print("moderate resting burn rate")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 # bmr1 &gt; 2000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print("high resting burn rate")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bmr1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bmr2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print(bmr1, bmr2)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</a:t>
            </a:r>
          </a:p>
          <a:p>
            <a:pPr lvl="1">
              <a:lnSpc>
                <a:spcPct val="60000"/>
              </a:lnSpc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main()</a:t>
            </a:r>
            <a:endParaRPr lang="en-US" sz="14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78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what is wrong with this code?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5000"/>
              </a:lnSpc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prints the location of a ball with an initial velocity of 25 accelerating</a:t>
            </a:r>
          </a:p>
          <a:p>
            <a:pPr>
              <a:lnSpc>
                <a:spcPct val="75000"/>
              </a:lnSpc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due to gravity 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main</a:t>
            </a:r>
            <a:r>
              <a:rPr lang="en-US" sz="1600" dirty="0" smtClean="0">
                <a:latin typeface="Courier New" panose="02070309020205020404" pitchFamily="49" charset="0"/>
              </a:rPr>
              <a:t>():        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v01 </a:t>
            </a:r>
            <a:r>
              <a:rPr lang="en-US" sz="1600" dirty="0">
                <a:latin typeface="Courier New" panose="02070309020205020404" pitchFamily="49" charset="0"/>
              </a:rPr>
              <a:t>= 25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a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9.81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 in range(0, 60):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displacement(v0, a, t) 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print(d)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buNone/>
            </a:pPr>
            <a:endParaRPr lang="en-US" sz="1600" dirty="0"/>
          </a:p>
          <a:p>
            <a:pPr>
              <a:lnSpc>
                <a:spcPct val="75000"/>
              </a:lnSpc>
              <a:buNone/>
            </a:pPr>
            <a:r>
              <a:rPr lang="en-US" sz="1600" dirty="0" err="1">
                <a:latin typeface="Courier New" panose="02070309020205020404" pitchFamily="49" charset="0"/>
              </a:rPr>
              <a:t>def</a:t>
            </a:r>
            <a:r>
              <a:rPr lang="en-US" sz="1600" dirty="0">
                <a:latin typeface="Courier New" panose="02070309020205020404" pitchFamily="49" charset="0"/>
              </a:rPr>
              <a:t> displacement(v0, a, t):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d = v0 * t + 0.5 * a * (t ** 2)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d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main()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4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 smtClean="0"/>
          </a:p>
        </p:txBody>
      </p:sp>
      <p:sp>
        <p:nvSpPr>
          <p:cNvPr id="5990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drop two balls, which will hit the ground first?</a:t>
            </a:r>
          </a:p>
          <a:p>
            <a:pPr lvl="1" eaLnBrk="1" hangingPunct="1"/>
            <a:r>
              <a:rPr lang="en-US" smtClean="0"/>
              <a:t>Ball 1:	height of 600m, initial velocity = 25 m/sec downward</a:t>
            </a:r>
          </a:p>
          <a:p>
            <a:pPr lvl="1" eaLnBrk="1" hangingPunct="1"/>
            <a:r>
              <a:rPr lang="en-US" smtClean="0"/>
              <a:t>Ball 2:	height of 500m, initial velocity = 15 m/sec downward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Write a program that determines how long each ball takes to hit the ground (and draws each ball falling).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Total time is based on the force of gravity on each ball.</a:t>
            </a:r>
          </a:p>
          <a:p>
            <a:pPr lvl="1" eaLnBrk="1" hangingPunct="1"/>
            <a:r>
              <a:rPr lang="en-US" smtClean="0"/>
              <a:t>Acceleration due to gravity </a:t>
            </a:r>
            <a:r>
              <a:rPr lang="en-US" smtClean="0">
                <a:latin typeface="Lucida Sans Unicode" panose="020B0602030504020204" pitchFamily="34" charset="0"/>
              </a:rPr>
              <a:t>≅</a:t>
            </a:r>
            <a:r>
              <a:rPr lang="en-US" smtClean="0"/>
              <a:t> 9.81 m/s</a:t>
            </a:r>
            <a:r>
              <a:rPr lang="en-US" baseline="30000" smtClean="0"/>
              <a:t>2</a:t>
            </a:r>
            <a:r>
              <a:rPr lang="en-US" smtClean="0"/>
              <a:t>, downward</a:t>
            </a:r>
          </a:p>
          <a:p>
            <a:pPr lvl="1" eaLnBrk="1" hangingPunct="1"/>
            <a:r>
              <a:rPr lang="en-US" smtClean="0"/>
              <a:t>Displacement = </a:t>
            </a:r>
            <a:r>
              <a:rPr lang="en-US" i="1" smtClean="0"/>
              <a:t>v</a:t>
            </a:r>
            <a:r>
              <a:rPr lang="en-US" baseline="-25000" smtClean="0"/>
              <a:t>0 </a:t>
            </a:r>
            <a:r>
              <a:rPr lang="en-US" i="1" smtClean="0"/>
              <a:t>t</a:t>
            </a:r>
            <a:r>
              <a:rPr lang="en-US" smtClean="0"/>
              <a:t> + ½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baseline="30000" smtClean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86289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Ball solution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838200" y="1446962"/>
            <a:ext cx="10515600" cy="513470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Simulates the dropping of two balls from various heights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panel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600" dirty="0" smtClean="0">
                <a:latin typeface="Courier New" panose="02070309020205020404" pitchFamily="49" charset="0"/>
              </a:rPr>
              <a:t>(600</a:t>
            </a:r>
            <a:r>
              <a:rPr lang="en-US" sz="1600" dirty="0">
                <a:latin typeface="Courier New" panose="02070309020205020404" pitchFamily="49" charset="0"/>
              </a:rPr>
              <a:t>, 600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 smtClean="0">
                <a:latin typeface="Courier New" panose="02070309020205020404" pitchFamily="49" charset="0"/>
              </a:rPr>
              <a:t>        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ball1x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ball1y </a:t>
            </a:r>
            <a:r>
              <a:rPr lang="en-US" sz="1600" dirty="0">
                <a:latin typeface="Courier New" panose="02070309020205020404" pitchFamily="49" charset="0"/>
              </a:rPr>
              <a:t>=   </a:t>
            </a:r>
            <a:r>
              <a:rPr lang="en-US" sz="1600" dirty="0" smtClean="0">
                <a:latin typeface="Courier New" panose="02070309020205020404" pitchFamily="49" charset="0"/>
              </a:rPr>
              <a:t>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v01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ball2x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ball2y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v02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5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# draw the balls at each time increment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time in </a:t>
            </a:r>
            <a:r>
              <a:rPr lang="en-US" sz="1600" dirty="0" smtClean="0">
                <a:latin typeface="Courier New" panose="02070309020205020404" pitchFamily="49" charset="0"/>
              </a:rPr>
              <a:t>range(60): 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disp1 = displacement(v01, </a:t>
            </a:r>
            <a:r>
              <a:rPr lang="en-US" sz="1600" dirty="0" smtClean="0">
                <a:latin typeface="Courier New" panose="02070309020205020404" pitchFamily="49" charset="0"/>
              </a:rPr>
              <a:t>time, </a:t>
            </a:r>
            <a:r>
              <a:rPr lang="en-US" sz="1600" dirty="0">
                <a:latin typeface="Courier New" panose="02070309020205020404" pitchFamily="49" charset="0"/>
              </a:rPr>
              <a:t>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(ball1x</a:t>
            </a:r>
            <a:r>
              <a:rPr lang="en-US" sz="1600" dirty="0">
                <a:latin typeface="Courier New" panose="02070309020205020404" pitchFamily="49" charset="0"/>
              </a:rPr>
              <a:t>, ball1y + disp1, </a:t>
            </a:r>
            <a:r>
              <a:rPr lang="en-US" sz="1600" dirty="0" smtClean="0">
                <a:latin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10)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disp2 = displacement(v02, </a:t>
            </a:r>
            <a:r>
              <a:rPr lang="en-US" sz="1600" dirty="0" smtClean="0">
                <a:latin typeface="Courier New" panose="02070309020205020404" pitchFamily="49" charset="0"/>
              </a:rPr>
              <a:t>time, </a:t>
            </a:r>
            <a:r>
              <a:rPr lang="en-US" sz="1600" dirty="0">
                <a:latin typeface="Courier New" panose="02070309020205020404" pitchFamily="49" charset="0"/>
              </a:rPr>
              <a:t>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(ball2x</a:t>
            </a:r>
            <a:r>
              <a:rPr lang="en-US" sz="1600" dirty="0">
                <a:latin typeface="Courier New" panose="02070309020205020404" pitchFamily="49" charset="0"/>
              </a:rPr>
              <a:t>, ball2y + disp2, </a:t>
            </a:r>
            <a:r>
              <a:rPr lang="en-US" sz="1600" dirty="0" smtClean="0">
                <a:latin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10)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</a:rPr>
              <a:t>panel.sleep</a:t>
            </a:r>
            <a:r>
              <a:rPr lang="en-US" sz="1600" dirty="0">
                <a:latin typeface="Courier New" panose="02070309020205020404" pitchFamily="49" charset="0"/>
              </a:rPr>
              <a:t>(50)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pause for 50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ms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panel.fill_rect</a:t>
            </a:r>
            <a:r>
              <a:rPr lang="en-US" sz="1600" dirty="0" smtClean="0">
                <a:latin typeface="Courier New" panose="02070309020205020404" pitchFamily="49" charset="0"/>
              </a:rPr>
              <a:t>(0</a:t>
            </a:r>
            <a:r>
              <a:rPr lang="en-US" sz="1600" dirty="0">
                <a:latin typeface="Courier New" panose="02070309020205020404" pitchFamily="49" charset="0"/>
              </a:rPr>
              <a:t>, 0, 600, 600, </a:t>
            </a:r>
            <a:r>
              <a:rPr lang="en-US" sz="1600" dirty="0" smtClean="0">
                <a:latin typeface="Courier New" panose="02070309020205020404" pitchFamily="49" charset="0"/>
              </a:rPr>
              <a:t>"white")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7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 statement</a:t>
            </a:r>
          </a:p>
        </p:txBody>
      </p:sp>
    </p:spTree>
    <p:extLst>
      <p:ext uri="{BB962C8B-B14F-4D97-AF65-F5344CB8AC3E}">
        <p14:creationId xmlns:p14="http://schemas.microsoft.com/office/powerpoint/2010/main" val="3978233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 New" panose="02070309020205020404" pitchFamily="49" charset="0"/>
              </a:rPr>
              <a:t>if</a:t>
            </a:r>
            <a:r>
              <a:rPr lang="en-US" smtClean="0"/>
              <a:t> statement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Executes a block of statements only if a test is true</a:t>
            </a:r>
            <a:endParaRPr lang="en-US" sz="900" i="1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/>
              <a:t>test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/>
              <a:t>	</a:t>
            </a:r>
            <a:r>
              <a:rPr lang="en-US" sz="1900" dirty="0" err="1" smtClean="0">
                <a:latin typeface="Courier New" panose="02070309020205020404" pitchFamily="49" charset="0"/>
              </a:rPr>
              <a:t>gpa</a:t>
            </a:r>
            <a:r>
              <a:rPr lang="en-US" sz="1900" dirty="0" smtClean="0">
                <a:latin typeface="Courier New" panose="02070309020205020404" pitchFamily="49" charset="0"/>
              </a:rPr>
              <a:t> </a:t>
            </a:r>
            <a:r>
              <a:rPr lang="en-US" sz="1900" dirty="0">
                <a:latin typeface="Courier New" panose="02070309020205020404" pitchFamily="49" charset="0"/>
              </a:rPr>
              <a:t>= </a:t>
            </a:r>
            <a:r>
              <a:rPr lang="en-US" sz="1900" dirty="0" smtClean="0">
                <a:latin typeface="Courier New" panose="02070309020205020404" pitchFamily="49" charset="0"/>
              </a:rPr>
              <a:t>float(input("</a:t>
            </a:r>
            <a:r>
              <a:rPr lang="en-US" sz="1900" dirty="0" err="1" smtClean="0">
                <a:latin typeface="Courier New" panose="02070309020205020404" pitchFamily="49" charset="0"/>
              </a:rPr>
              <a:t>gpa</a:t>
            </a:r>
            <a:r>
              <a:rPr lang="en-US" sz="1900" dirty="0" smtClean="0">
                <a:latin typeface="Courier New" panose="02070309020205020404" pitchFamily="49" charset="0"/>
              </a:rPr>
              <a:t>? "))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if </a:t>
            </a:r>
            <a:r>
              <a:rPr lang="en-US" sz="1900" b="1" dirty="0" err="1" smtClean="0">
                <a:latin typeface="Courier New" panose="02070309020205020404" pitchFamily="49" charset="0"/>
              </a:rPr>
              <a:t>gpa</a:t>
            </a:r>
            <a:r>
              <a:rPr lang="en-US" sz="1900" b="1" dirty="0" smtClean="0">
                <a:latin typeface="Courier New" panose="02070309020205020404" pitchFamily="49" charset="0"/>
              </a:rPr>
              <a:t> </a:t>
            </a:r>
            <a:r>
              <a:rPr lang="en-US" sz="1900" b="1" dirty="0">
                <a:latin typeface="Courier New" panose="02070309020205020404" pitchFamily="49" charset="0"/>
              </a:rPr>
              <a:t>&gt;= </a:t>
            </a:r>
            <a:r>
              <a:rPr lang="en-US" sz="1900" b="1" dirty="0" smtClean="0">
                <a:latin typeface="Courier New" panose="02070309020205020404" pitchFamily="49" charset="0"/>
              </a:rPr>
              <a:t>2.0: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Application accepted</a:t>
            </a:r>
            <a:r>
              <a:rPr lang="en-US" sz="1900" dirty="0" smtClean="0">
                <a:latin typeface="Courier New" panose="02070309020205020404" pitchFamily="49" charset="0"/>
              </a:rPr>
              <a:t>.")</a:t>
            </a:r>
            <a:endParaRPr lang="en-US" sz="1900" dirty="0">
              <a:latin typeface="Courier New" panose="02070309020205020404" pitchFamily="49" charset="0"/>
            </a:endParaRPr>
          </a:p>
        </p:txBody>
      </p:sp>
      <p:pic>
        <p:nvPicPr>
          <p:cNvPr id="18436" name="Picture 4" descr="if_stat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287" y="2803071"/>
            <a:ext cx="3093879" cy="289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91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 statement</a:t>
            </a:r>
          </a:p>
        </p:txBody>
      </p:sp>
      <p:sp>
        <p:nvSpPr>
          <p:cNvPr id="20483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Executes one block if a test is true, another if false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/>
              <a:t>test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else: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900" dirty="0"/>
              <a:t>	</a:t>
            </a:r>
            <a:r>
              <a:rPr lang="en-US" sz="1900" dirty="0" err="1" smtClean="0">
                <a:latin typeface="Courier New" panose="02070309020205020404" pitchFamily="49" charset="0"/>
              </a:rPr>
              <a:t>gpa</a:t>
            </a:r>
            <a:r>
              <a:rPr lang="en-US" sz="1900" dirty="0" smtClean="0">
                <a:latin typeface="Courier New" panose="02070309020205020404" pitchFamily="49" charset="0"/>
              </a:rPr>
              <a:t> </a:t>
            </a:r>
            <a:r>
              <a:rPr lang="en-US" sz="1900" dirty="0">
                <a:latin typeface="Courier New" panose="02070309020205020404" pitchFamily="49" charset="0"/>
              </a:rPr>
              <a:t>= float(input("</a:t>
            </a:r>
            <a:r>
              <a:rPr lang="en-US" sz="1900" dirty="0" err="1">
                <a:latin typeface="Courier New" panose="02070309020205020404" pitchFamily="49" charset="0"/>
              </a:rPr>
              <a:t>gpa</a:t>
            </a:r>
            <a:r>
              <a:rPr lang="en-US" sz="1900" dirty="0">
                <a:latin typeface="Courier New" panose="02070309020205020404" pitchFamily="49" charset="0"/>
              </a:rPr>
              <a:t>? </a:t>
            </a:r>
            <a:r>
              <a:rPr lang="en-US" sz="1900" dirty="0" smtClean="0">
                <a:latin typeface="Courier New" panose="02070309020205020404" pitchFamily="49" charset="0"/>
              </a:rPr>
              <a:t>"))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if </a:t>
            </a:r>
            <a:r>
              <a:rPr lang="en-US" sz="1900" b="1" dirty="0" err="1" smtClean="0">
                <a:latin typeface="Courier New" panose="02070309020205020404" pitchFamily="49" charset="0"/>
              </a:rPr>
              <a:t>gpa</a:t>
            </a:r>
            <a:r>
              <a:rPr lang="en-US" sz="1900" b="1" dirty="0" smtClean="0">
                <a:latin typeface="Courier New" panose="02070309020205020404" pitchFamily="49" charset="0"/>
              </a:rPr>
              <a:t> </a:t>
            </a:r>
            <a:r>
              <a:rPr lang="en-US" sz="1900" b="1" dirty="0">
                <a:latin typeface="Courier New" panose="02070309020205020404" pitchFamily="49" charset="0"/>
              </a:rPr>
              <a:t>&gt;= </a:t>
            </a:r>
            <a:r>
              <a:rPr lang="en-US" sz="1900" b="1" dirty="0" smtClean="0">
                <a:latin typeface="Courier New" panose="02070309020205020404" pitchFamily="49" charset="0"/>
              </a:rPr>
              <a:t>2.0: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Welcome to Mars University</a:t>
            </a:r>
            <a:r>
              <a:rPr lang="en-US" sz="1900" dirty="0" smtClean="0">
                <a:latin typeface="Courier New" panose="02070309020205020404" pitchFamily="49" charset="0"/>
              </a:rPr>
              <a:t>!")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</a:t>
            </a:r>
            <a:r>
              <a:rPr lang="en-US" sz="1900" b="1" dirty="0" smtClean="0">
                <a:latin typeface="Courier New" panose="02070309020205020404" pitchFamily="49" charset="0"/>
              </a:rPr>
              <a:t>else: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Application denied</a:t>
            </a:r>
            <a:r>
              <a:rPr lang="en-US" sz="1900" dirty="0" smtClean="0">
                <a:latin typeface="Courier New" panose="02070309020205020404" pitchFamily="49" charset="0"/>
              </a:rPr>
              <a:t>.")</a:t>
            </a:r>
            <a:endParaRPr lang="en-US" sz="1900" dirty="0">
              <a:latin typeface="Courier New" panose="02070309020205020404" pitchFamily="49" charset="0"/>
            </a:endParaRPr>
          </a:p>
        </p:txBody>
      </p:sp>
      <p:pic>
        <p:nvPicPr>
          <p:cNvPr id="20484" name="Picture 3" descr="if_el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73" y="2616376"/>
            <a:ext cx="325437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86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expressions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687475" y="1393546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dirty="0">
                <a:latin typeface="Courier New" panose="02070309020205020404" pitchFamily="49" charset="0"/>
              </a:rPr>
              <a:t>if</a:t>
            </a:r>
            <a:r>
              <a:rPr lang="en-US" sz="2300" dirty="0"/>
              <a:t> statements </a:t>
            </a:r>
            <a:r>
              <a:rPr lang="en-US" sz="2300" dirty="0" smtClean="0"/>
              <a:t>use </a:t>
            </a:r>
            <a:r>
              <a:rPr lang="en-US" sz="2300" dirty="0"/>
              <a:t>logical tests.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&lt;= 10</a:t>
            </a:r>
            <a:r>
              <a:rPr lang="en-US" dirty="0" smtClean="0">
                <a:latin typeface="Courier New" panose="02070309020205020404" pitchFamily="49" charset="0"/>
              </a:rPr>
              <a:t>: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These are </a:t>
            </a:r>
            <a:r>
              <a:rPr lang="en-US" dirty="0" err="1" smtClean="0">
                <a:latin typeface="Courier New" panose="02070309020205020404" pitchFamily="49" charset="0"/>
              </a:rPr>
              <a:t>boolean</a:t>
            </a:r>
            <a:r>
              <a:rPr lang="en-US" dirty="0" smtClean="0"/>
              <a:t>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Tests use </a:t>
            </a:r>
            <a:r>
              <a:rPr lang="en-US" i="1" dirty="0" smtClean="0"/>
              <a:t>relational operators</a:t>
            </a:r>
            <a:r>
              <a:rPr lang="en-US" dirty="0" smtClean="0"/>
              <a:t>:</a:t>
            </a:r>
          </a:p>
        </p:txBody>
      </p:sp>
      <p:graphicFrame>
        <p:nvGraphicFramePr>
          <p:cNvPr id="66872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872830"/>
              </p:ext>
            </p:extLst>
          </p:nvPr>
        </p:nvGraphicFramePr>
        <p:xfrm>
          <a:off x="2255855" y="3569215"/>
          <a:ext cx="7924799" cy="2560635"/>
        </p:xfrm>
        <a:graphic>
          <a:graphicData uri="http://schemas.openxmlformats.org/drawingml/2006/table">
            <a:tbl>
              <a:tblPr/>
              <a:tblGrid>
                <a:gridCol w="1568897"/>
                <a:gridCol w="3468384"/>
                <a:gridCol w="1822909"/>
                <a:gridCol w="1064609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Operator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Example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equals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 + 1 == 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!=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does not equal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3.2 !=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&lt;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&gt;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126 &lt;= 100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5.0 &gt;= 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020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6866" name="Picture 2" descr="nested_if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775" y="1970088"/>
            <a:ext cx="15636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Misuse of </a:t>
            </a:r>
            <a:r>
              <a:rPr lang="en-US" smtClean="0">
                <a:latin typeface="Courier New" panose="02070309020205020404" pitchFamily="49" charset="0"/>
              </a:rPr>
              <a:t>if</a:t>
            </a:r>
            <a:endParaRPr lang="en-US" smtClean="0"/>
          </a:p>
        </p:txBody>
      </p:sp>
      <p:sp>
        <p:nvSpPr>
          <p:cNvPr id="24580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What's wrong with the following code?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percent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float(input("What percentage did you earn? "))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90: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an A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80: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 B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if 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70: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print("You </a:t>
            </a:r>
            <a:r>
              <a:rPr lang="en-US" sz="1800" dirty="0">
                <a:latin typeface="Courier New" panose="02070309020205020404" pitchFamily="49" charset="0"/>
              </a:rPr>
              <a:t>got a C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60: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 D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&lt; </a:t>
            </a:r>
            <a:r>
              <a:rPr lang="en-US" sz="1800" b="1" dirty="0" smtClean="0">
                <a:latin typeface="Courier New" panose="02070309020205020404" pitchFamily="49" charset="0"/>
              </a:rPr>
              <a:t>60: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an F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73279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1046</Words>
  <Application>Microsoft Office PowerPoint</Application>
  <PresentationFormat>Widescreen</PresentationFormat>
  <Paragraphs>328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Courier New</vt:lpstr>
      <vt:lpstr>Lucida Sans Unicode</vt:lpstr>
      <vt:lpstr>Times New Roman</vt:lpstr>
      <vt:lpstr>Verdana</vt:lpstr>
      <vt:lpstr>Wingdings 2</vt:lpstr>
      <vt:lpstr>Office Theme</vt:lpstr>
      <vt:lpstr>CSc 110, Spring 2018</vt:lpstr>
      <vt:lpstr>Exercise: what is wrong with this code? </vt:lpstr>
      <vt:lpstr>Example</vt:lpstr>
      <vt:lpstr>Ball solution</vt:lpstr>
      <vt:lpstr>The if/else statement</vt:lpstr>
      <vt:lpstr>The if statement</vt:lpstr>
      <vt:lpstr>The if/else statement</vt:lpstr>
      <vt:lpstr>Relational expressions</vt:lpstr>
      <vt:lpstr>Misuse of if</vt:lpstr>
      <vt:lpstr>Nested if/else</vt:lpstr>
      <vt:lpstr>Nested if/elif/elif</vt:lpstr>
      <vt:lpstr>Nested if structures</vt:lpstr>
      <vt:lpstr>Which nested if/else?</vt:lpstr>
      <vt:lpstr>Nested if/else question</vt:lpstr>
      <vt:lpstr>Nested if/else answer</vt:lpstr>
      <vt:lpstr>Nested if/else, cont'd.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16</cp:revision>
  <dcterms:created xsi:type="dcterms:W3CDTF">2016-08-14T22:02:08Z</dcterms:created>
  <dcterms:modified xsi:type="dcterms:W3CDTF">2018-02-07T05:13:21Z</dcterms:modified>
</cp:coreProperties>
</file>