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85" r:id="rId10"/>
    <p:sldId id="281" r:id="rId11"/>
    <p:sldId id="282" r:id="rId12"/>
    <p:sldId id="283" r:id="rId13"/>
    <p:sldId id="284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9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D336D-D1C1-4813-A593-652DBAFF6B13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2CB9A-0A2C-45E1-AD74-2EB57DDA9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8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Note that == tests equality, not = .  The = is used for the assignment operator!</a:t>
            </a:r>
          </a:p>
        </p:txBody>
      </p:sp>
    </p:spTree>
    <p:extLst>
      <p:ext uri="{BB962C8B-B14F-4D97-AF65-F5344CB8AC3E}">
        <p14:creationId xmlns:p14="http://schemas.microsoft.com/office/powerpoint/2010/main" val="3752641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915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19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7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3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3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0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1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4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2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19E3-34D1-4E8E-ADAF-739FC0787C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9827F-290D-4BA1-A573-22DB88A4CC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7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 idx="4294967295"/>
          </p:nvPr>
        </p:nvSpPr>
        <p:spPr>
          <a:xfrm>
            <a:off x="2170113" y="718074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 err="1" smtClean="0"/>
              <a:t>CSc</a:t>
            </a:r>
            <a:r>
              <a:rPr lang="en-US" sz="4800" dirty="0" smtClean="0"/>
              <a:t> 110, </a:t>
            </a:r>
            <a:r>
              <a:rPr lang="en-US" sz="4800" dirty="0" smtClean="0"/>
              <a:t>Spring 2018</a:t>
            </a:r>
            <a:endParaRPr lang="en-US" sz="4800" dirty="0"/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2136775" y="1982909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13: Cumulative Sum and Boolean Logic</a:t>
            </a:r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4" name="Picture 3" descr="TrueFalseTes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312" y="3170743"/>
            <a:ext cx="7620000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1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expressions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594513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dirty="0">
                <a:latin typeface="Courier New" panose="02070309020205020404" pitchFamily="49" charset="0"/>
              </a:rPr>
              <a:t>if</a:t>
            </a:r>
            <a:r>
              <a:rPr lang="en-US" sz="2300" dirty="0"/>
              <a:t> statements </a:t>
            </a:r>
            <a:r>
              <a:rPr lang="en-US" sz="2300" dirty="0" smtClean="0"/>
              <a:t>use </a:t>
            </a:r>
            <a:r>
              <a:rPr lang="en-US" sz="2300" dirty="0"/>
              <a:t>logical tests.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&lt;= 10</a:t>
            </a:r>
            <a:r>
              <a:rPr lang="en-US" dirty="0">
                <a:latin typeface="Courier New" panose="02070309020205020404" pitchFamily="49" charset="0"/>
              </a:rPr>
              <a:t>:</a:t>
            </a:r>
            <a:r>
              <a:rPr lang="en-US" dirty="0" smtClean="0">
                <a:latin typeface="Courier New" panose="02070309020205020404" pitchFamily="49" charset="0"/>
              </a:rPr>
              <a:t>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These are </a:t>
            </a:r>
            <a:r>
              <a:rPr lang="en-US" dirty="0"/>
              <a:t>B</a:t>
            </a:r>
            <a:r>
              <a:rPr lang="en-US" dirty="0" smtClean="0"/>
              <a:t>oolean expressions.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Tests use </a:t>
            </a:r>
            <a:r>
              <a:rPr lang="en-US" i="1" dirty="0" smtClean="0"/>
              <a:t>relational operators</a:t>
            </a:r>
            <a:r>
              <a:rPr lang="en-US" dirty="0" smtClean="0"/>
              <a:t>:</a:t>
            </a:r>
          </a:p>
        </p:txBody>
      </p:sp>
      <p:graphicFrame>
        <p:nvGraphicFramePr>
          <p:cNvPr id="66872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393495"/>
              </p:ext>
            </p:extLst>
          </p:nvPr>
        </p:nvGraphicFramePr>
        <p:xfrm>
          <a:off x="2286000" y="3840164"/>
          <a:ext cx="7924799" cy="2560635"/>
        </p:xfrm>
        <a:graphic>
          <a:graphicData uri="http://schemas.openxmlformats.org/drawingml/2006/table">
            <a:tbl>
              <a:tblPr/>
              <a:tblGrid>
                <a:gridCol w="1568897"/>
                <a:gridCol w="3468384"/>
                <a:gridCol w="1822909"/>
                <a:gridCol w="1064609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Operator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Example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==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equals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 + 1 == 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!=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does not equal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3.2 !=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&lt;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less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10 &lt;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&gt;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greater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10 &gt;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&lt;=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less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126 &lt;= 100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&gt;=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greater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5.0 &gt;= 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411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operators</a:t>
            </a:r>
            <a:endParaRPr lang="en-US" smtClean="0">
              <a:latin typeface="Courier New" panose="02070309020205020404" pitchFamily="49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Tests can be combined using </a:t>
            </a:r>
            <a:r>
              <a:rPr lang="en-US" i="1" dirty="0" smtClean="0"/>
              <a:t>logical operators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marL="457200" lvl="1" indent="0" eaLnBrk="1" hangingPunct="1">
              <a:lnSpc>
                <a:spcPct val="110000"/>
              </a:lnSpc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"Truth tables" for each, used with logical values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q</a:t>
            </a:r>
            <a:r>
              <a:rPr lang="en-US" dirty="0" smtClean="0"/>
              <a:t>:</a:t>
            </a:r>
          </a:p>
        </p:txBody>
      </p:sp>
      <p:graphicFrame>
        <p:nvGraphicFramePr>
          <p:cNvPr id="684036" name="Group 4"/>
          <p:cNvGraphicFramePr>
            <a:graphicFrameLocks noGrp="1"/>
          </p:cNvGraphicFramePr>
          <p:nvPr>
            <p:extLst/>
          </p:nvPr>
        </p:nvGraphicFramePr>
        <p:xfrm>
          <a:off x="2008833" y="2477757"/>
          <a:ext cx="8001000" cy="1463676"/>
        </p:xfrm>
        <a:graphic>
          <a:graphicData uri="http://schemas.openxmlformats.org/drawingml/2006/table">
            <a:tbl>
              <a:tblPr/>
              <a:tblGrid>
                <a:gridCol w="1933765"/>
                <a:gridCol w="1825065"/>
                <a:gridCol w="3218848"/>
                <a:gridCol w="1023322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Operator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Description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Example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Result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and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(2 == 3)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(-1 &lt; 5)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or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or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(2 == 3)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or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(-1 &lt; 5)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not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 (2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== 3)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84063" name="Group 31"/>
          <p:cNvGraphicFramePr>
            <a:graphicFrameLocks noGrp="1"/>
          </p:cNvGraphicFramePr>
          <p:nvPr>
            <p:extLst/>
          </p:nvPr>
        </p:nvGraphicFramePr>
        <p:xfrm>
          <a:off x="2196820" y="4802938"/>
          <a:ext cx="4133642" cy="1828800"/>
        </p:xfrm>
        <a:graphic>
          <a:graphicData uri="http://schemas.openxmlformats.org/drawingml/2006/table">
            <a:tbl>
              <a:tblPr/>
              <a:tblGrid>
                <a:gridCol w="962871"/>
                <a:gridCol w="962871"/>
                <a:gridCol w="1170963"/>
                <a:gridCol w="1036937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p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p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or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84095" name="Group 63"/>
          <p:cNvGraphicFramePr>
            <a:graphicFrameLocks noGrp="1"/>
          </p:cNvGraphicFramePr>
          <p:nvPr>
            <p:extLst/>
          </p:nvPr>
        </p:nvGraphicFramePr>
        <p:xfrm>
          <a:off x="6946308" y="5079899"/>
          <a:ext cx="1774825" cy="1097064"/>
        </p:xfrm>
        <a:graphic>
          <a:graphicData uri="http://schemas.openxmlformats.org/drawingml/2006/table">
            <a:tbl>
              <a:tblPr/>
              <a:tblGrid>
                <a:gridCol w="866775"/>
                <a:gridCol w="90805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p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18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1752600" y="439738"/>
            <a:ext cx="8686800" cy="703262"/>
          </a:xfrm>
        </p:spPr>
        <p:txBody>
          <a:bodyPr/>
          <a:lstStyle/>
          <a:p>
            <a:pPr eaLnBrk="1" hangingPunct="1"/>
            <a:r>
              <a:rPr lang="en-US" smtClean="0"/>
              <a:t>Evaluating logical expressions</a:t>
            </a:r>
          </a:p>
        </p:txBody>
      </p:sp>
      <p:sp>
        <p:nvSpPr>
          <p:cNvPr id="685059" name="Rectangle 3"/>
          <p:cNvSpPr>
            <a:spLocks noGrp="1"/>
          </p:cNvSpPr>
          <p:nvPr>
            <p:ph type="body" idx="1"/>
          </p:nvPr>
        </p:nvSpPr>
        <p:spPr>
          <a:xfrm>
            <a:off x="1752600" y="1219200"/>
            <a:ext cx="89154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Relational operators have lower precedence than math; logical operators have lower precedence than relational operators</a:t>
            </a:r>
            <a:endParaRPr lang="en-US" sz="800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5 * 7 &gt;= 3 + 5 * </a:t>
            </a:r>
            <a:r>
              <a:rPr lang="en-US" b="1" dirty="0" smtClean="0">
                <a:latin typeface="Courier New" panose="02070309020205020404" pitchFamily="49" charset="0"/>
              </a:rPr>
              <a:t>(7 – 1)</a:t>
            </a:r>
            <a:r>
              <a:rPr lang="en-US" dirty="0" smtClean="0">
                <a:latin typeface="Courier New" panose="02070309020205020404" pitchFamily="49" charset="0"/>
              </a:rPr>
              <a:t> and 7 &lt;= 11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5 * 7</a:t>
            </a:r>
            <a:r>
              <a:rPr lang="en-US" dirty="0" smtClean="0">
                <a:latin typeface="Courier New" panose="02070309020205020404" pitchFamily="49" charset="0"/>
              </a:rPr>
              <a:t> &gt;= 3 + </a:t>
            </a:r>
            <a:r>
              <a:rPr lang="en-US" b="1" dirty="0" smtClean="0">
                <a:latin typeface="Courier New" panose="02070309020205020404" pitchFamily="49" charset="0"/>
              </a:rPr>
              <a:t>5 * 6 </a:t>
            </a:r>
            <a:r>
              <a:rPr lang="en-US" dirty="0" smtClean="0">
                <a:latin typeface="Courier New" panose="02070309020205020404" pitchFamily="49" charset="0"/>
              </a:rPr>
              <a:t>and 7 &lt;= 11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35    &gt;= </a:t>
            </a:r>
            <a:r>
              <a:rPr lang="en-US" b="1" dirty="0" smtClean="0">
                <a:latin typeface="Courier New" panose="02070309020205020404" pitchFamily="49" charset="0"/>
              </a:rPr>
              <a:t>3 + 30 </a:t>
            </a:r>
            <a:r>
              <a:rPr lang="en-US" dirty="0" smtClean="0">
                <a:latin typeface="Courier New" panose="02070309020205020404" pitchFamily="49" charset="0"/>
              </a:rPr>
              <a:t>and 7 &lt;= 11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35    &gt;= 33 </a:t>
            </a:r>
            <a:r>
              <a:rPr lang="en-US" dirty="0" smtClean="0">
                <a:latin typeface="Courier New" panose="02070309020205020404" pitchFamily="49" charset="0"/>
              </a:rPr>
              <a:t>and </a:t>
            </a:r>
            <a:r>
              <a:rPr lang="en-US" b="1" dirty="0" smtClean="0">
                <a:latin typeface="Courier New" panose="02070309020205020404" pitchFamily="49" charset="0"/>
              </a:rPr>
              <a:t>7 &lt;= 11</a:t>
            </a: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>
                <a:latin typeface="Courier New" panose="02070309020205020404" pitchFamily="49" charset="0"/>
              </a:rPr>
              <a:t>T</a:t>
            </a:r>
            <a:r>
              <a:rPr lang="en-US" b="1" dirty="0" smtClean="0">
                <a:latin typeface="Courier New" panose="02070309020205020404" pitchFamily="49" charset="0"/>
              </a:rPr>
              <a:t>rue and True</a:t>
            </a:r>
          </a:p>
          <a:p>
            <a:pPr lvl="2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True</a:t>
            </a:r>
            <a:endParaRPr lang="en-US" sz="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934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questions</a:t>
            </a:r>
          </a:p>
        </p:txBody>
      </p:sp>
      <p:sp>
        <p:nvSpPr>
          <p:cNvPr id="6871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What is the result of each of the following expressions?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42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17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z = 25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y &lt; x and y &lt;=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x % 2 == y % 2 or x % 2 == z %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x &lt;= y + z and x &gt;= y +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not(x &lt; y and x &lt; 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(x + y) % 2 == 0 or not((z - y) % 2 == 0)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dirty="0" smtClean="0"/>
              <a:t>Answers: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</a:p>
          <a:p>
            <a:pPr lvl="1" eaLnBrk="1" hangingPunct="1"/>
            <a:endParaRPr lang="en-US" sz="1200" dirty="0">
              <a:latin typeface="Courier New" panose="02070309020205020404" pitchFamily="49" charset="0"/>
            </a:endParaRPr>
          </a:p>
        </p:txBody>
      </p:sp>
      <p:pic>
        <p:nvPicPr>
          <p:cNvPr id="21508" name="Picture 3" descr="boolean-hair-logic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503" y="2342941"/>
            <a:ext cx="2667000" cy="217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4848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43110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b="1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: A logical type whose values are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 and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A logical </a:t>
            </a:r>
            <a:r>
              <a:rPr lang="en-US" b="1" i="1" dirty="0" smtClean="0"/>
              <a:t>test</a:t>
            </a:r>
            <a:r>
              <a:rPr lang="en-US" dirty="0" smtClean="0"/>
              <a:t> is actually a </a:t>
            </a:r>
            <a:r>
              <a:rPr lang="en-US" dirty="0">
                <a:cs typeface="Courier New" panose="02070309020205020404" pitchFamily="49" charset="0"/>
              </a:rPr>
              <a:t>B</a:t>
            </a:r>
            <a:r>
              <a:rPr lang="en-US" dirty="0" smtClean="0">
                <a:cs typeface="Courier New" panose="02070309020205020404" pitchFamily="49" charset="0"/>
              </a:rPr>
              <a:t>oolean</a:t>
            </a:r>
            <a:r>
              <a:rPr lang="en-US" dirty="0" smtClean="0"/>
              <a:t> expression.</a:t>
            </a:r>
            <a:endParaRPr lang="en-US" sz="900" dirty="0"/>
          </a:p>
          <a:p>
            <a:pPr lvl="1" eaLnBrk="1" hangingPunct="1"/>
            <a:r>
              <a:rPr lang="en-US" dirty="0" smtClean="0"/>
              <a:t>Like other types, it is legal to:</a:t>
            </a:r>
          </a:p>
          <a:p>
            <a:pPr lvl="2"/>
            <a:r>
              <a:rPr lang="en-US" dirty="0" smtClean="0"/>
              <a:t>create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variable</a:t>
            </a:r>
          </a:p>
          <a:p>
            <a:pPr lvl="2"/>
            <a:r>
              <a:rPr lang="en-US" dirty="0" smtClean="0"/>
              <a:t>pass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value as a parameter</a:t>
            </a:r>
          </a:p>
          <a:p>
            <a:pPr lvl="2"/>
            <a:r>
              <a:rPr lang="en-US" dirty="0" smtClean="0"/>
              <a:t>return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value from function</a:t>
            </a:r>
          </a:p>
          <a:p>
            <a:pPr lvl="2"/>
            <a:r>
              <a:rPr lang="en-US" dirty="0" smtClean="0"/>
              <a:t>call a function that returns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and use it as a test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minor     = </a:t>
            </a:r>
            <a:r>
              <a:rPr lang="en-US" b="1" dirty="0" smtClean="0">
                <a:latin typeface="Courier New" panose="02070309020205020404" pitchFamily="49" charset="0"/>
              </a:rPr>
              <a:t>age &lt; 21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is_prof</a:t>
            </a:r>
            <a:r>
              <a:rPr lang="en-US" dirty="0" smtClean="0">
                <a:latin typeface="Courier New" panose="02070309020205020404" pitchFamily="49" charset="0"/>
              </a:rPr>
              <a:t>   = </a:t>
            </a:r>
            <a:r>
              <a:rPr lang="en-US" b="1" dirty="0" smtClean="0">
                <a:latin typeface="Courier New" panose="02070309020205020404" pitchFamily="49" charset="0"/>
              </a:rPr>
              <a:t>"Prof" in name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loves_csc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>
                <a:latin typeface="Courier New" panose="02070309020205020404" pitchFamily="49" charset="0"/>
              </a:rPr>
              <a:t>T</a:t>
            </a:r>
            <a:r>
              <a:rPr lang="en-US" b="1" dirty="0" smtClean="0">
                <a:latin typeface="Courier New" panose="02070309020205020404" pitchFamily="49" charset="0"/>
              </a:rPr>
              <a:t>rue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allow only CS-loving students over 21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>
                <a:latin typeface="Courier New" panose="02070309020205020404" pitchFamily="49" charset="0"/>
              </a:rPr>
              <a:t>minor or </a:t>
            </a:r>
            <a:r>
              <a:rPr lang="en-US" b="1" dirty="0" err="1" smtClean="0">
                <a:latin typeface="Courier New" panose="02070309020205020404" pitchFamily="49" charset="0"/>
              </a:rPr>
              <a:t>is_prof</a:t>
            </a:r>
            <a:r>
              <a:rPr lang="en-US" b="1" dirty="0" smtClean="0">
                <a:latin typeface="Courier New" panose="02070309020205020404" pitchFamily="49" charset="0"/>
              </a:rPr>
              <a:t> or not </a:t>
            </a:r>
            <a:r>
              <a:rPr lang="en-US" b="1" dirty="0" err="1" smtClean="0">
                <a:latin typeface="Courier New" panose="02070309020205020404" pitchFamily="49" charset="0"/>
              </a:rPr>
              <a:t>loves_csc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print("Can't enter the club!")</a:t>
            </a:r>
          </a:p>
        </p:txBody>
      </p:sp>
    </p:spTree>
    <p:extLst>
      <p:ext uri="{BB962C8B-B14F-4D97-AF65-F5344CB8AC3E}">
        <p14:creationId xmlns:p14="http://schemas.microsoft.com/office/powerpoint/2010/main" val="24262615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43110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Why is type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useful?</a:t>
            </a:r>
          </a:p>
          <a:p>
            <a:pPr lvl="1" eaLnBrk="1" hangingPunct="1"/>
            <a:r>
              <a:rPr lang="en-US" dirty="0" smtClean="0"/>
              <a:t>Can capture a complex logical test result and use it later</a:t>
            </a:r>
          </a:p>
          <a:p>
            <a:pPr lvl="1" eaLnBrk="1" hangingPunct="1"/>
            <a:r>
              <a:rPr lang="en-US" dirty="0" smtClean="0"/>
              <a:t>Can write a function that does a complex test and returns it</a:t>
            </a:r>
          </a:p>
          <a:p>
            <a:pPr lvl="1" eaLnBrk="1" hangingPunct="1"/>
            <a:r>
              <a:rPr lang="en-US" dirty="0" smtClean="0"/>
              <a:t>Makes code more readable</a:t>
            </a:r>
          </a:p>
          <a:p>
            <a:pPr lvl="1" eaLnBrk="1" hangingPunct="1"/>
            <a:r>
              <a:rPr lang="en-US" dirty="0" smtClean="0"/>
              <a:t>Can pass around the result of a logical test (as </a:t>
            </a:r>
            <a:r>
              <a:rPr lang="en-US" dirty="0" err="1" smtClean="0"/>
              <a:t>param</a:t>
            </a:r>
            <a:r>
              <a:rPr lang="en-US" dirty="0" smtClean="0"/>
              <a:t>/return)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good_age</a:t>
            </a:r>
            <a:r>
              <a:rPr lang="en-US" dirty="0" smtClean="0">
                <a:latin typeface="Courier New" panose="02070309020205020404" pitchFamily="49" charset="0"/>
              </a:rPr>
              <a:t>    = age &gt;= 27 and age &lt; 39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good_height</a:t>
            </a:r>
            <a:r>
              <a:rPr lang="en-US" dirty="0" smtClean="0">
                <a:latin typeface="Courier New" panose="02070309020205020404" pitchFamily="49" charset="0"/>
              </a:rPr>
              <a:t> = height &gt;= 78 and height &lt; 84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rich        = salary &gt;= 100000.0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goodAge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and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goodHeight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) or rich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print("Okay, let's go out!")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else: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print("It's not you, it's me...")</a:t>
            </a:r>
          </a:p>
        </p:txBody>
      </p:sp>
    </p:spTree>
    <p:extLst>
      <p:ext uri="{BB962C8B-B14F-4D97-AF65-F5344CB8AC3E}">
        <p14:creationId xmlns:p14="http://schemas.microsoft.com/office/powerpoint/2010/main" val="25935756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Returning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endParaRPr lang="en-US" dirty="0" smtClean="0"/>
          </a:p>
        </p:txBody>
      </p:sp>
      <p:sp>
        <p:nvSpPr>
          <p:cNvPr id="8366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is_prime</a:t>
            </a:r>
            <a:r>
              <a:rPr lang="en-US" sz="1800" dirty="0" smtClean="0">
                <a:latin typeface="Courier New" panose="02070309020205020404" pitchFamily="49" charset="0"/>
              </a:rPr>
              <a:t>(n):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factors </a:t>
            </a:r>
            <a:r>
              <a:rPr lang="en-US" sz="1800" dirty="0">
                <a:latin typeface="Courier New" panose="02070309020205020404" pitchFamily="49" charset="0"/>
              </a:rPr>
              <a:t>= 0;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n + 1):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(n %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== 0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</a:t>
            </a:r>
            <a:r>
              <a:rPr lang="en-US" sz="1800" dirty="0" smtClean="0">
                <a:latin typeface="Courier New" panose="02070309020205020404" pitchFamily="49" charset="0"/>
              </a:rPr>
              <a:t>factors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+= 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if </a:t>
            </a:r>
            <a:r>
              <a:rPr lang="en-US" sz="1800" dirty="0" smtClean="0">
                <a:latin typeface="Courier New" panose="02070309020205020404" pitchFamily="49" charset="0"/>
              </a:rPr>
              <a:t>factors </a:t>
            </a:r>
            <a:r>
              <a:rPr lang="en-US" sz="1800" dirty="0">
                <a:latin typeface="Courier New" panose="02070309020205020404" pitchFamily="49" charset="0"/>
              </a:rPr>
              <a:t>== </a:t>
            </a:r>
            <a:r>
              <a:rPr lang="en-US" sz="1800" dirty="0" smtClean="0">
                <a:latin typeface="Courier New" panose="02070309020205020404" pitchFamily="49" charset="0"/>
              </a:rPr>
              <a:t>2: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latin typeface="Courier New" panose="02070309020205020404" pitchFamily="49" charset="0"/>
              </a:rPr>
              <a:t>True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else: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F</a:t>
            </a:r>
            <a:r>
              <a:rPr lang="en-US" sz="1800" dirty="0" smtClean="0">
                <a:latin typeface="Courier New" panose="02070309020205020404" pitchFamily="49" charset="0"/>
              </a:rPr>
              <a:t>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Calls to functions returning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can be used as tests: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if </a:t>
            </a:r>
            <a:r>
              <a:rPr lang="en-US" sz="1800" b="1" dirty="0" err="1" smtClean="0">
                <a:latin typeface="Courier New" panose="02070309020205020404" pitchFamily="49" charset="0"/>
              </a:rPr>
              <a:t>is_prime</a:t>
            </a:r>
            <a:r>
              <a:rPr lang="en-US" sz="1800" b="1" dirty="0" smtClean="0">
                <a:latin typeface="Courier New" panose="02070309020205020404" pitchFamily="49" charset="0"/>
              </a:rPr>
              <a:t>(57)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67376" y="2086882"/>
            <a:ext cx="24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Is this good style?</a:t>
            </a:r>
            <a:endParaRPr lang="en-US" sz="24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672484" y="2532185"/>
            <a:ext cx="2773345" cy="11153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6044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"Boolean Zen", part 1</a:t>
            </a:r>
          </a:p>
        </p:txBody>
      </p:sp>
      <p:sp>
        <p:nvSpPr>
          <p:cNvPr id="84685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Students new to </a:t>
            </a:r>
            <a:r>
              <a:rPr lang="en-US" dirty="0" err="1" smtClean="0">
                <a:latin typeface="Courier New" panose="02070309020205020404" pitchFamily="49" charset="0"/>
              </a:rPr>
              <a:t>boolean</a:t>
            </a:r>
            <a:r>
              <a:rPr lang="en-US" dirty="0" smtClean="0"/>
              <a:t> often test if a result is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(57) == True</a:t>
            </a:r>
            <a:r>
              <a:rPr lang="en-US" dirty="0" smtClean="0">
                <a:latin typeface="Courier New" panose="02070309020205020404" pitchFamily="49" charset="0"/>
              </a:rPr>
              <a:t>: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bad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But this is unnecessary and redundant.  Preferred: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(57)</a:t>
            </a:r>
            <a:r>
              <a:rPr lang="en-US" dirty="0" smtClean="0">
                <a:latin typeface="Courier New" panose="02070309020205020404" pitchFamily="49" charset="0"/>
              </a:rPr>
              <a:t>: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good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similar pattern can be used for a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 test: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(57) == False</a:t>
            </a:r>
            <a:r>
              <a:rPr lang="en-US" dirty="0" smtClean="0">
                <a:latin typeface="Courier New" panose="02070309020205020404" pitchFamily="49" charset="0"/>
              </a:rPr>
              <a:t>: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bad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not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(57)</a:t>
            </a:r>
            <a:r>
              <a:rPr lang="en-US" dirty="0" smtClean="0">
                <a:latin typeface="Courier New" panose="02070309020205020404" pitchFamily="49" charset="0"/>
              </a:rPr>
              <a:t>: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good</a:t>
            </a:r>
          </a:p>
        </p:txBody>
      </p:sp>
    </p:spTree>
    <p:extLst>
      <p:ext uri="{BB962C8B-B14F-4D97-AF65-F5344CB8AC3E}">
        <p14:creationId xmlns:p14="http://schemas.microsoft.com/office/powerpoint/2010/main" val="1364120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"Boolean Zen", part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that return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often have an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that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(n1, </a:t>
            </a:r>
            <a:r>
              <a:rPr lang="en-US" sz="1800" dirty="0">
                <a:latin typeface="Courier New" panose="02070309020205020404" pitchFamily="49" charset="0"/>
              </a:rPr>
              <a:t>n2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if </a:t>
            </a:r>
            <a:r>
              <a:rPr lang="en-US" sz="1800" b="1" dirty="0" smtClean="0">
                <a:latin typeface="Courier New" panose="02070309020205020404" pitchFamily="49" charset="0"/>
              </a:rPr>
              <a:t>n1 </a:t>
            </a:r>
            <a:r>
              <a:rPr lang="en-US" sz="1800" b="1" dirty="0">
                <a:latin typeface="Courier New" panose="02070309020205020404" pitchFamily="49" charset="0"/>
              </a:rPr>
              <a:t>% 2 != 0 </a:t>
            </a:r>
            <a:r>
              <a:rPr lang="en-US" sz="1800" b="1" dirty="0" smtClean="0">
                <a:latin typeface="Courier New" panose="02070309020205020404" pitchFamily="49" charset="0"/>
              </a:rPr>
              <a:t>and </a:t>
            </a:r>
            <a:r>
              <a:rPr lang="en-US" sz="1800" b="1" dirty="0">
                <a:latin typeface="Courier New" panose="02070309020205020404" pitchFamily="49" charset="0"/>
              </a:rPr>
              <a:t>n2 % 2 != </a:t>
            </a:r>
            <a:r>
              <a:rPr lang="en-US" sz="1800" b="1" dirty="0" smtClean="0">
                <a:latin typeface="Courier New" panose="02070309020205020404" pitchFamily="49" charset="0"/>
              </a:rPr>
              <a:t>0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</a:t>
            </a:r>
            <a:r>
              <a:rPr lang="en-US" sz="1800" dirty="0" smtClean="0">
                <a:latin typeface="Courier New" panose="02070309020205020404" pitchFamily="49" charset="0"/>
              </a:rPr>
              <a:t>True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else: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</a:t>
            </a:r>
            <a:r>
              <a:rPr lang="en-US" sz="1800" dirty="0" smtClean="0">
                <a:latin typeface="Courier New" panose="02070309020205020404" pitchFamily="49" charset="0"/>
              </a:rPr>
              <a:t>False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But the code above is unnecessarily verbose.</a:t>
            </a:r>
          </a:p>
        </p:txBody>
      </p:sp>
    </p:spTree>
    <p:extLst>
      <p:ext uri="{BB962C8B-B14F-4D97-AF65-F5344CB8AC3E}">
        <p14:creationId xmlns:p14="http://schemas.microsoft.com/office/powerpoint/2010/main" val="26441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Solution w/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variable</a:t>
            </a:r>
          </a:p>
        </p:txBody>
      </p:sp>
      <p:sp>
        <p:nvSpPr>
          <p:cNvPr id="8683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We could store the result of the logical test.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n2):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 smtClean="0">
                <a:latin typeface="Courier New" panose="02070309020205020404" pitchFamily="49" charset="0"/>
              </a:rPr>
              <a:t>test </a:t>
            </a:r>
            <a:r>
              <a:rPr lang="en-US" sz="1800" b="1" dirty="0">
                <a:latin typeface="Courier New" panose="02070309020205020404" pitchFamily="49" charset="0"/>
              </a:rPr>
              <a:t>= </a:t>
            </a:r>
            <a:r>
              <a:rPr lang="en-US" sz="1800" dirty="0">
                <a:latin typeface="Courier New" panose="02070309020205020404" pitchFamily="49" charset="0"/>
              </a:rPr>
              <a:t>(n1 % 2 != 0 </a:t>
            </a:r>
            <a:r>
              <a:rPr lang="en-US" sz="1800" dirty="0" smtClean="0">
                <a:latin typeface="Courier New" panose="02070309020205020404" pitchFamily="49" charset="0"/>
              </a:rPr>
              <a:t>and </a:t>
            </a:r>
            <a:r>
              <a:rPr lang="en-US" sz="1800" dirty="0">
                <a:latin typeface="Courier New" panose="02070309020205020404" pitchFamily="49" charset="0"/>
              </a:rPr>
              <a:t>n2 % 2 != 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    </a:t>
            </a:r>
            <a:r>
              <a:rPr lang="en-US" sz="1800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   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test ==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True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T</a:t>
            </a:r>
            <a:r>
              <a:rPr lang="en-US" sz="1800" dirty="0" smtClean="0">
                <a:latin typeface="Courier New" panose="02070309020205020404" pitchFamily="49" charset="0"/>
              </a:rPr>
              <a:t>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else: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test ==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False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F</a:t>
            </a:r>
            <a:r>
              <a:rPr lang="en-US" sz="1800" dirty="0" smtClean="0">
                <a:latin typeface="Courier New" panose="02070309020205020404" pitchFamily="49" charset="0"/>
              </a:rPr>
              <a:t>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Notice: Whatever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is, we want to return that.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If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is </a:t>
            </a:r>
            <a:r>
              <a:rPr lang="en-US" dirty="0" smtClean="0">
                <a:latin typeface="Courier New" panose="02070309020205020404" pitchFamily="49" charset="0"/>
              </a:rPr>
              <a:t>True</a:t>
            </a:r>
            <a:r>
              <a:rPr lang="en-US" dirty="0" smtClean="0"/>
              <a:t>, we want to return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If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is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, we want to return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9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many numbers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would you find the sum of all integers from 1-1000?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This may require a lot of typing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sum</a:t>
            </a:r>
            <a:r>
              <a:rPr lang="en-US" dirty="0" smtClean="0">
                <a:latin typeface="Courier New" panose="02070309020205020404" pitchFamily="49" charset="0"/>
              </a:rPr>
              <a:t> = 1 + 2 + 3 + 4 + ...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print("The sum is", sum)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What if we want the sum from 1 - 1,000,000?</a:t>
            </a:r>
            <a:br>
              <a:rPr lang="en-US" dirty="0" smtClean="0"/>
            </a:br>
            <a:r>
              <a:rPr lang="en-US" dirty="0" smtClean="0"/>
              <a:t>Or the sum up to any maximum?</a:t>
            </a:r>
          </a:p>
          <a:p>
            <a:pPr lvl="1" eaLnBrk="1" hangingPunct="1"/>
            <a:r>
              <a:rPr lang="en-US" dirty="0" smtClean="0"/>
              <a:t>How can we generalize the above code?</a:t>
            </a:r>
          </a:p>
        </p:txBody>
      </p:sp>
    </p:spTree>
    <p:extLst>
      <p:ext uri="{BB962C8B-B14F-4D97-AF65-F5344CB8AC3E}">
        <p14:creationId xmlns:p14="http://schemas.microsoft.com/office/powerpoint/2010/main" val="32864226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 w/ "Boolean Zen"</a:t>
            </a:r>
          </a:p>
        </p:txBody>
      </p:sp>
      <p:sp>
        <p:nvSpPr>
          <p:cNvPr id="8693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Observation: The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is unnecessary.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stores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value;</a:t>
            </a:r>
            <a:br>
              <a:rPr lang="en-US" dirty="0" smtClean="0"/>
            </a:br>
            <a:r>
              <a:rPr lang="en-US" dirty="0" smtClean="0"/>
              <a:t>its value is exactly what you want to return.  So return that!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n2):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test </a:t>
            </a:r>
            <a:r>
              <a:rPr lang="en-US" sz="1800" dirty="0">
                <a:latin typeface="Courier New" panose="02070309020205020404" pitchFamily="49" charset="0"/>
              </a:rPr>
              <a:t>= (n1 % 2 != 0 </a:t>
            </a:r>
            <a:r>
              <a:rPr lang="en-US" sz="1800" dirty="0" smtClean="0">
                <a:latin typeface="Courier New" panose="02070309020205020404" pitchFamily="49" charset="0"/>
              </a:rPr>
              <a:t>and </a:t>
            </a:r>
            <a:r>
              <a:rPr lang="en-US" sz="1800" dirty="0">
                <a:latin typeface="Courier New" panose="02070309020205020404" pitchFamily="49" charset="0"/>
              </a:rPr>
              <a:t>n2 % 2 != 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    return </a:t>
            </a:r>
            <a:r>
              <a:rPr lang="en-US" sz="1800" b="1" dirty="0" smtClean="0">
                <a:latin typeface="Courier New" panose="02070309020205020404" pitchFamily="49" charset="0"/>
              </a:rPr>
              <a:t>test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An even shorter version: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We don't even need the variable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We can just perform the test and return its result in one step.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n2):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    return (n1 % 2 != 0 </a:t>
            </a:r>
            <a:r>
              <a:rPr lang="en-US" sz="1800" b="1" dirty="0" smtClean="0">
                <a:latin typeface="Courier New" panose="02070309020205020404" pitchFamily="49" charset="0"/>
              </a:rPr>
              <a:t>and </a:t>
            </a:r>
            <a:r>
              <a:rPr lang="en-US" sz="1800" b="1" dirty="0">
                <a:latin typeface="Courier New" panose="02070309020205020404" pitchFamily="49" charset="0"/>
              </a:rPr>
              <a:t>n2 % 2 != 0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917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"Boolean Zen" template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b="1" i="1" dirty="0"/>
              <a:t>name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b="1" i="1" dirty="0"/>
              <a:t>parameters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if </a:t>
            </a:r>
            <a:r>
              <a:rPr lang="en-US" sz="1800" b="1" i="1" dirty="0" smtClean="0">
                <a:solidFill>
                  <a:srgbClr val="800000"/>
                </a:solidFill>
              </a:rPr>
              <a:t>test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: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True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else: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False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with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b="1" i="1" dirty="0"/>
              <a:t>name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b="1" i="1" dirty="0"/>
              <a:t>parameters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sz="1800" b="1" i="1" dirty="0" smtClean="0">
                <a:solidFill>
                  <a:srgbClr val="003399"/>
                </a:solidFill>
              </a:rPr>
              <a:t>test</a:t>
            </a:r>
            <a:endParaRPr lang="en-US" sz="1800" dirty="0">
              <a:solidFill>
                <a:srgbClr val="00339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327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Improve the </a:t>
            </a:r>
            <a:r>
              <a:rPr lang="en-US" dirty="0" err="1" smtClean="0">
                <a:latin typeface="Courier New" panose="02070309020205020404" pitchFamily="49" charset="0"/>
              </a:rPr>
              <a:t>is_prime</a:t>
            </a:r>
            <a:r>
              <a:rPr lang="en-US" dirty="0" smtClean="0"/>
              <a:t> function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can we fix this code?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def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</a:rPr>
              <a:t>is_prime</a:t>
            </a:r>
            <a:r>
              <a:rPr lang="en-US" sz="1800" dirty="0">
                <a:latin typeface="Courier New" panose="02070309020205020404" pitchFamily="49" charset="0"/>
              </a:rPr>
              <a:t>(n):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factors = 0;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range(1, n + 1):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</a:t>
            </a:r>
            <a:r>
              <a:rPr lang="en-US" sz="1800" dirty="0" smtClean="0">
                <a:latin typeface="Courier New" panose="02070309020205020404" pitchFamily="49" charset="0"/>
              </a:rPr>
              <a:t>n </a:t>
            </a:r>
            <a:r>
              <a:rPr lang="en-US" sz="1800" dirty="0">
                <a:latin typeface="Courier New" panose="02070309020205020404" pitchFamily="49" charset="0"/>
              </a:rPr>
              <a:t>%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== </a:t>
            </a:r>
            <a:r>
              <a:rPr lang="en-US" sz="1800" dirty="0" smtClean="0">
                <a:latin typeface="Courier New" panose="02070309020205020404" pitchFamily="49" charset="0"/>
              </a:rPr>
              <a:t>0: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factors += 1</a:t>
            </a:r>
          </a:p>
          <a:p>
            <a:pPr lvl="1">
              <a:lnSpc>
                <a:spcPct val="70000"/>
              </a:lnSpc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if </a:t>
            </a:r>
            <a:r>
              <a:rPr lang="en-US" sz="1800" dirty="0" smtClean="0">
                <a:latin typeface="Courier New" panose="02070309020205020404" pitchFamily="49" charset="0"/>
              </a:rPr>
              <a:t>factors != 2: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latin typeface="Courier New" panose="02070309020205020404" pitchFamily="49" charset="0"/>
              </a:rPr>
              <a:t>False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else: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latin typeface="Courier New" panose="02070309020205020404" pitchFamily="49" charset="0"/>
              </a:rPr>
              <a:t>True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95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 Morgan's Law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De Morgan's Law</a:t>
            </a:r>
            <a:r>
              <a:rPr lang="en-US" dirty="0" smtClean="0"/>
              <a:t>: Rules used to negate </a:t>
            </a:r>
            <a:r>
              <a:rPr lang="en-US" dirty="0" err="1" smtClean="0"/>
              <a:t>boolean</a:t>
            </a:r>
            <a:r>
              <a:rPr lang="en-US" dirty="0" smtClean="0"/>
              <a:t> tests.</a:t>
            </a:r>
          </a:p>
          <a:p>
            <a:pPr lvl="1" eaLnBrk="1" hangingPunct="1"/>
            <a:r>
              <a:rPr lang="en-US" dirty="0" smtClean="0"/>
              <a:t>Useful when you want the opposite of an existing test.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Example:</a:t>
            </a:r>
          </a:p>
        </p:txBody>
      </p:sp>
      <p:graphicFrame>
        <p:nvGraphicFramePr>
          <p:cNvPr id="85507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90257"/>
              </p:ext>
            </p:extLst>
          </p:nvPr>
        </p:nvGraphicFramePr>
        <p:xfrm>
          <a:off x="1536561" y="2830216"/>
          <a:ext cx="8823289" cy="1066800"/>
        </p:xfrm>
        <a:graphic>
          <a:graphicData uri="http://schemas.openxmlformats.org/drawingml/2006/table">
            <a:tbl>
              <a:tblPr/>
              <a:tblGrid>
                <a:gridCol w="3246454"/>
                <a:gridCol w="3366198"/>
                <a:gridCol w="2210637"/>
              </a:tblGrid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Original Expression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Negated Expression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Alternative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 a or not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not(a 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or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 a and not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not(a or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507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922295"/>
              </p:ext>
            </p:extLst>
          </p:nvPr>
        </p:nvGraphicFramePr>
        <p:xfrm>
          <a:off x="1810379" y="4889497"/>
          <a:ext cx="8229600" cy="128746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96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Original Code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Negated Code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== 7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 &gt;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3: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...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!=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7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or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&lt;=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  ...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41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practice questions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Write a function named </a:t>
            </a:r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/>
              <a:t> that returns whether a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/>
              <a:t> is a vowel (a, e, </a:t>
            </a:r>
            <a:r>
              <a:rPr lang="en-US" dirty="0" err="1" smtClean="0"/>
              <a:t>i</a:t>
            </a:r>
            <a:r>
              <a:rPr lang="en-US" dirty="0" smtClean="0"/>
              <a:t>, o, or u), case-insensitively.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>
                <a:latin typeface="Courier New" panose="02070309020205020404" pitchFamily="49" charset="0"/>
              </a:rPr>
              <a:t>("q")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>
                <a:latin typeface="Courier New" panose="02070309020205020404" pitchFamily="49" charset="0"/>
              </a:rPr>
              <a:t>("A")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>
                <a:latin typeface="Courier New" panose="02070309020205020404" pitchFamily="49" charset="0"/>
              </a:rPr>
              <a:t>("e")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Change the above function into an </a:t>
            </a:r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/>
              <a:t> that returns whether a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/>
              <a:t> is any character except a vowel.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>
                <a:latin typeface="Courier New" panose="02070309020205020404" pitchFamily="49" charset="0"/>
              </a:rPr>
              <a:t>("q")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>
                <a:latin typeface="Courier New" panose="02070309020205020404" pitchFamily="49" charset="0"/>
              </a:rPr>
              <a:t>("A")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>
                <a:latin typeface="Courier New" panose="02070309020205020404" pitchFamily="49" charset="0"/>
              </a:rPr>
              <a:t>("e")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22489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practice answers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Enlightened version.  I have seen the true way (and false way)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is_vowel</a:t>
            </a:r>
            <a:r>
              <a:rPr lang="en-US" sz="1600" dirty="0" smtClean="0">
                <a:latin typeface="Courier New" panose="02070309020205020404" pitchFamily="49" charset="0"/>
              </a:rPr>
              <a:t>(s):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return </a:t>
            </a:r>
            <a:r>
              <a:rPr lang="en-US" sz="1600" dirty="0" smtClean="0">
                <a:latin typeface="Courier New" panose="02070309020205020404" pitchFamily="49" charset="0"/>
              </a:rPr>
              <a:t>s == </a:t>
            </a:r>
            <a:r>
              <a:rPr lang="en-US" sz="1600" dirty="0">
                <a:latin typeface="Courier New" panose="02070309020205020404" pitchFamily="49" charset="0"/>
              </a:rPr>
              <a:t>'</a:t>
            </a:r>
            <a:r>
              <a:rPr lang="en-US" sz="1600" dirty="0" smtClean="0">
                <a:latin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</a:rPr>
              <a:t>'</a:t>
            </a:r>
            <a:r>
              <a:rPr lang="en-US" sz="1600" dirty="0" smtClean="0">
                <a:latin typeface="Courier New" panose="02070309020205020404" pitchFamily="49" charset="0"/>
              </a:rPr>
              <a:t> or s == 'A' or s == 'e' or s == 'E' or s =='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' or s == 'I'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   or s == 'o' or s == 'O' or s == 'u' or s =='U'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Enlightened "Boolean Zen" version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is_non_vowel</a:t>
            </a:r>
            <a:r>
              <a:rPr lang="en-US" sz="1600" dirty="0" smtClean="0">
                <a:latin typeface="Courier New" panose="02070309020205020404" pitchFamily="49" charset="0"/>
              </a:rPr>
              <a:t>(s):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return not(s == 'a') and not(s == 'A') and not(s == 'e') and not(s == 'E')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   and not(s =='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') and not(s == 'I') and not(s == 'o') and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   not(s == 'O') and not(s == 'u') and not(s =='U')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or, return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not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is_vowel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(s)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574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to return?</a:t>
            </a:r>
          </a:p>
        </p:txBody>
      </p:sp>
      <p:sp>
        <p:nvSpPr>
          <p:cNvPr id="8632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5486400" algn="l"/>
              </a:tabLst>
            </a:pPr>
            <a:r>
              <a:rPr lang="en-US" dirty="0" smtClean="0"/>
              <a:t>Functions with loops and return values can be tricky.</a:t>
            </a:r>
          </a:p>
          <a:p>
            <a:pPr lvl="1">
              <a:tabLst>
                <a:tab pos="5486400" algn="l"/>
              </a:tabLst>
            </a:pPr>
            <a:r>
              <a:rPr lang="en-US" dirty="0" smtClean="0"/>
              <a:t>When and where should the function return its result?</a:t>
            </a:r>
          </a:p>
          <a:p>
            <a:pPr>
              <a:tabLst>
                <a:tab pos="5486400" algn="l"/>
              </a:tabLst>
            </a:pPr>
            <a:endParaRPr lang="en-US" dirty="0" smtClean="0"/>
          </a:p>
          <a:p>
            <a:pPr>
              <a:tabLst>
                <a:tab pos="5486400" algn="l"/>
              </a:tabLst>
            </a:pPr>
            <a:r>
              <a:rPr lang="en-US" dirty="0" smtClean="0"/>
              <a:t>Write a function </a:t>
            </a:r>
            <a:r>
              <a:rPr lang="en-US" dirty="0" smtClean="0">
                <a:latin typeface="Courier New" panose="02070309020205020404" pitchFamily="49" charset="0"/>
              </a:rPr>
              <a:t>seven</a:t>
            </a:r>
            <a:r>
              <a:rPr lang="en-US" dirty="0" smtClean="0"/>
              <a:t> that uses </a:t>
            </a:r>
            <a:r>
              <a:rPr lang="en-US" dirty="0" err="1" smtClean="0">
                <a:latin typeface="Courier New" panose="02070309020205020404" pitchFamily="49" charset="0"/>
              </a:rPr>
              <a:t>randint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smtClean="0"/>
              <a:t>to draw up to ten lotto numbers from 1-30.</a:t>
            </a:r>
          </a:p>
          <a:p>
            <a:pPr lvl="1">
              <a:tabLst>
                <a:tab pos="5486400" algn="l"/>
              </a:tabLst>
            </a:pPr>
            <a:endParaRPr lang="en-US" sz="800" dirty="0"/>
          </a:p>
          <a:p>
            <a:pPr lvl="1">
              <a:tabLst>
                <a:tab pos="5486400" algn="l"/>
              </a:tabLst>
            </a:pPr>
            <a:r>
              <a:rPr lang="en-US" dirty="0" smtClean="0"/>
              <a:t>If any of the numbers is a lucky 7, the function should stop and return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.  If none of the ten are 7 it should return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.</a:t>
            </a:r>
          </a:p>
          <a:p>
            <a:pPr lvl="1">
              <a:tabLst>
                <a:tab pos="5486400" algn="l"/>
              </a:tabLst>
            </a:pPr>
            <a:endParaRPr lang="en-US" sz="800" dirty="0"/>
          </a:p>
          <a:p>
            <a:pPr lvl="1">
              <a:tabLst>
                <a:tab pos="5486400" algn="l"/>
              </a:tabLst>
            </a:pPr>
            <a:r>
              <a:rPr lang="en-US" dirty="0" smtClean="0"/>
              <a:t>The method should print each number as it is drawn.</a:t>
            </a:r>
          </a:p>
          <a:p>
            <a:pPr lvl="2">
              <a:buNone/>
              <a:tabLst>
                <a:tab pos="5486400" algn="l"/>
              </a:tabLst>
            </a:pPr>
            <a:endParaRPr lang="en-US" sz="800" dirty="0"/>
          </a:p>
          <a:p>
            <a:pPr lvl="2">
              <a:buNone/>
              <a:tabLst>
                <a:tab pos="54864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15 29 18 29 11 3 30 17 19 22	</a:t>
            </a:r>
            <a:r>
              <a:rPr lang="en-US" dirty="0" smtClean="0"/>
              <a:t>(first call)</a:t>
            </a:r>
          </a:p>
          <a:p>
            <a:pPr lvl="2">
              <a:buNone/>
              <a:tabLst>
                <a:tab pos="54864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29 5 29 4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7	</a:t>
            </a:r>
            <a:r>
              <a:rPr lang="en-US" dirty="0" smtClean="0"/>
              <a:t>(second call)</a:t>
            </a:r>
          </a:p>
          <a:p>
            <a:pPr lvl="2">
              <a:buNone/>
              <a:tabLst>
                <a:tab pos="5486400" algn="l"/>
              </a:tabLst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176155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Flawed solution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10 lotto numbers; returns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True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if one is 7.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seven():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range(10):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</a:rPr>
              <a:t>num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randint</a:t>
            </a:r>
            <a:r>
              <a:rPr lang="en-US" sz="1800" dirty="0" smtClean="0">
                <a:latin typeface="Courier New" panose="02070309020205020404" pitchFamily="49" charset="0"/>
              </a:rPr>
              <a:t>(1, 30)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dirty="0" err="1" smtClean="0">
                <a:latin typeface="Courier New" panose="02070309020205020404" pitchFamily="49" charset="0"/>
              </a:rPr>
              <a:t>num</a:t>
            </a:r>
            <a:r>
              <a:rPr lang="en-US" sz="1800" dirty="0" smtClean="0">
                <a:latin typeface="Courier New" panose="02070309020205020404" pitchFamily="49" charset="0"/>
              </a:rPr>
              <a:t>, " ", end='')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if </a:t>
            </a:r>
            <a:r>
              <a:rPr lang="en-US" sz="1800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num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==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7:</a:t>
            </a:r>
            <a:endParaRPr lang="en-US" sz="1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return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True</a:t>
            </a:r>
            <a:endParaRPr lang="en-US" sz="1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else:</a:t>
            </a:r>
            <a:endParaRPr lang="en-US" sz="1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    return </a:t>
            </a:r>
            <a:r>
              <a:rPr lang="en-US" sz="18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False</a:t>
            </a:r>
            <a:endParaRPr lang="en-US" sz="18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       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The function always returns immediately after the first draw.</a:t>
            </a:r>
          </a:p>
          <a:p>
            <a:pPr lvl="1" eaLnBrk="1" hangingPunct="1"/>
            <a:r>
              <a:rPr lang="en-US" dirty="0" smtClean="0"/>
              <a:t>This is wrong if that draw isn't a 7; we need to keep drawing.</a:t>
            </a:r>
          </a:p>
        </p:txBody>
      </p:sp>
    </p:spTree>
    <p:extLst>
      <p:ext uri="{BB962C8B-B14F-4D97-AF65-F5344CB8AC3E}">
        <p14:creationId xmlns:p14="http://schemas.microsoft.com/office/powerpoint/2010/main" val="2263232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Returning at the right time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10 lotto numbers; returns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True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if one is 7.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seven():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11):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</a:rPr>
              <a:t>num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randint</a:t>
            </a:r>
            <a:r>
              <a:rPr lang="en-US" sz="1800" dirty="0" smtClean="0">
                <a:latin typeface="Courier New" panose="02070309020205020404" pitchFamily="49" charset="0"/>
              </a:rPr>
              <a:t>(1, 30)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</a:rPr>
              <a:t>num</a:t>
            </a:r>
            <a:r>
              <a:rPr lang="en-US" sz="1800" dirty="0" smtClean="0">
                <a:latin typeface="Courier New" panose="02070309020205020404" pitchFamily="49" charset="0"/>
              </a:rPr>
              <a:t>) </a:t>
            </a:r>
            <a:r>
              <a:rPr lang="en-US" sz="1800" dirty="0">
                <a:latin typeface="Courier New" panose="02070309020205020404" pitchFamily="49" charset="0"/>
              </a:rPr>
              <a:t>+ " </a:t>
            </a:r>
            <a:r>
              <a:rPr lang="en-US" sz="1800" dirty="0" smtClean="0">
                <a:latin typeface="Courier New" panose="02070309020205020404" pitchFamily="49" charset="0"/>
              </a:rPr>
              <a:t>", end='')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    if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num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==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7: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found lucky 7; can exit now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        return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True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return F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alse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if we get here, there was no 7</a:t>
            </a:r>
            <a:endParaRPr lang="en-US" sz="18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 immediately if 7 is found.</a:t>
            </a:r>
          </a:p>
          <a:p>
            <a:pPr lvl="1" eaLnBrk="1" hangingPunct="1"/>
            <a:r>
              <a:rPr lang="en-US" dirty="0" smtClean="0"/>
              <a:t>If 7 isn't found, the loop continues drawing lotto numbers.</a:t>
            </a:r>
          </a:p>
          <a:p>
            <a:pPr lvl="1" eaLnBrk="1" hangingPunct="1"/>
            <a:r>
              <a:rPr lang="en-US" dirty="0" smtClean="0"/>
              <a:t>If all ten aren't 7, the loop ends and we return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7630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, </a:t>
            </a:r>
            <a:r>
              <a:rPr lang="en-US" dirty="0" smtClean="0">
                <a:latin typeface="Courier New" panose="02070309020205020404" pitchFamily="49" charset="0"/>
              </a:rPr>
              <a:t>return</a:t>
            </a:r>
            <a:r>
              <a:rPr lang="en-US" dirty="0" smtClean="0"/>
              <a:t> question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Write a function </a:t>
            </a:r>
            <a:r>
              <a:rPr lang="en-US" dirty="0" err="1" smtClean="0">
                <a:latin typeface="Courier New" panose="02070309020205020404" pitchFamily="49" charset="0"/>
              </a:rPr>
              <a:t>count_factors</a:t>
            </a:r>
            <a:r>
              <a:rPr lang="en-US" dirty="0" smtClean="0"/>
              <a:t> that returns</a:t>
            </a:r>
            <a:br>
              <a:rPr lang="en-US" dirty="0" smtClean="0"/>
            </a:br>
            <a:r>
              <a:rPr lang="en-US" dirty="0" smtClean="0"/>
              <a:t>the number of factors of an integer.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err="1">
                <a:latin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</a:rPr>
              <a:t>ount_factors</a:t>
            </a:r>
            <a:r>
              <a:rPr lang="en-US" dirty="0" smtClean="0">
                <a:latin typeface="Courier New" panose="02070309020205020404" pitchFamily="49" charset="0"/>
              </a:rPr>
              <a:t>(24)</a:t>
            </a:r>
            <a:r>
              <a:rPr lang="en-US" dirty="0" smtClean="0"/>
              <a:t> returns </a:t>
            </a:r>
            <a:r>
              <a:rPr lang="en-US" dirty="0" smtClean="0">
                <a:latin typeface="Courier New" panose="02070309020205020404" pitchFamily="49" charset="0"/>
              </a:rPr>
              <a:t>8</a:t>
            </a:r>
            <a:r>
              <a:rPr lang="en-US" dirty="0" smtClean="0"/>
              <a:t> because </a:t>
            </a:r>
            <a:br>
              <a:rPr lang="en-US" dirty="0" smtClean="0"/>
            </a:br>
            <a:r>
              <a:rPr lang="en-US" dirty="0" smtClean="0"/>
              <a:t>1, 2, 3, 4, 6, 8, 12, and 24 are factors of 24.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Solution: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900" b="1" dirty="0">
                <a:solidFill>
                  <a:srgbClr val="008080"/>
                </a:solidFill>
                <a:latin typeface="Courier New" panose="02070309020205020404" pitchFamily="49" charset="0"/>
              </a:rPr>
              <a:t>Returns how many factors the given number has.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dirty="0" err="1" smtClean="0">
                <a:latin typeface="Courier New" panose="02070309020205020404" pitchFamily="49" charset="0"/>
              </a:rPr>
              <a:t>def</a:t>
            </a:r>
            <a:r>
              <a:rPr lang="en-US" sz="1900" dirty="0" smtClean="0">
                <a:latin typeface="Courier New" panose="02070309020205020404" pitchFamily="49" charset="0"/>
              </a:rPr>
              <a:t> </a:t>
            </a:r>
            <a:r>
              <a:rPr lang="en-US" sz="1900" dirty="0" err="1" smtClean="0">
                <a:latin typeface="Courier New" panose="02070309020205020404" pitchFamily="49" charset="0"/>
              </a:rPr>
              <a:t>count_factors</a:t>
            </a:r>
            <a:r>
              <a:rPr lang="en-US" sz="1900" dirty="0" smtClean="0">
                <a:latin typeface="Courier New" panose="02070309020205020404" pitchFamily="49" charset="0"/>
              </a:rPr>
              <a:t>(number):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dirty="0" smtClean="0">
                <a:latin typeface="Courier New" panose="02070309020205020404" pitchFamily="49" charset="0"/>
              </a:rPr>
              <a:t>    count = 0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dirty="0" smtClean="0">
                <a:latin typeface="Courier New" panose="02070309020205020404" pitchFamily="49" charset="0"/>
              </a:rPr>
              <a:t>    for </a:t>
            </a:r>
            <a:r>
              <a:rPr lang="en-US" sz="1900" dirty="0" err="1" smtClean="0">
                <a:latin typeface="Courier New" panose="02070309020205020404" pitchFamily="49" charset="0"/>
              </a:rPr>
              <a:t>i</a:t>
            </a:r>
            <a:r>
              <a:rPr lang="en-US" sz="1900" dirty="0" smtClean="0">
                <a:latin typeface="Courier New" panose="02070309020205020404" pitchFamily="49" charset="0"/>
              </a:rPr>
              <a:t> in range(1, number + 1):</a:t>
            </a: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        if (number % </a:t>
            </a:r>
            <a:r>
              <a:rPr lang="en-US" sz="1900" b="1" dirty="0" err="1">
                <a:latin typeface="Courier New" panose="02070309020205020404" pitchFamily="49" charset="0"/>
              </a:rPr>
              <a:t>i</a:t>
            </a:r>
            <a:r>
              <a:rPr lang="en-US" sz="1900" b="1" dirty="0">
                <a:latin typeface="Courier New" panose="02070309020205020404" pitchFamily="49" charset="0"/>
              </a:rPr>
              <a:t> == 0</a:t>
            </a:r>
            <a:r>
              <a:rPr lang="en-US" sz="1900" b="1" dirty="0" smtClean="0">
                <a:latin typeface="Courier New" panose="02070309020205020404" pitchFamily="49" charset="0"/>
              </a:rPr>
              <a:t>):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dirty="0">
                <a:latin typeface="Courier New" panose="02070309020205020404" pitchFamily="49" charset="0"/>
              </a:rPr>
              <a:t>            </a:t>
            </a:r>
            <a:r>
              <a:rPr lang="en-US" sz="1900" dirty="0" smtClean="0">
                <a:latin typeface="Courier New" panose="02070309020205020404" pitchFamily="49" charset="0"/>
              </a:rPr>
              <a:t>count += 1      </a:t>
            </a:r>
            <a:r>
              <a:rPr lang="en-US" sz="19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9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9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i</a:t>
            </a:r>
            <a:r>
              <a:rPr lang="en-US" sz="1900" b="1" dirty="0">
                <a:solidFill>
                  <a:srgbClr val="008080"/>
                </a:solidFill>
                <a:latin typeface="Courier New" panose="02070309020205020404" pitchFamily="49" charset="0"/>
              </a:rPr>
              <a:t> is a factor of number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   </a:t>
            </a:r>
            <a:r>
              <a:rPr lang="en-US" sz="1900" dirty="0" smtClean="0">
                <a:latin typeface="Courier New" panose="02070309020205020404" pitchFamily="49" charset="0"/>
              </a:rPr>
              <a:t> </a:t>
            </a:r>
            <a:r>
              <a:rPr lang="en-US" sz="1900" dirty="0">
                <a:latin typeface="Courier New" panose="02070309020205020404" pitchFamily="49" charset="0"/>
              </a:rPr>
              <a:t>return </a:t>
            </a:r>
            <a:r>
              <a:rPr lang="en-US" sz="1900" dirty="0" smtClean="0">
                <a:latin typeface="Courier New" panose="02070309020205020404" pitchFamily="49" charset="0"/>
              </a:rPr>
              <a:t>count</a:t>
            </a:r>
            <a:endParaRPr lang="en-US" sz="19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713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sum loop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sum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1001):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sum = sum +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sum is", sum)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cumulative sum</a:t>
            </a:r>
            <a:r>
              <a:rPr lang="en-US" dirty="0" smtClean="0"/>
              <a:t>: A variable that keeps a sum in progress and is updated repeatedly until summing is finished.</a:t>
            </a:r>
          </a:p>
          <a:p>
            <a:pPr lvl="1" eaLnBrk="1" hangingPunct="1">
              <a:lnSpc>
                <a:spcPct val="110000"/>
              </a:lnSpc>
            </a:pPr>
            <a:endParaRPr lang="en-US" sz="800" dirty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sum</a:t>
            </a:r>
            <a:r>
              <a:rPr lang="en-US" dirty="0" smtClean="0"/>
              <a:t> in the above code is an attempt at a cumulative sum.</a:t>
            </a:r>
          </a:p>
          <a:p>
            <a:pPr lvl="1" eaLnBrk="1" hangingPunct="1">
              <a:lnSpc>
                <a:spcPct val="110000"/>
              </a:lnSpc>
            </a:pPr>
            <a:endParaRPr lang="en-US" sz="800" dirty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Cumulative sum variables must be declared </a:t>
            </a:r>
            <a:r>
              <a:rPr lang="en-US" i="1" dirty="0" smtClean="0"/>
              <a:t>outside</a:t>
            </a:r>
            <a:r>
              <a:rPr lang="en-US" dirty="0" smtClean="0"/>
              <a:t> the loops that update them, so that they will still exist after the loop.</a:t>
            </a:r>
          </a:p>
        </p:txBody>
      </p:sp>
    </p:spTree>
    <p:extLst>
      <p:ext uri="{BB962C8B-B14F-4D97-AF65-F5344CB8AC3E}">
        <p14:creationId xmlns:p14="http://schemas.microsoft.com/office/powerpoint/2010/main" val="3153276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product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cumulative idea can be used with other operators: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product </a:t>
            </a:r>
            <a:r>
              <a:rPr lang="en-US" sz="1800" b="1" dirty="0">
                <a:latin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</a:rPr>
              <a:t>1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21):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product = product * </a:t>
            </a:r>
            <a:r>
              <a:rPr lang="en-US" sz="1800" b="1" dirty="0" smtClean="0">
                <a:latin typeface="Courier New" panose="02070309020205020404" pitchFamily="49" charset="0"/>
              </a:rPr>
              <a:t>2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2 ^ 20 </a:t>
            </a:r>
            <a:r>
              <a:rPr lang="en-US" sz="1800" dirty="0" smtClean="0">
                <a:latin typeface="Courier New" panose="02070309020205020404" pitchFamily="49" charset="0"/>
              </a:rPr>
              <a:t>=", </a:t>
            </a:r>
            <a:r>
              <a:rPr lang="en-US" sz="1800" b="1" dirty="0" smtClean="0">
                <a:latin typeface="Courier New" panose="02070309020205020404" pitchFamily="49" charset="0"/>
              </a:rPr>
              <a:t>product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How would we make the base and exponent adjustable?</a:t>
            </a:r>
          </a:p>
        </p:txBody>
      </p:sp>
    </p:spTree>
    <p:extLst>
      <p:ext uri="{BB962C8B-B14F-4D97-AF65-F5344CB8AC3E}">
        <p14:creationId xmlns:p14="http://schemas.microsoft.com/office/powerpoint/2010/main" val="3223982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084514" y="3260725"/>
            <a:ext cx="4611687" cy="280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and cumulative sum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can do a cumulative sum of user input: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sum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101):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next =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</a:rPr>
              <a:t>(input("Type a number: "))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sum = sum + next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sum is", sum)</a:t>
            </a:r>
          </a:p>
        </p:txBody>
      </p:sp>
    </p:spTree>
    <p:extLst>
      <p:ext uri="{BB962C8B-B14F-4D97-AF65-F5344CB8AC3E}">
        <p14:creationId xmlns:p14="http://schemas.microsoft.com/office/powerpoint/2010/main" val="657983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sum question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Modify the </a:t>
            </a:r>
            <a:r>
              <a:rPr lang="en-US" dirty="0">
                <a:latin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</a:rPr>
              <a:t>eceipt</a:t>
            </a:r>
            <a:r>
              <a:rPr lang="en-US" dirty="0" smtClean="0"/>
              <a:t> program from lecture 2</a:t>
            </a:r>
          </a:p>
          <a:p>
            <a:pPr lvl="1" eaLnBrk="1" hangingPunct="1"/>
            <a:r>
              <a:rPr lang="en-US" dirty="0" smtClean="0"/>
              <a:t>Prompt for how many people, and each person's dinner cost.</a:t>
            </a:r>
          </a:p>
          <a:p>
            <a:pPr lvl="1" eaLnBrk="1" hangingPunct="1"/>
            <a:r>
              <a:rPr lang="en-US" dirty="0" smtClean="0"/>
              <a:t>Use functions to structure the solution.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eaLnBrk="1" hangingPunct="1"/>
            <a:r>
              <a:rPr lang="en-US" dirty="0" smtClean="0"/>
              <a:t>Example log of execution: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How many people ate? </a:t>
            </a:r>
            <a:r>
              <a:rPr lang="en-US" sz="1800" b="1" u="sng" dirty="0">
                <a:latin typeface="Courier New" panose="02070309020205020404" pitchFamily="49" charset="0"/>
              </a:rPr>
              <a:t>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#1: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20.00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#2: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#3: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30.0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#4: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10.00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Subtotal: $75.0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Tax: $6.0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Tip: $11.25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Total: $92.25</a:t>
            </a:r>
          </a:p>
        </p:txBody>
      </p:sp>
    </p:spTree>
    <p:extLst>
      <p:ext uri="{BB962C8B-B14F-4D97-AF65-F5344CB8AC3E}">
        <p14:creationId xmlns:p14="http://schemas.microsoft.com/office/powerpoint/2010/main" val="403641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sum answer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program enhances our Receipt program using a cumulative sum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subtotal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meals()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results(subtotal)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Prompts for number of people and returns total meal subtotal.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meals():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people = float(input("</a:t>
            </a:r>
            <a:r>
              <a:rPr lang="en-US" sz="1600" dirty="0">
                <a:latin typeface="Courier New" panose="02070309020205020404" pitchFamily="49" charset="0"/>
              </a:rPr>
              <a:t>How many people ate? </a:t>
            </a:r>
            <a:r>
              <a:rPr lang="en-US" sz="1600" dirty="0" smtClean="0">
                <a:latin typeface="Courier New" panose="02070309020205020404" pitchFamily="49" charset="0"/>
              </a:rPr>
              <a:t>"))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subtotal = 0.0;</a:t>
            </a:r>
            <a:r>
              <a:rPr lang="en-US" sz="1600" dirty="0" smtClean="0">
                <a:latin typeface="Courier New" panose="02070309020205020404" pitchFamily="49" charset="0"/>
              </a:rPr>
              <a:t> 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cumulative sum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for 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 in range(1, people + 1):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person_cost</a:t>
            </a:r>
            <a:r>
              <a:rPr lang="en-US" sz="1600" dirty="0" smtClean="0">
                <a:latin typeface="Courier New" panose="02070309020205020404" pitchFamily="49" charset="0"/>
              </a:rPr>
              <a:t> = float(input("Person </a:t>
            </a:r>
            <a:r>
              <a:rPr lang="en-US" sz="1600" dirty="0">
                <a:latin typeface="Courier New" panose="02070309020205020404" pitchFamily="49" charset="0"/>
              </a:rPr>
              <a:t>#"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</a:rPr>
              <a:t>)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+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               </a:t>
            </a:r>
            <a:r>
              <a:rPr lang="en-US" sz="1600" dirty="0">
                <a:latin typeface="Courier New" panose="02070309020205020404" pitchFamily="49" charset="0"/>
              </a:rPr>
              <a:t>": How much did your dinner cost? </a:t>
            </a:r>
            <a:r>
              <a:rPr lang="en-US" sz="1600" dirty="0" smtClean="0">
                <a:latin typeface="Courier New" panose="02070309020205020404" pitchFamily="49" charset="0"/>
              </a:rPr>
              <a:t>"))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    subtotal </a:t>
            </a:r>
            <a:r>
              <a:rPr lang="en-US" sz="1600" b="1" dirty="0">
                <a:latin typeface="Courier New" panose="02070309020205020404" pitchFamily="49" charset="0"/>
              </a:rPr>
              <a:t>= subtotal + </a:t>
            </a:r>
            <a:r>
              <a:rPr lang="en-US" sz="1600" b="1" dirty="0" err="1" smtClean="0">
                <a:latin typeface="Courier New" panose="02070309020205020404" pitchFamily="49" charset="0"/>
              </a:rPr>
              <a:t>person_cost</a:t>
            </a:r>
            <a:r>
              <a:rPr lang="en-US" sz="1600" dirty="0" smtClean="0">
                <a:latin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add to sum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return subtotal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2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answer, cont'd.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979418" cy="2917197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Calculates total owed, assuming 8% tax and 15% tip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results(subtotal):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tax </a:t>
            </a:r>
            <a:r>
              <a:rPr lang="en-US" sz="1600" dirty="0">
                <a:latin typeface="Courier New" panose="02070309020205020404" pitchFamily="49" charset="0"/>
              </a:rPr>
              <a:t>= subtotal * .</a:t>
            </a:r>
            <a:r>
              <a:rPr lang="en-US" sz="1600" dirty="0" smtClean="0">
                <a:latin typeface="Courier New" panose="02070309020205020404" pitchFamily="49" charset="0"/>
              </a:rPr>
              <a:t>08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tip </a:t>
            </a:r>
            <a:r>
              <a:rPr lang="en-US" sz="1600" dirty="0">
                <a:latin typeface="Courier New" panose="02070309020205020404" pitchFamily="49" charset="0"/>
              </a:rPr>
              <a:t>= subtotal * .</a:t>
            </a:r>
            <a:r>
              <a:rPr lang="en-US" sz="1600" dirty="0" smtClean="0">
                <a:latin typeface="Courier New" panose="02070309020205020404" pitchFamily="49" charset="0"/>
              </a:rPr>
              <a:t>15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total </a:t>
            </a:r>
            <a:r>
              <a:rPr lang="en-US" sz="1600" dirty="0">
                <a:latin typeface="Courier New" panose="02070309020205020404" pitchFamily="49" charset="0"/>
              </a:rPr>
              <a:t>= subtotal + tax + </a:t>
            </a:r>
            <a:r>
              <a:rPr lang="en-US" sz="1600" dirty="0" smtClean="0">
                <a:latin typeface="Courier New" panose="02070309020205020404" pitchFamily="49" charset="0"/>
              </a:rPr>
              <a:t>tip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Subtotal: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(subtotal))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Tax: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(tax))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Tip: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(tip))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Total: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(total))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8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Factoring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 code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factoring</a:t>
            </a:r>
            <a:r>
              <a:rPr lang="en-US" dirty="0" smtClean="0"/>
              <a:t>: Extracting common/redundant code.</a:t>
            </a:r>
          </a:p>
          <a:p>
            <a:pPr lvl="1" eaLnBrk="1" hangingPunct="1"/>
            <a:r>
              <a:rPr lang="en-US" dirty="0" smtClean="0"/>
              <a:t>Can reduce or eliminate redundancy from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code.</a:t>
            </a:r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if </a:t>
            </a:r>
            <a:r>
              <a:rPr lang="en-US" sz="1800" dirty="0" smtClean="0">
                <a:latin typeface="Courier New" panose="02070309020205020404" pitchFamily="49" charset="0"/>
              </a:rPr>
              <a:t>a </a:t>
            </a:r>
            <a:r>
              <a:rPr lang="en-US" sz="1800" dirty="0">
                <a:latin typeface="Courier New" panose="02070309020205020404" pitchFamily="49" charset="0"/>
              </a:rPr>
              <a:t>== </a:t>
            </a:r>
            <a:r>
              <a:rPr lang="en-US" sz="1800" dirty="0" smtClean="0">
                <a:latin typeface="Courier New" panose="02070309020205020404" pitchFamily="49" charset="0"/>
              </a:rPr>
              <a:t>1: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print(a)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x = </a:t>
            </a:r>
            <a:r>
              <a:rPr lang="en-US" sz="1800" dirty="0" smtClean="0">
                <a:latin typeface="Courier New" panose="02070309020205020404" pitchFamily="49" charset="0"/>
              </a:rPr>
              <a:t>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b = b + </a:t>
            </a:r>
            <a:r>
              <a:rPr lang="en-US" sz="1800" dirty="0" smtClean="0">
                <a:latin typeface="Courier New" panose="02070309020205020404" pitchFamily="49" charset="0"/>
              </a:rPr>
              <a:t>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a </a:t>
            </a:r>
            <a:r>
              <a:rPr lang="en-US" sz="1800" dirty="0">
                <a:latin typeface="Courier New" panose="02070309020205020404" pitchFamily="49" charset="0"/>
              </a:rPr>
              <a:t>==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r>
              <a:rPr lang="en-US" sz="1800" dirty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print(a)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x = </a:t>
            </a:r>
            <a:r>
              <a:rPr lang="en-US" sz="1800" dirty="0" smtClean="0">
                <a:latin typeface="Courier New" panose="02070309020205020404" pitchFamily="49" charset="0"/>
              </a:rPr>
              <a:t>6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y = y + </a:t>
            </a:r>
            <a:r>
              <a:rPr lang="en-US" sz="1800" dirty="0" smtClean="0">
                <a:latin typeface="Courier New" panose="02070309020205020404" pitchFamily="49" charset="0"/>
              </a:rPr>
              <a:t>10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b = b + </a:t>
            </a:r>
            <a:r>
              <a:rPr lang="en-US" sz="1800" dirty="0" smtClean="0">
                <a:latin typeface="Courier New" panose="02070309020205020404" pitchFamily="49" charset="0"/>
              </a:rPr>
              <a:t>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else: 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a == 3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print(a)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x = </a:t>
            </a:r>
            <a:r>
              <a:rPr lang="en-US" sz="1800" dirty="0" smtClean="0">
                <a:latin typeface="Courier New" panose="02070309020205020404" pitchFamily="49" charset="0"/>
              </a:rPr>
              <a:t>9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b = b + </a:t>
            </a:r>
            <a:r>
              <a:rPr lang="en-US" sz="1800" dirty="0" smtClean="0">
                <a:latin typeface="Courier New" panose="02070309020205020404" pitchFamily="49" charset="0"/>
              </a:rPr>
              <a:t>x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91200" y="2895600"/>
            <a:ext cx="4648200" cy="3276600"/>
            <a:chOff x="2688" y="1968"/>
            <a:chExt cx="2928" cy="2064"/>
          </a:xfrm>
        </p:grpSpPr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3552" y="2448"/>
              <a:ext cx="2064" cy="9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smtClean="0">
                  <a:latin typeface="Courier New" panose="02070309020205020404" pitchFamily="49" charset="0"/>
                </a:rPr>
                <a:t>print(a)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x = 3 * </a:t>
              </a:r>
              <a:r>
                <a:rPr lang="en-US" sz="1800" dirty="0" smtClean="0">
                  <a:latin typeface="Courier New" panose="02070309020205020404" pitchFamily="49" charset="0"/>
                </a:rPr>
                <a:t>a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if </a:t>
              </a:r>
              <a:r>
                <a:rPr lang="en-US" sz="1800" dirty="0" smtClean="0">
                  <a:latin typeface="Courier New" panose="02070309020205020404" pitchFamily="49" charset="0"/>
                </a:rPr>
                <a:t>a </a:t>
              </a:r>
              <a:r>
                <a:rPr lang="en-US" sz="1800" dirty="0">
                  <a:latin typeface="Courier New" panose="02070309020205020404" pitchFamily="49" charset="0"/>
                </a:rPr>
                <a:t>== </a:t>
              </a:r>
              <a:r>
                <a:rPr lang="en-US" sz="1800" dirty="0" smtClean="0">
                  <a:latin typeface="Courier New" panose="02070309020205020404" pitchFamily="49" charset="0"/>
                </a:rPr>
                <a:t>2: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    y = y + </a:t>
              </a:r>
              <a:r>
                <a:rPr lang="en-US" sz="1800" dirty="0" smtClean="0">
                  <a:latin typeface="Courier New" panose="02070309020205020404" pitchFamily="49" charset="0"/>
                </a:rPr>
                <a:t>10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b = b + </a:t>
              </a:r>
              <a:r>
                <a:rPr lang="en-US" sz="1800" dirty="0" smtClean="0">
                  <a:latin typeface="Courier New" panose="02070309020205020404" pitchFamily="49" charset="0"/>
                </a:rPr>
                <a:t>x</a:t>
              </a:r>
              <a:endParaRPr lang="en-US" sz="1800" dirty="0">
                <a:latin typeface="Courier New" panose="02070309020205020404" pitchFamily="49" charset="0"/>
              </a:endParaRPr>
            </a:p>
          </p:txBody>
        </p:sp>
        <p:grpSp>
          <p:nvGrpSpPr>
            <p:cNvPr id="7174" name="Group 8"/>
            <p:cNvGrpSpPr>
              <a:grpSpLocks/>
            </p:cNvGrpSpPr>
            <p:nvPr/>
          </p:nvGrpSpPr>
          <p:grpSpPr bwMode="auto">
            <a:xfrm>
              <a:off x="2688" y="1968"/>
              <a:ext cx="820" cy="2064"/>
              <a:chOff x="2688" y="1968"/>
              <a:chExt cx="820" cy="2064"/>
            </a:xfrm>
          </p:grpSpPr>
          <p:sp>
            <p:nvSpPr>
              <p:cNvPr id="7175" name="Line 6"/>
              <p:cNvSpPr>
                <a:spLocks noChangeShapeType="1"/>
              </p:cNvSpPr>
              <p:nvPr/>
            </p:nvSpPr>
            <p:spPr bwMode="auto">
              <a:xfrm flipV="1">
                <a:off x="3075" y="3001"/>
                <a:ext cx="43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76" name="AutoShape 7"/>
              <p:cNvSpPr>
                <a:spLocks/>
              </p:cNvSpPr>
              <p:nvPr/>
            </p:nvSpPr>
            <p:spPr bwMode="auto">
              <a:xfrm>
                <a:off x="2688" y="1968"/>
                <a:ext cx="384" cy="2064"/>
              </a:xfrm>
              <a:prstGeom prst="rightBrace">
                <a:avLst>
                  <a:gd name="adj1" fmla="val 44792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08731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1823</Words>
  <Application>Microsoft Office PowerPoint</Application>
  <PresentationFormat>Widescreen</PresentationFormat>
  <Paragraphs>460</Paragraphs>
  <Slides>29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MS PGothic</vt:lpstr>
      <vt:lpstr>Arial</vt:lpstr>
      <vt:lpstr>Calibri</vt:lpstr>
      <vt:lpstr>Calibri Light</vt:lpstr>
      <vt:lpstr>Courier New</vt:lpstr>
      <vt:lpstr>Verdana</vt:lpstr>
      <vt:lpstr>Wingdings</vt:lpstr>
      <vt:lpstr>Wingdings 2</vt:lpstr>
      <vt:lpstr>Office Theme</vt:lpstr>
      <vt:lpstr>CSc 110, Spring 2018</vt:lpstr>
      <vt:lpstr>Adding many numbers</vt:lpstr>
      <vt:lpstr>Cumulative sum loop</vt:lpstr>
      <vt:lpstr>Cumulative product</vt:lpstr>
      <vt:lpstr>input and cumulative sum</vt:lpstr>
      <vt:lpstr>Cumulative sum question</vt:lpstr>
      <vt:lpstr>Cumulative sum answer</vt:lpstr>
      <vt:lpstr>Cumulative answer, cont'd.</vt:lpstr>
      <vt:lpstr>Factoring if/else code</vt:lpstr>
      <vt:lpstr>Relational expressions</vt:lpstr>
      <vt:lpstr>Logical operators</vt:lpstr>
      <vt:lpstr>Evaluating logical expressions</vt:lpstr>
      <vt:lpstr>Logical questions</vt:lpstr>
      <vt:lpstr>Type bool</vt:lpstr>
      <vt:lpstr>Using bool</vt:lpstr>
      <vt:lpstr>Returning bool</vt:lpstr>
      <vt:lpstr>"Boolean Zen", part 1</vt:lpstr>
      <vt:lpstr>"Boolean Zen", part 2</vt:lpstr>
      <vt:lpstr>Solution w/ bool variable</vt:lpstr>
      <vt:lpstr>Solution w/ "Boolean Zen"</vt:lpstr>
      <vt:lpstr>"Boolean Zen" template</vt:lpstr>
      <vt:lpstr>Improve the is_prime function</vt:lpstr>
      <vt:lpstr>De Morgan's Law</vt:lpstr>
      <vt:lpstr>Boolean practice questions</vt:lpstr>
      <vt:lpstr>Boolean practice answers</vt:lpstr>
      <vt:lpstr>When to return?</vt:lpstr>
      <vt:lpstr>Flawed solution</vt:lpstr>
      <vt:lpstr>Returning at the right time</vt:lpstr>
      <vt:lpstr>if/else, return question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17</cp:revision>
  <dcterms:created xsi:type="dcterms:W3CDTF">2016-08-16T02:51:10Z</dcterms:created>
  <dcterms:modified xsi:type="dcterms:W3CDTF">2018-02-07T21:15:09Z</dcterms:modified>
</cp:coreProperties>
</file>