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98" r:id="rId3"/>
    <p:sldId id="299" r:id="rId4"/>
    <p:sldId id="300" r:id="rId5"/>
    <p:sldId id="301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59" r:id="rId16"/>
    <p:sldId id="261" r:id="rId17"/>
    <p:sldId id="287" r:id="rId18"/>
    <p:sldId id="285" r:id="rId19"/>
    <p:sldId id="262" r:id="rId20"/>
    <p:sldId id="263" r:id="rId21"/>
    <p:sldId id="264" r:id="rId22"/>
    <p:sldId id="266" r:id="rId23"/>
    <p:sldId id="284" r:id="rId24"/>
    <p:sldId id="288" r:id="rId25"/>
    <p:sldId id="269" r:id="rId26"/>
    <p:sldId id="275" r:id="rId27"/>
    <p:sldId id="27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82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931FB-80BA-470C-BC9C-7E66047FEB64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ACBFA-CE13-4E6A-A127-FDEA84D57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60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076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181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133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506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722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008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326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2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7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2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8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6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0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0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8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7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DCC98-2370-4352-9BBA-1B7BE51B341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2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DCC98-2370-4352-9BBA-1B7BE51B3417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27D9B-AEC1-432F-8A09-3DC0497AC1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5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 idx="4294967295"/>
          </p:nvPr>
        </p:nvSpPr>
        <p:spPr>
          <a:xfrm>
            <a:off x="2170113" y="666541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z="4800" dirty="0" err="1" smtClean="0"/>
              <a:t>CSc</a:t>
            </a:r>
            <a:r>
              <a:rPr lang="en-US" sz="4800" dirty="0" smtClean="0"/>
              <a:t> 110, </a:t>
            </a:r>
            <a:r>
              <a:rPr lang="en-US" sz="4800" dirty="0" smtClean="0"/>
              <a:t>Spring</a:t>
            </a:r>
            <a:r>
              <a:rPr lang="en-US" sz="4800" dirty="0" smtClean="0"/>
              <a:t> 2018</a:t>
            </a:r>
            <a:endParaRPr lang="en-US" sz="4800" dirty="0"/>
          </a:p>
        </p:txBody>
      </p:sp>
      <p:sp>
        <p:nvSpPr>
          <p:cNvPr id="5123" name="Rectangle 3"/>
          <p:cNvSpPr>
            <a:spLocks noGrp="1"/>
          </p:cNvSpPr>
          <p:nvPr>
            <p:ph type="subTitle" idx="4294967295"/>
          </p:nvPr>
        </p:nvSpPr>
        <p:spPr>
          <a:xfrm>
            <a:off x="2136775" y="1857377"/>
            <a:ext cx="7839075" cy="1106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Lecture 14: </a:t>
            </a:r>
            <a:r>
              <a:rPr lang="en-US" dirty="0" smtClean="0"/>
              <a:t>Booleans and Strings</a:t>
            </a:r>
            <a:endParaRPr lang="en-US" dirty="0" smtClean="0"/>
          </a:p>
          <a:p>
            <a:pPr marL="0" lvl="0" indent="0" algn="ctr">
              <a:buNone/>
            </a:pPr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marL="0" lvl="0" indent="0" algn="ctr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US" b="1" dirty="0" smtClean="0"/>
          </a:p>
        </p:txBody>
      </p:sp>
      <p:pic>
        <p:nvPicPr>
          <p:cNvPr id="4" name="Picture 1" descr="escape_arti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506" y="3085403"/>
            <a:ext cx="9144000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71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"Boolean Zen" template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Replace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b="1" i="1" dirty="0"/>
              <a:t>name</a:t>
            </a:r>
            <a:r>
              <a:rPr lang="en-US" sz="1800" dirty="0">
                <a:latin typeface="Courier New" panose="02070309020205020404" pitchFamily="49" charset="0"/>
              </a:rPr>
              <a:t>(</a:t>
            </a:r>
            <a:r>
              <a:rPr lang="en-US" sz="1800" b="1" i="1" dirty="0"/>
              <a:t>parameters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    if </a:t>
            </a:r>
            <a:r>
              <a:rPr lang="en-US" sz="1800" b="1" i="1" dirty="0" smtClean="0">
                <a:solidFill>
                  <a:srgbClr val="800000"/>
                </a:solidFill>
              </a:rPr>
              <a:t>test</a:t>
            </a:r>
            <a:r>
              <a:rPr lang="en-US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:</a:t>
            </a:r>
            <a:endParaRPr lang="en-US" sz="18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        return </a:t>
            </a:r>
            <a:r>
              <a:rPr lang="en-US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True</a:t>
            </a:r>
            <a:endParaRPr lang="en-US" sz="18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else:</a:t>
            </a:r>
            <a:endParaRPr lang="en-US" sz="18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        return </a:t>
            </a:r>
            <a:r>
              <a:rPr lang="en-US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False</a:t>
            </a:r>
            <a:endParaRPr lang="en-US" sz="18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    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dirty="0" smtClean="0"/>
              <a:t>with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b="1" i="1" dirty="0"/>
              <a:t>name</a:t>
            </a:r>
            <a:r>
              <a:rPr lang="en-US" sz="1800" dirty="0">
                <a:latin typeface="Courier New" panose="02070309020205020404" pitchFamily="49" charset="0"/>
              </a:rPr>
              <a:t>(</a:t>
            </a:r>
            <a:r>
              <a:rPr lang="en-US" sz="1800" b="1" i="1" dirty="0"/>
              <a:t>parameters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003399"/>
                </a:solidFill>
                <a:latin typeface="Courier New" panose="02070309020205020404" pitchFamily="49" charset="0"/>
              </a:rPr>
              <a:t>    return </a:t>
            </a:r>
            <a:r>
              <a:rPr lang="en-US" sz="1800" b="1" i="1" dirty="0" smtClean="0">
                <a:solidFill>
                  <a:srgbClr val="003399"/>
                </a:solidFill>
              </a:rPr>
              <a:t>test</a:t>
            </a:r>
            <a:endParaRPr lang="en-US" sz="1800" dirty="0">
              <a:solidFill>
                <a:srgbClr val="003399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239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Improve the </a:t>
            </a:r>
            <a:r>
              <a:rPr lang="en-US" dirty="0" err="1" smtClean="0">
                <a:latin typeface="Courier New" panose="02070309020205020404" pitchFamily="49" charset="0"/>
              </a:rPr>
              <a:t>is_prime</a:t>
            </a:r>
            <a:r>
              <a:rPr lang="en-US" dirty="0" smtClean="0"/>
              <a:t> function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can we fix this code?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 err="1">
                <a:latin typeface="Courier New" panose="02070309020205020404" pitchFamily="49" charset="0"/>
              </a:rPr>
              <a:t>def</a:t>
            </a: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</a:rPr>
              <a:t>is_prime</a:t>
            </a:r>
            <a:r>
              <a:rPr lang="en-US" sz="1800" dirty="0">
                <a:latin typeface="Courier New" panose="02070309020205020404" pitchFamily="49" charset="0"/>
              </a:rPr>
              <a:t>(n):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factors = 0;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in range(1, n + 1):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if </a:t>
            </a:r>
            <a:r>
              <a:rPr lang="en-US" sz="1800" dirty="0" smtClean="0">
                <a:latin typeface="Courier New" panose="02070309020205020404" pitchFamily="49" charset="0"/>
              </a:rPr>
              <a:t>n </a:t>
            </a:r>
            <a:r>
              <a:rPr lang="en-US" sz="1800" dirty="0">
                <a:latin typeface="Courier New" panose="02070309020205020404" pitchFamily="49" charset="0"/>
              </a:rPr>
              <a:t>%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== </a:t>
            </a:r>
            <a:r>
              <a:rPr lang="en-US" sz="1800" dirty="0" smtClean="0">
                <a:latin typeface="Courier New" panose="02070309020205020404" pitchFamily="49" charset="0"/>
              </a:rPr>
              <a:t>0: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    factors += 1</a:t>
            </a:r>
          </a:p>
          <a:p>
            <a:pPr lvl="1">
              <a:lnSpc>
                <a:spcPct val="70000"/>
              </a:lnSpc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if </a:t>
            </a:r>
            <a:r>
              <a:rPr lang="en-US" sz="1800" dirty="0" smtClean="0">
                <a:latin typeface="Courier New" panose="02070309020205020404" pitchFamily="49" charset="0"/>
              </a:rPr>
              <a:t>factors != 2: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return </a:t>
            </a:r>
            <a:r>
              <a:rPr lang="en-US" sz="1800" dirty="0" smtClean="0">
                <a:latin typeface="Courier New" panose="02070309020205020404" pitchFamily="49" charset="0"/>
              </a:rPr>
              <a:t>False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else:</a:t>
            </a:r>
          </a:p>
          <a:p>
            <a:pPr lvl="1">
              <a:lnSpc>
                <a:spcPct val="70000"/>
              </a:lnSpc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return </a:t>
            </a:r>
            <a:r>
              <a:rPr lang="en-US" sz="1800" dirty="0" smtClean="0">
                <a:latin typeface="Courier New" panose="02070309020205020404" pitchFamily="49" charset="0"/>
              </a:rPr>
              <a:t>True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18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 Morgan's Law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De Morgan's Law</a:t>
            </a:r>
            <a:r>
              <a:rPr lang="en-US" dirty="0" smtClean="0"/>
              <a:t>: Rules used to negate </a:t>
            </a:r>
            <a:r>
              <a:rPr lang="en-US" dirty="0" err="1" smtClean="0"/>
              <a:t>boolean</a:t>
            </a:r>
            <a:r>
              <a:rPr lang="en-US" dirty="0" smtClean="0"/>
              <a:t> tests.</a:t>
            </a:r>
          </a:p>
          <a:p>
            <a:pPr lvl="1" eaLnBrk="1" hangingPunct="1"/>
            <a:r>
              <a:rPr lang="en-US" dirty="0" smtClean="0"/>
              <a:t>Useful when you want the opposite of an existing test.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Example:</a:t>
            </a:r>
          </a:p>
        </p:txBody>
      </p:sp>
      <p:graphicFrame>
        <p:nvGraphicFramePr>
          <p:cNvPr id="855076" name="Group 36"/>
          <p:cNvGraphicFramePr>
            <a:graphicFrameLocks noGrp="1"/>
          </p:cNvGraphicFramePr>
          <p:nvPr>
            <p:extLst/>
          </p:nvPr>
        </p:nvGraphicFramePr>
        <p:xfrm>
          <a:off x="1536561" y="2830216"/>
          <a:ext cx="8823289" cy="1066800"/>
        </p:xfrm>
        <a:graphic>
          <a:graphicData uri="http://schemas.openxmlformats.org/drawingml/2006/table">
            <a:tbl>
              <a:tblPr/>
              <a:tblGrid>
                <a:gridCol w="3246454"/>
                <a:gridCol w="3366198"/>
                <a:gridCol w="2210637"/>
              </a:tblGrid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Original Expression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Negated Expression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Alternative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and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not a or not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not(a and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or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not a and not 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not(a or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55077" name="Group 37"/>
          <p:cNvGraphicFramePr>
            <a:graphicFrameLocks noGrp="1"/>
          </p:cNvGraphicFramePr>
          <p:nvPr>
            <p:extLst/>
          </p:nvPr>
        </p:nvGraphicFramePr>
        <p:xfrm>
          <a:off x="1810379" y="4889497"/>
          <a:ext cx="8229600" cy="128746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96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Original Code</a:t>
                      </a: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Negated Code</a:t>
                      </a: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if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x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== 7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and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 &gt;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3: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  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...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if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x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</a:rPr>
                        <a:t>!=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7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</a:rPr>
                        <a:t>or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</a:rPr>
                        <a:t>&lt;=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   ...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696" marB="4569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0010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Boolean practice questions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Write a function named </a:t>
            </a:r>
            <a:r>
              <a:rPr lang="en-US" dirty="0" err="1" smtClean="0">
                <a:latin typeface="Courier New" panose="02070309020205020404" pitchFamily="49" charset="0"/>
              </a:rPr>
              <a:t>is_vowel</a:t>
            </a:r>
            <a:r>
              <a:rPr lang="en-US" dirty="0" smtClean="0"/>
              <a:t> that returns whether a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/>
              <a:t> is a vowel (a, e, </a:t>
            </a:r>
            <a:r>
              <a:rPr lang="en-US" dirty="0" err="1" smtClean="0"/>
              <a:t>i</a:t>
            </a:r>
            <a:r>
              <a:rPr lang="en-US" dirty="0" smtClean="0"/>
              <a:t>, o, or u), case-insensitively.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is_vowel</a:t>
            </a:r>
            <a:r>
              <a:rPr lang="en-US" dirty="0" smtClean="0">
                <a:latin typeface="Courier New" panose="02070309020205020404" pitchFamily="49" charset="0"/>
              </a:rPr>
              <a:t>("q")</a:t>
            </a:r>
            <a:r>
              <a:rPr lang="en-US" dirty="0" smtClean="0"/>
              <a:t> returns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is_vowel</a:t>
            </a:r>
            <a:r>
              <a:rPr lang="en-US" dirty="0" smtClean="0">
                <a:latin typeface="Courier New" panose="02070309020205020404" pitchFamily="49" charset="0"/>
              </a:rPr>
              <a:t>("A")</a:t>
            </a:r>
            <a:r>
              <a:rPr lang="en-US" dirty="0" smtClean="0"/>
              <a:t> returns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is_vowel</a:t>
            </a:r>
            <a:r>
              <a:rPr lang="en-US" dirty="0" smtClean="0">
                <a:latin typeface="Courier New" panose="02070309020205020404" pitchFamily="49" charset="0"/>
              </a:rPr>
              <a:t>("e")</a:t>
            </a:r>
            <a:r>
              <a:rPr lang="en-US" dirty="0" smtClean="0"/>
              <a:t> returns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Change the above function into an </a:t>
            </a:r>
            <a:r>
              <a:rPr lang="en-US" dirty="0" err="1" smtClean="0">
                <a:latin typeface="Courier New" panose="02070309020205020404" pitchFamily="49" charset="0"/>
              </a:rPr>
              <a:t>is_non_vowel</a:t>
            </a:r>
            <a:r>
              <a:rPr lang="en-US" dirty="0" smtClean="0"/>
              <a:t> that returns whether a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/>
              <a:t> is any character except a vowel.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is_non_vowel</a:t>
            </a:r>
            <a:r>
              <a:rPr lang="en-US" dirty="0" smtClean="0">
                <a:latin typeface="Courier New" panose="02070309020205020404" pitchFamily="49" charset="0"/>
              </a:rPr>
              <a:t>("q")</a:t>
            </a:r>
            <a:r>
              <a:rPr lang="en-US" dirty="0" smtClean="0"/>
              <a:t> returns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is_non_vowel</a:t>
            </a:r>
            <a:r>
              <a:rPr lang="en-US" dirty="0" smtClean="0">
                <a:latin typeface="Courier New" panose="02070309020205020404" pitchFamily="49" charset="0"/>
              </a:rPr>
              <a:t>("A")</a:t>
            </a:r>
            <a:r>
              <a:rPr lang="en-US" dirty="0" smtClean="0"/>
              <a:t> returns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</a:p>
          <a:p>
            <a:pPr lvl="1" eaLnBrk="1" hangingPunct="1"/>
            <a:r>
              <a:rPr lang="en-US" dirty="0" err="1" smtClean="0">
                <a:latin typeface="Courier New" panose="02070309020205020404" pitchFamily="49" charset="0"/>
              </a:rPr>
              <a:t>is_non_vowel</a:t>
            </a:r>
            <a:r>
              <a:rPr lang="en-US" dirty="0" smtClean="0">
                <a:latin typeface="Courier New" panose="02070309020205020404" pitchFamily="49" charset="0"/>
              </a:rPr>
              <a:t>("e")</a:t>
            </a:r>
            <a:r>
              <a:rPr lang="en-US" dirty="0" smtClean="0"/>
              <a:t> returns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02111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Boolean practice answers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Enlightened version.  I have seen the true way (and false way)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is_vowel</a:t>
            </a:r>
            <a:r>
              <a:rPr lang="en-US" sz="1600" dirty="0" smtClean="0">
                <a:latin typeface="Courier New" panose="02070309020205020404" pitchFamily="49" charset="0"/>
              </a:rPr>
              <a:t>(s):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return </a:t>
            </a:r>
            <a:r>
              <a:rPr lang="en-US" sz="1600" dirty="0" smtClean="0">
                <a:latin typeface="Courier New" panose="02070309020205020404" pitchFamily="49" charset="0"/>
              </a:rPr>
              <a:t>s == </a:t>
            </a:r>
            <a:r>
              <a:rPr lang="en-US" sz="1600" dirty="0">
                <a:latin typeface="Courier New" panose="02070309020205020404" pitchFamily="49" charset="0"/>
              </a:rPr>
              <a:t>'</a:t>
            </a:r>
            <a:r>
              <a:rPr lang="en-US" sz="1600" dirty="0" smtClean="0">
                <a:latin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</a:rPr>
              <a:t>'</a:t>
            </a:r>
            <a:r>
              <a:rPr lang="en-US" sz="1600" dirty="0" smtClean="0">
                <a:latin typeface="Courier New" panose="02070309020205020404" pitchFamily="49" charset="0"/>
              </a:rPr>
              <a:t> or s == 'A' or s == 'e' or s == 'E' or s =='</a:t>
            </a:r>
            <a:r>
              <a:rPr 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sz="1600" dirty="0" smtClean="0">
                <a:latin typeface="Courier New" panose="02070309020205020404" pitchFamily="49" charset="0"/>
              </a:rPr>
              <a:t>' or s == 'I'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      or s == 'o' or s == 'O' or s == 'u' or s =='U'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Enlightened "Boolean Zen" version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</a:rPr>
              <a:t>is_non_vowel</a:t>
            </a:r>
            <a:r>
              <a:rPr lang="en-US" sz="1600" dirty="0" smtClean="0">
                <a:latin typeface="Courier New" panose="02070309020205020404" pitchFamily="49" charset="0"/>
              </a:rPr>
              <a:t>(s):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 smtClean="0">
                <a:latin typeface="Courier New" panose="02070309020205020404" pitchFamily="49" charset="0"/>
              </a:rPr>
              <a:t>    return not(s == 'a') and not(s == 'A') and not(s == 'e') and not(s == 'E')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      and not(s =='</a:t>
            </a:r>
            <a:r>
              <a:rPr lang="en-US" sz="1600" dirty="0" err="1" smtClean="0">
                <a:latin typeface="Courier New" panose="02070309020205020404" pitchFamily="49" charset="0"/>
              </a:rPr>
              <a:t>i</a:t>
            </a:r>
            <a:r>
              <a:rPr lang="en-US" sz="1600" dirty="0" smtClean="0">
                <a:latin typeface="Courier New" panose="02070309020205020404" pitchFamily="49" charset="0"/>
              </a:rPr>
              <a:t>') and not(s == 'I') and not(s == 'o') and </a:t>
            </a:r>
          </a:p>
          <a:p>
            <a:pPr lvl="1">
              <a:lnSpc>
                <a:spcPct val="80000"/>
              </a:lnSpc>
              <a:buNone/>
            </a:pP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          not(s == 'O') and not(s == 'u') and not(s =='U')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or, return 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not 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is_vowel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(s)</a:t>
            </a:r>
            <a:endParaRPr 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044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Strings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string</a:t>
            </a:r>
            <a:r>
              <a:rPr lang="en-US" dirty="0" smtClean="0"/>
              <a:t>: a type that stores a sequence of text characters.</a:t>
            </a:r>
          </a:p>
          <a:p>
            <a:pPr lvl="1" eaLnBrk="1" hangingPunct="1"/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"</a:t>
            </a:r>
            <a:r>
              <a:rPr lang="en-US" b="1" dirty="0" smtClean="0"/>
              <a:t>text</a:t>
            </a:r>
            <a:r>
              <a:rPr lang="en-US" dirty="0" smtClean="0">
                <a:latin typeface="Courier New" panose="02070309020205020404" pitchFamily="49" charset="0"/>
              </a:rPr>
              <a:t>"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expression</a:t>
            </a: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Examples:</a:t>
            </a:r>
            <a:br>
              <a:rPr lang="en-US" dirty="0" smtClean="0"/>
            </a:br>
            <a:r>
              <a:rPr lang="en-US" sz="800" dirty="0"/>
              <a:t/>
            </a:r>
            <a:br>
              <a:rPr lang="en-US" sz="800" dirty="0"/>
            </a:br>
            <a:r>
              <a:rPr lang="en-US" b="1" dirty="0" smtClean="0">
                <a:latin typeface="Courier New" panose="02070309020205020404" pitchFamily="49" charset="0"/>
              </a:rPr>
              <a:t>name = "Daffy Duck"</a:t>
            </a:r>
            <a:br>
              <a:rPr lang="en-US" b="1" dirty="0" smtClean="0">
                <a:latin typeface="Courier New" panose="02070309020205020404" pitchFamily="49" charset="0"/>
              </a:rPr>
            </a:br>
            <a:r>
              <a:rPr lang="en-US" sz="800" dirty="0">
                <a:latin typeface="Courier New" panose="02070309020205020404" pitchFamily="49" charset="0"/>
              </a:rPr>
              <a:t/>
            </a:r>
            <a:br>
              <a:rPr lang="en-US" sz="800" dirty="0">
                <a:latin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</a:rPr>
              <a:t>x = 3</a:t>
            </a:r>
            <a:br>
              <a:rPr lang="en-US" dirty="0" smtClean="0">
                <a:latin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</a:rPr>
              <a:t>y = 5</a:t>
            </a:r>
            <a:br>
              <a:rPr lang="en-US" dirty="0" smtClean="0">
                <a:latin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</a:rPr>
              <a:t>point = </a:t>
            </a:r>
            <a:r>
              <a:rPr lang="en-US" b="1" dirty="0" smtClean="0">
                <a:latin typeface="Courier New" panose="02070309020205020404" pitchFamily="49" charset="0"/>
              </a:rPr>
              <a:t>"(" +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dirty="0" smtClean="0">
                <a:latin typeface="Courier New" panose="02070309020205020404" pitchFamily="49" charset="0"/>
              </a:rPr>
              <a:t>x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  <a:r>
              <a:rPr lang="en-US" b="1" dirty="0" smtClean="0">
                <a:latin typeface="Courier New" panose="02070309020205020404" pitchFamily="49" charset="0"/>
              </a:rPr>
              <a:t> + ", " + </a:t>
            </a:r>
            <a:r>
              <a:rPr lang="en-US" dirty="0" err="1" smtClean="0">
                <a:latin typeface="Courier New" panose="02070309020205020404" pitchFamily="49" charset="0"/>
              </a:rPr>
              <a:t>str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b="1" dirty="0" smtClean="0">
                <a:latin typeface="Courier New" panose="02070309020205020404" pitchFamily="49" charset="0"/>
              </a:rPr>
              <a:t>y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  <a:r>
              <a:rPr lang="en-US" b="1" dirty="0" smtClean="0">
                <a:latin typeface="Courier New" panose="02070309020205020404" pitchFamily="49" charset="0"/>
              </a:rPr>
              <a:t> + ")"</a:t>
            </a:r>
          </a:p>
        </p:txBody>
      </p:sp>
    </p:spTree>
    <p:extLst>
      <p:ext uri="{BB962C8B-B14F-4D97-AF65-F5344CB8AC3E}">
        <p14:creationId xmlns:p14="http://schemas.microsoft.com/office/powerpoint/2010/main" val="40913488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Indexes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2900" indent="-342900"/>
            <a:r>
              <a:rPr lang="en-US" dirty="0" smtClean="0"/>
              <a:t>Characters of a string are numbered with 0-based </a:t>
            </a:r>
            <a:r>
              <a:rPr lang="en-US" i="1" dirty="0" smtClean="0"/>
              <a:t>indexes</a:t>
            </a:r>
            <a:r>
              <a:rPr lang="en-US" dirty="0" smtClean="0"/>
              <a:t>:</a:t>
            </a:r>
          </a:p>
          <a:p>
            <a:pPr marL="742950" lvl="1" indent="-285750"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marL="742950" lvl="1" indent="-285750">
              <a:buNone/>
            </a:pPr>
            <a:r>
              <a:rPr lang="en-US" dirty="0" smtClean="0">
                <a:latin typeface="Courier New" panose="02070309020205020404" pitchFamily="49" charset="0"/>
              </a:rPr>
              <a:t>	name = "Ultimate"</a:t>
            </a:r>
          </a:p>
          <a:p>
            <a:pPr marL="742950" lvl="1" indent="-285750"/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/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/>
            <a:endParaRPr lang="en-US" dirty="0" smtClean="0"/>
          </a:p>
          <a:p>
            <a:pPr marL="742950" lvl="1" indent="-285750"/>
            <a:endParaRPr lang="en-US" dirty="0" smtClean="0"/>
          </a:p>
          <a:p>
            <a:pPr marL="742950" lvl="1" indent="-285750"/>
            <a:endParaRPr lang="en-US" dirty="0" smtClean="0"/>
          </a:p>
          <a:p>
            <a:pPr marL="742950" lvl="1" indent="-285750"/>
            <a:r>
              <a:rPr lang="en-US" dirty="0" smtClean="0"/>
              <a:t>First character's index : 0</a:t>
            </a:r>
          </a:p>
          <a:p>
            <a:pPr marL="742950" lvl="1" indent="-285750"/>
            <a:r>
              <a:rPr lang="en-US" dirty="0" smtClean="0"/>
              <a:t>Last character's index : 1 less than the string's length</a:t>
            </a:r>
          </a:p>
          <a:p>
            <a:pPr marL="742950" lvl="1" indent="-285750"/>
            <a:endParaRPr lang="en-US" dirty="0" smtClean="0"/>
          </a:p>
          <a:p>
            <a:pPr marL="742950" lvl="1" indent="-285750"/>
            <a:endParaRPr lang="en-US" dirty="0" smtClean="0"/>
          </a:p>
        </p:txBody>
      </p:sp>
      <p:graphicFrame>
        <p:nvGraphicFramePr>
          <p:cNvPr id="71684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275236"/>
              </p:ext>
            </p:extLst>
          </p:nvPr>
        </p:nvGraphicFramePr>
        <p:xfrm>
          <a:off x="2830565" y="3099481"/>
          <a:ext cx="6535738" cy="1241425"/>
        </p:xfrm>
        <a:graphic>
          <a:graphicData uri="http://schemas.openxmlformats.org/drawingml/2006/table">
            <a:tbl>
              <a:tblPr/>
              <a:tblGrid>
                <a:gridCol w="1379538"/>
                <a:gridCol w="644525"/>
                <a:gridCol w="646112"/>
                <a:gridCol w="642938"/>
                <a:gridCol w="644525"/>
                <a:gridCol w="644525"/>
                <a:gridCol w="644525"/>
                <a:gridCol w="644525"/>
                <a:gridCol w="644525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-6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-1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808080"/>
                        </a:solidFill>
                        <a:effectLst/>
                        <a:latin typeface="Verdana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ＭＳ Ｐゴシック" charset="0"/>
                          <a:cs typeface="Times New Roman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67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Accessing characters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dirty="0" smtClean="0"/>
              <a:t>You can access a character with </a:t>
            </a:r>
            <a:r>
              <a:rPr lang="en-US" sz="2600" b="1" dirty="0" smtClean="0">
                <a:cs typeface="Courier New" panose="02070309020205020404" pitchFamily="49" charset="0"/>
              </a:rPr>
              <a:t>string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smtClean="0"/>
              <a:t>index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 smtClean="0"/>
              <a:t>:</a:t>
            </a:r>
          </a:p>
          <a:p>
            <a:pPr marL="742950" lvl="1" indent="-285750">
              <a:buNone/>
            </a:pPr>
            <a:r>
              <a:rPr lang="en-US" dirty="0">
                <a:latin typeface="Courier New" panose="02070309020205020404" pitchFamily="49" charset="0"/>
              </a:rPr>
              <a:t>name = </a:t>
            </a:r>
            <a:r>
              <a:rPr lang="en-US" dirty="0" smtClean="0">
                <a:latin typeface="Courier New" panose="02070309020205020404" pitchFamily="49" charset="0"/>
              </a:rPr>
              <a:t>"Merlin</a:t>
            </a:r>
            <a:r>
              <a:rPr lang="en-US" dirty="0">
                <a:latin typeface="Courier New" panose="02070309020205020404" pitchFamily="49" charset="0"/>
              </a:rPr>
              <a:t>"</a:t>
            </a:r>
          </a:p>
          <a:p>
            <a:pPr marL="742950" lvl="1" indent="-285750">
              <a:buNone/>
            </a:pPr>
            <a:r>
              <a:rPr lang="en-US" dirty="0">
                <a:latin typeface="Courier New" panose="02070309020205020404" pitchFamily="49" charset="0"/>
              </a:rPr>
              <a:t>print(name[0])</a:t>
            </a:r>
          </a:p>
          <a:p>
            <a:pPr marL="742950" lvl="1" indent="-285750">
              <a:buNone/>
            </a:pPr>
            <a:endParaRPr lang="en-US" dirty="0">
              <a:latin typeface="Courier New" panose="02070309020205020404" pitchFamily="49" charset="0"/>
            </a:endParaRPr>
          </a:p>
          <a:p>
            <a:pPr marL="742950" lvl="1" indent="-285750">
              <a:buNone/>
            </a:pPr>
            <a:r>
              <a:rPr lang="en-US" dirty="0">
                <a:cs typeface="Courier New" panose="02070309020205020404" pitchFamily="49" charset="0"/>
              </a:rPr>
              <a:t>Output:</a:t>
            </a:r>
            <a:r>
              <a:rPr lang="en-US" dirty="0">
                <a:latin typeface="Courier New" panose="02070309020205020404" pitchFamily="49" charset="0"/>
              </a:rPr>
              <a:t> M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marL="742950" lvl="1" indent="-285750"/>
            <a:endParaRPr lang="en-US" dirty="0" smtClean="0"/>
          </a:p>
          <a:p>
            <a:pPr marL="742950" lvl="1" indent="-28575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744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Accessing substrings</a:t>
            </a:r>
            <a:endParaRPr lang="en-US" dirty="0"/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838200" y="180552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Courier New" panose="02070309020205020404" pitchFamily="49" charset="0"/>
              </a:rPr>
              <a:t>Syntax: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</a:rPr>
              <a:t>part = </a:t>
            </a:r>
            <a:r>
              <a:rPr lang="en-US" sz="2400" b="1" dirty="0" smtClean="0">
                <a:cs typeface="Courier New" panose="02070309020205020404" pitchFamily="49" charset="0"/>
              </a:rPr>
              <a:t>string</a:t>
            </a:r>
            <a:r>
              <a:rPr lang="en-US" sz="2400" dirty="0" smtClean="0">
                <a:latin typeface="Courier New" panose="02070309020205020404" pitchFamily="49" charset="0"/>
              </a:rPr>
              <a:t>[</a:t>
            </a:r>
            <a:r>
              <a:rPr lang="en-US" sz="2400" b="1" dirty="0" err="1" smtClean="0">
                <a:cs typeface="Courier New" panose="02070309020205020404" pitchFamily="49" charset="0"/>
              </a:rPr>
              <a:t>start</a:t>
            </a:r>
            <a:r>
              <a:rPr lang="en-US" sz="2400" dirty="0" err="1" smtClean="0">
                <a:latin typeface="Courier New" panose="02070309020205020404" pitchFamily="49" charset="0"/>
              </a:rPr>
              <a:t>:</a:t>
            </a:r>
            <a:r>
              <a:rPr lang="en-US" sz="2400" b="1" dirty="0" err="1" smtClean="0"/>
              <a:t>stop</a:t>
            </a:r>
            <a:r>
              <a:rPr lang="en-US" sz="2400" dirty="0">
                <a:latin typeface="Courier New" panose="02070309020205020404" pitchFamily="49" charset="0"/>
              </a:rPr>
              <a:t>]</a:t>
            </a:r>
            <a:r>
              <a:rPr lang="en-US" sz="2400" dirty="0" smtClean="0">
                <a:latin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Example: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</a:rPr>
              <a:t>s = "Merlin"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</a:rPr>
              <a:t>	mid = [1:3]    </a:t>
            </a:r>
            <a:r>
              <a:rPr lang="en-US" sz="2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24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er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If you want to start at the beginning you can leave off start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dirty="0" smtClean="0"/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mid = [:3]     </a:t>
            </a:r>
            <a:r>
              <a:rPr lang="en-US" sz="2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24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Mer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70000"/>
              </a:lnSpc>
            </a:pPr>
            <a:r>
              <a:rPr lang="en-US" dirty="0" smtClean="0"/>
              <a:t>If you want to start at the end you can leave off the stop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dirty="0"/>
              <a:t>	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mid = [1:]     </a:t>
            </a:r>
            <a:r>
              <a:rPr lang="en-US" sz="2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2600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erlin</a:t>
            </a:r>
            <a:endParaRPr lang="en-US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199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String</a:t>
            </a:r>
            <a:r>
              <a:rPr lang="en-US" smtClean="0"/>
              <a:t> methods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sz="800" dirty="0"/>
          </a:p>
          <a:p>
            <a:pPr eaLnBrk="1" hangingPunct="1"/>
            <a:r>
              <a:rPr lang="en-US" dirty="0" smtClean="0"/>
              <a:t>These methods are called using the dot notation below: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starz</a:t>
            </a:r>
            <a:r>
              <a:rPr lang="en-US" dirty="0" smtClean="0">
                <a:latin typeface="Courier New" panose="02070309020205020404" pitchFamily="49" charset="0"/>
              </a:rPr>
              <a:t> = "</a:t>
            </a:r>
            <a:r>
              <a:rPr lang="en-US" dirty="0" err="1" smtClean="0">
                <a:latin typeface="Courier New" panose="02070309020205020404" pitchFamily="49" charset="0"/>
              </a:rPr>
              <a:t>Biles</a:t>
            </a:r>
            <a:r>
              <a:rPr lang="en-US" dirty="0" smtClean="0">
                <a:latin typeface="Courier New" panose="02070309020205020404" pitchFamily="49" charset="0"/>
              </a:rPr>
              <a:t> &amp; Manuel"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print(</a:t>
            </a:r>
            <a:r>
              <a:rPr lang="en-US" b="1" dirty="0" err="1" smtClean="0">
                <a:latin typeface="Courier New" panose="02070309020205020404" pitchFamily="49" charset="0"/>
              </a:rPr>
              <a:t>starz.lower</a:t>
            </a:r>
            <a:r>
              <a:rPr lang="en-US" b="1" dirty="0" smtClean="0">
                <a:latin typeface="Courier New" panose="02070309020205020404" pitchFamily="49" charset="0"/>
              </a:rPr>
              <a:t>()</a:t>
            </a:r>
            <a:r>
              <a:rPr lang="en-US" dirty="0" smtClean="0">
                <a:latin typeface="Courier New" panose="02070309020205020404" pitchFamily="49" charset="0"/>
              </a:rPr>
              <a:t>)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biles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&amp; 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manuel</a:t>
            </a: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  <p:graphicFrame>
        <p:nvGraphicFramePr>
          <p:cNvPr id="71887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421091"/>
              </p:ext>
            </p:extLst>
          </p:nvPr>
        </p:nvGraphicFramePr>
        <p:xfrm>
          <a:off x="1676400" y="1371601"/>
          <a:ext cx="8845550" cy="2707699"/>
        </p:xfrm>
        <a:graphic>
          <a:graphicData uri="http://schemas.openxmlformats.org/drawingml/2006/table">
            <a:tbl>
              <a:tblPr/>
              <a:tblGrid>
                <a:gridCol w="3702256"/>
                <a:gridCol w="5143294"/>
              </a:tblGrid>
              <a:tr h="365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Method name</a:t>
                      </a:r>
                    </a:p>
                  </a:txBody>
                  <a:tcPr marL="91436" marR="91436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Description</a:t>
                      </a:r>
                    </a:p>
                  </a:txBody>
                  <a:tcPr marL="91436" marR="91436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find(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</a:p>
                  </a:txBody>
                  <a:tcPr marL="91436" marR="91436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 where the start of the given string appears in this string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(-1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if not found)</a:t>
                      </a:r>
                    </a:p>
                  </a:txBody>
                  <a:tcPr marL="91436" marR="91436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2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</a:p>
                  </a:txBody>
                  <a:tcPr marL="91436" marR="91436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the characters in this string from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 (inclusive) to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 (</a:t>
                      </a: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exclusive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if </a:t>
                      </a:r>
                      <a:r>
                        <a:rPr kumimoji="0" 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 is omitted, grabs till end of string</a:t>
                      </a:r>
                    </a:p>
                  </a:txBody>
                  <a:tcPr marL="91436" marR="91436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lower()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91436" marR="91436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 new string with all lowercase letters</a:t>
                      </a:r>
                    </a:p>
                  </a:txBody>
                  <a:tcPr marL="91436" marR="91436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upper()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91436" marR="91436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 new string with all uppercase letters</a:t>
                      </a:r>
                    </a:p>
                  </a:txBody>
                  <a:tcPr marL="91436" marR="91436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35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Exercise: Logical </a:t>
            </a:r>
            <a:r>
              <a:rPr lang="en-US" dirty="0" smtClean="0"/>
              <a:t>questions</a:t>
            </a:r>
          </a:p>
        </p:txBody>
      </p:sp>
      <p:sp>
        <p:nvSpPr>
          <p:cNvPr id="6871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What is the result of each of the following expressions?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x = 42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y = 17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z = 25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y &lt; x and y &lt;= z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x % 2 == y % 2 or x % 2 == z %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x &lt;= y + z and x &gt;= y + z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not(x &lt; y and x &lt; z)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(x + y) % 2 == 0 or not((z - y) % 2 == 0)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2" eaLnBrk="1" hangingPunct="1"/>
            <a:r>
              <a:rPr lang="en-US" dirty="0" smtClean="0"/>
              <a:t>Answers: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</a:p>
          <a:p>
            <a:pPr lvl="1" eaLnBrk="1" hangingPunct="1"/>
            <a:endParaRPr lang="en-US" sz="1200" dirty="0">
              <a:latin typeface="Courier New" panose="02070309020205020404" pitchFamily="49" charset="0"/>
            </a:endParaRPr>
          </a:p>
        </p:txBody>
      </p:sp>
      <p:pic>
        <p:nvPicPr>
          <p:cNvPr id="21508" name="Picture 3" descr="boolean-hair-logic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0503" y="2342941"/>
            <a:ext cx="2667000" cy="217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3250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7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10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urier New" panose="02070309020205020404" pitchFamily="49" charset="0"/>
              </a:rPr>
              <a:t>String</a:t>
            </a:r>
            <a:r>
              <a:rPr lang="en-US" smtClean="0"/>
              <a:t> method examples</a:t>
            </a:r>
          </a:p>
        </p:txBody>
      </p:sp>
      <p:sp>
        <p:nvSpPr>
          <p:cNvPr id="36966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# index     012345678901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s1 = "Allison </a:t>
            </a:r>
            <a:r>
              <a:rPr lang="en-US" dirty="0" err="1" smtClean="0">
                <a:latin typeface="Courier New" panose="02070309020205020404" pitchFamily="49" charset="0"/>
              </a:rPr>
              <a:t>Obourn</a:t>
            </a:r>
            <a:r>
              <a:rPr lang="en-US" dirty="0" smtClean="0">
                <a:latin typeface="Courier New" panose="02070309020205020404" pitchFamily="49" charset="0"/>
              </a:rPr>
              <a:t>"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s2 = "Merlin The </a:t>
            </a:r>
            <a:r>
              <a:rPr lang="en-US" dirty="0">
                <a:latin typeface="Courier New" panose="02070309020205020404" pitchFamily="49" charset="0"/>
              </a:rPr>
              <a:t>C</a:t>
            </a:r>
            <a:r>
              <a:rPr lang="en-US" dirty="0" smtClean="0">
                <a:latin typeface="Courier New" panose="02070309020205020404" pitchFamily="49" charset="0"/>
              </a:rPr>
              <a:t>at"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</a:t>
            </a:r>
            <a:r>
              <a:rPr lang="en-US" b="1" dirty="0" smtClean="0">
                <a:latin typeface="Courier New" panose="02070309020205020404" pitchFamily="49" charset="0"/>
              </a:rPr>
              <a:t>s1.find("</a:t>
            </a:r>
            <a:r>
              <a:rPr lang="en-US" b="1" dirty="0">
                <a:latin typeface="Courier New" panose="02070309020205020404" pitchFamily="49" charset="0"/>
              </a:rPr>
              <a:t>o</a:t>
            </a:r>
            <a:r>
              <a:rPr lang="en-US" b="1" dirty="0" smtClean="0">
                <a:latin typeface="Courier New" panose="02070309020205020404" pitchFamily="49" charset="0"/>
              </a:rPr>
              <a:t>")</a:t>
            </a:r>
            <a:r>
              <a:rPr lang="en-US" dirty="0" smtClean="0">
                <a:latin typeface="Courier New" panose="02070309020205020404" pitchFamily="49" charset="0"/>
              </a:rPr>
              <a:t>)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5</a:t>
            </a:r>
            <a:endParaRPr lang="en-US" b="1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</a:t>
            </a:r>
            <a:r>
              <a:rPr lang="en-US" b="1" dirty="0" smtClean="0">
                <a:latin typeface="Courier New" panose="02070309020205020404" pitchFamily="49" charset="0"/>
              </a:rPr>
              <a:t>s2.lower()</a:t>
            </a:r>
            <a:r>
              <a:rPr lang="en-US" dirty="0" smtClean="0">
                <a:latin typeface="Courier New" panose="02070309020205020404" pitchFamily="49" charset="0"/>
              </a:rPr>
              <a:t>)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"merlin the cat"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Given the following string: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# index  012345678901234567890123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book =  "Building Python Programs"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How would you extract the word </a:t>
            </a:r>
            <a:r>
              <a:rPr lang="en-US" dirty="0" smtClean="0">
                <a:latin typeface="Courier New" panose="02070309020205020404" pitchFamily="49" charset="0"/>
              </a:rPr>
              <a:t>"Python"</a:t>
            </a:r>
            <a:r>
              <a:rPr lang="en-US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8344606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96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96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96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696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Modifying strings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String operations and functions like </a:t>
            </a:r>
            <a:r>
              <a:rPr lang="en-US" dirty="0" smtClean="0">
                <a:latin typeface="Courier New" panose="02070309020205020404" pitchFamily="49" charset="0"/>
              </a:rPr>
              <a:t>lowercase </a:t>
            </a:r>
            <a:r>
              <a:rPr lang="en-US" dirty="0" smtClean="0"/>
              <a:t>build and return a new string, rather than modifying the current string.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 = "</a:t>
            </a:r>
            <a:r>
              <a:rPr lang="en-US" dirty="0" err="1" smtClean="0">
                <a:latin typeface="Courier New" panose="02070309020205020404" pitchFamily="49" charset="0"/>
              </a:rPr>
              <a:t>Aceyalone</a:t>
            </a:r>
            <a:r>
              <a:rPr lang="en-US" dirty="0" smtClean="0">
                <a:latin typeface="Courier New" panose="02070309020205020404" pitchFamily="49" charset="0"/>
              </a:rPr>
              <a:t>"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A50021"/>
                </a:solidFill>
                <a:latin typeface="Courier New" panose="02070309020205020404" pitchFamily="49" charset="0"/>
              </a:rPr>
              <a:t>s.upper</a:t>
            </a:r>
            <a:r>
              <a:rPr lang="en-US" dirty="0" smtClean="0">
                <a:solidFill>
                  <a:srgbClr val="A50021"/>
                </a:solidFill>
                <a:latin typeface="Courier New" panose="02070309020205020404" pitchFamily="49" charset="0"/>
              </a:rPr>
              <a:t>()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print(s)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8080"/>
                </a:solidFill>
                <a:latin typeface="Courier New" panose="02070309020205020404" pitchFamily="49" charset="0"/>
              </a:rPr>
              <a:t>Aceyalone</a:t>
            </a: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To modify a variable's value, you must reassign it: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 = "</a:t>
            </a:r>
            <a:r>
              <a:rPr lang="en-US" dirty="0" err="1" smtClean="0">
                <a:latin typeface="Courier New" panose="02070309020205020404" pitchFamily="49" charset="0"/>
              </a:rPr>
              <a:t>Aceyalone</a:t>
            </a:r>
            <a:r>
              <a:rPr lang="en-US" dirty="0" smtClean="0">
                <a:latin typeface="Courier New" panose="02070309020205020404" pitchFamily="49" charset="0"/>
              </a:rPr>
              <a:t>"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	s = </a:t>
            </a:r>
            <a:r>
              <a:rPr lang="en-US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s.upper</a:t>
            </a:r>
            <a:r>
              <a:rPr lang="en-US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()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print(s)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ACEYALONE</a:t>
            </a:r>
          </a:p>
        </p:txBody>
      </p:sp>
    </p:spTree>
    <p:extLst>
      <p:ext uri="{BB962C8B-B14F-4D97-AF65-F5344CB8AC3E}">
        <p14:creationId xmlns:p14="http://schemas.microsoft.com/office/powerpoint/2010/main" val="342748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788606" y="365125"/>
            <a:ext cx="9565193" cy="1325563"/>
          </a:xfrm>
        </p:spPr>
        <p:txBody>
          <a:bodyPr/>
          <a:lstStyle/>
          <a:p>
            <a:r>
              <a:rPr lang="en-US" dirty="0" smtClean="0"/>
              <a:t>Name border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438400" y="1919234"/>
            <a:ext cx="8229600" cy="4633965"/>
          </a:xfrm>
        </p:spPr>
        <p:txBody>
          <a:bodyPr/>
          <a:lstStyle/>
          <a:p>
            <a:r>
              <a:rPr lang="en-US" dirty="0" smtClean="0"/>
              <a:t>Prompt the user for full name</a:t>
            </a:r>
          </a:p>
          <a:p>
            <a:endParaRPr lang="en-US" dirty="0" smtClean="0"/>
          </a:p>
          <a:p>
            <a:r>
              <a:rPr lang="en-US" dirty="0" smtClean="0"/>
              <a:t>Draw out the pattern to the left</a:t>
            </a:r>
          </a:p>
          <a:p>
            <a:endParaRPr lang="en-US" dirty="0" smtClean="0"/>
          </a:p>
          <a:p>
            <a:r>
              <a:rPr lang="en-US" dirty="0" smtClean="0"/>
              <a:t>This should be resizable.  Size 1 is shown and size 2 would have the first name twice followed by last name twice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33400" y="856769"/>
            <a:ext cx="2438400" cy="569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LLISON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LISON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ALLIS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ALLISO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ALLISON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OBOURN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BOURN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OURN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URN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RN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N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OBOU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OBOUR</a:t>
            </a:r>
          </a:p>
          <a:p>
            <a:pPr>
              <a:spcBef>
                <a:spcPts val="500"/>
              </a:spcBef>
              <a:buClr>
                <a:srgbClr val="800080"/>
              </a:buClr>
              <a:buSzPct val="55000"/>
              <a:buNone/>
            </a:pPr>
            <a:r>
              <a:rPr lang="en-US" sz="1000" dirty="0" smtClean="0"/>
              <a:t>OBOURN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331485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Other </a:t>
            </a:r>
            <a:r>
              <a:rPr lang="en-US" dirty="0" smtClean="0">
                <a:latin typeface="Courier New" panose="02070309020205020404" pitchFamily="49" charset="0"/>
              </a:rPr>
              <a:t>String</a:t>
            </a:r>
            <a:r>
              <a:rPr lang="en-US" dirty="0" smtClean="0"/>
              <a:t> operations - length</a:t>
            </a:r>
            <a:endParaRPr lang="en-US" dirty="0"/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838200" y="180552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cs typeface="Courier New" panose="02070309020205020404" pitchFamily="49" charset="0"/>
              </a:rPr>
              <a:t>Syntax: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</a:rPr>
              <a:t>length = </a:t>
            </a:r>
            <a:r>
              <a:rPr lang="en-US" sz="2400" dirty="0" err="1" smtClean="0">
                <a:latin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</a:rPr>
              <a:t>(string)	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Example: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</a:rPr>
              <a:t>s = "Merlin"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</a:rPr>
              <a:t>	count = </a:t>
            </a:r>
            <a:r>
              <a:rPr lang="en-US" sz="2400" dirty="0" err="1" smtClean="0">
                <a:latin typeface="Courier New" panose="02070309020205020404" pitchFamily="49" charset="0"/>
              </a:rPr>
              <a:t>len</a:t>
            </a:r>
            <a:r>
              <a:rPr lang="en-US" sz="2400" dirty="0" smtClean="0">
                <a:latin typeface="Courier New" panose="02070309020205020404" pitchFamily="49" charset="0"/>
              </a:rPr>
              <a:t>(s)    </a:t>
            </a:r>
            <a:r>
              <a:rPr lang="en-US" sz="24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6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301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through a string</a:t>
            </a:r>
          </a:p>
        </p:txBody>
      </p:sp>
      <p:sp>
        <p:nvSpPr>
          <p:cNvPr id="750595" name="Rectangle 3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The </a:t>
            </a:r>
            <a:r>
              <a:rPr lang="en-US" sz="2000" dirty="0" smtClean="0">
                <a:latin typeface="Courier New" panose="02070309020205020404" pitchFamily="49" charset="0"/>
              </a:rPr>
              <a:t>for </a:t>
            </a:r>
            <a:r>
              <a:rPr lang="en-US" sz="2000" dirty="0" smtClean="0"/>
              <a:t>loop through a string using range: </a:t>
            </a:r>
            <a:endParaRPr 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major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"</a:t>
            </a:r>
            <a:r>
              <a:rPr lang="en-US" sz="1800" dirty="0" err="1" smtClean="0">
                <a:latin typeface="Courier New" panose="02070309020205020404" pitchFamily="49" charset="0"/>
              </a:rPr>
              <a:t>CSc</a:t>
            </a:r>
            <a:r>
              <a:rPr lang="en-US" sz="1800" dirty="0" smtClean="0">
                <a:latin typeface="Courier New" panose="02070309020205020404" pitchFamily="49" charset="0"/>
              </a:rPr>
              <a:t>"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f</a:t>
            </a:r>
            <a:r>
              <a:rPr lang="en-US" sz="1800" dirty="0" smtClean="0">
                <a:latin typeface="Courier New" panose="02070309020205020404" pitchFamily="49" charset="0"/>
              </a:rPr>
              <a:t>or letter in range(0,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(major)):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print(major[letter])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r>
              <a:rPr lang="en-US" sz="2000" dirty="0"/>
              <a:t>You can </a:t>
            </a:r>
            <a:r>
              <a:rPr lang="en-US" sz="2000" dirty="0" smtClean="0"/>
              <a:t>also use </a:t>
            </a:r>
            <a:r>
              <a:rPr lang="en-US" sz="2000" dirty="0"/>
              <a:t>a </a:t>
            </a:r>
            <a:r>
              <a:rPr lang="en-US" sz="2000" dirty="0">
                <a:latin typeface="Courier New" panose="02070309020205020404" pitchFamily="49" charset="0"/>
              </a:rPr>
              <a:t>for</a:t>
            </a:r>
            <a:r>
              <a:rPr lang="en-US" sz="2000" dirty="0"/>
              <a:t> loop to print or examine each </a:t>
            </a:r>
            <a:r>
              <a:rPr lang="en-US" sz="2000" dirty="0" smtClean="0"/>
              <a:t>character without range.</a:t>
            </a:r>
            <a:endParaRPr 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m</a:t>
            </a:r>
            <a:r>
              <a:rPr lang="en-US" sz="1800" dirty="0" smtClean="0">
                <a:latin typeface="Courier New" panose="02070309020205020404" pitchFamily="49" charset="0"/>
              </a:rPr>
              <a:t>ajor = "</a:t>
            </a:r>
            <a:r>
              <a:rPr lang="en-US" sz="1800" dirty="0" err="1" smtClean="0">
                <a:latin typeface="Courier New" panose="02070309020205020404" pitchFamily="49" charset="0"/>
              </a:rPr>
              <a:t>CSc</a:t>
            </a:r>
            <a:r>
              <a:rPr lang="en-US" sz="1800" dirty="0" smtClean="0">
                <a:latin typeface="Courier New" panose="02070309020205020404" pitchFamily="49" charset="0"/>
              </a:rPr>
              <a:t>"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for letter in major: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</a:rPr>
              <a:t>    print(letter)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800" dirty="0"/>
              <a:t>		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/>
              <a:t>	Output: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C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S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smtClean="0">
                <a:latin typeface="Courier New" panose="02070309020205020404" pitchFamily="49" charset="0"/>
              </a:rPr>
              <a:t>c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9945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ourier New" panose="02070309020205020404" pitchFamily="49" charset="0"/>
              </a:rPr>
              <a:t>String</a:t>
            </a:r>
            <a:r>
              <a:rPr lang="en-US" dirty="0" smtClean="0"/>
              <a:t> tests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>
          <a:xfrm>
            <a:off x="1600200" y="2743199"/>
            <a:ext cx="8991600" cy="1306287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sz="1700" dirty="0" smtClean="0">
                <a:latin typeface="Courier New" panose="02070309020205020404" pitchFamily="49" charset="0"/>
              </a:rPr>
              <a:t>name = "</a:t>
            </a:r>
            <a:r>
              <a:rPr lang="en-US" sz="1700" dirty="0" err="1" smtClean="0">
                <a:latin typeface="Courier New" panose="02070309020205020404" pitchFamily="49" charset="0"/>
              </a:rPr>
              <a:t>Voldermort</a:t>
            </a:r>
            <a:r>
              <a:rPr lang="en-US" sz="1700" dirty="0" smtClean="0">
                <a:latin typeface="Courier New" panose="02070309020205020404" pitchFamily="49" charset="0"/>
              </a:rPr>
              <a:t>"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sz="1700" dirty="0" smtClean="0">
                <a:latin typeface="Courier New" panose="02070309020205020404" pitchFamily="49" charset="0"/>
              </a:rPr>
              <a:t>if </a:t>
            </a:r>
            <a:r>
              <a:rPr lang="en-US" sz="1700" dirty="0" err="1" smtClean="0">
                <a:latin typeface="Courier New" panose="02070309020205020404" pitchFamily="49" charset="0"/>
              </a:rPr>
              <a:t>name.startswith</a:t>
            </a:r>
            <a:r>
              <a:rPr lang="en-US" sz="1700" dirty="0" smtClean="0">
                <a:latin typeface="Courier New" panose="02070309020205020404" pitchFamily="49" charset="0"/>
              </a:rPr>
              <a:t>("</a:t>
            </a:r>
            <a:r>
              <a:rPr lang="en-US" sz="1700" dirty="0" err="1" smtClean="0">
                <a:latin typeface="Courier New" panose="02070309020205020404" pitchFamily="49" charset="0"/>
              </a:rPr>
              <a:t>Vol</a:t>
            </a:r>
            <a:r>
              <a:rPr lang="en-US" sz="1700" dirty="0" smtClean="0">
                <a:latin typeface="Courier New" panose="02070309020205020404" pitchFamily="49" charset="0"/>
              </a:rPr>
              <a:t>"):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sz="1700" dirty="0" smtClean="0">
                <a:latin typeface="Courier New" panose="02070309020205020404" pitchFamily="49" charset="0"/>
              </a:rPr>
              <a:t>   print("He who must not be named")</a:t>
            </a:r>
          </a:p>
          <a:p>
            <a:pPr eaLnBrk="1" hangingPunct="1">
              <a:lnSpc>
                <a:spcPct val="120000"/>
              </a:lnSpc>
              <a:buFont typeface="Wingdings 2" panose="05020102010507070707" pitchFamily="18" charset="2"/>
              <a:buNone/>
            </a:pPr>
            <a:endParaRPr lang="en-US" sz="1800" dirty="0"/>
          </a:p>
        </p:txBody>
      </p:sp>
      <p:graphicFrame>
        <p:nvGraphicFramePr>
          <p:cNvPr id="728106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322572"/>
              </p:ext>
            </p:extLst>
          </p:nvPr>
        </p:nvGraphicFramePr>
        <p:xfrm>
          <a:off x="1562100" y="1371601"/>
          <a:ext cx="9067800" cy="1230129"/>
        </p:xfrm>
        <a:graphic>
          <a:graphicData uri="http://schemas.openxmlformats.org/drawingml/2006/table">
            <a:tbl>
              <a:tblPr/>
              <a:tblGrid>
                <a:gridCol w="3038475"/>
                <a:gridCol w="6029325"/>
              </a:tblGrid>
              <a:tr h="4111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Method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Description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startswith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whether one contains other's characters at start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endswith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whether one contains other's characters at end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3"/>
          <p:cNvSpPr txBox="1">
            <a:spLocks/>
          </p:cNvSpPr>
          <p:nvPr/>
        </p:nvSpPr>
        <p:spPr>
          <a:xfrm>
            <a:off x="1600199" y="4543529"/>
            <a:ext cx="9342455" cy="1306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 smtClean="0"/>
              <a:t>The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dirty="0" smtClean="0"/>
              <a:t> keyword can be used to test if a string contains another string. </a:t>
            </a:r>
            <a:endParaRPr lang="en-US" sz="2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 smtClean="0"/>
              <a:t>	example:   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in name     </a:t>
            </a:r>
            <a:r>
              <a:rPr lang="en-US" sz="24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true</a:t>
            </a:r>
            <a:endParaRPr lang="en-US" sz="2400" b="1" dirty="0">
              <a:solidFill>
                <a:srgbClr val="0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378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</a:rPr>
              <a:t>String</a:t>
            </a:r>
            <a:r>
              <a:rPr lang="en-US" dirty="0" smtClean="0"/>
              <a:t> question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</a:t>
            </a:r>
            <a:r>
              <a:rPr lang="en-US" i="1" smtClean="0"/>
              <a:t>Caesar cipher</a:t>
            </a:r>
            <a:r>
              <a:rPr lang="en-US" smtClean="0"/>
              <a:t> is a simple encryption where a message is encoded by shifting each letter by a given amount.</a:t>
            </a:r>
          </a:p>
          <a:p>
            <a:pPr lvl="1"/>
            <a:r>
              <a:rPr lang="en-US" smtClean="0"/>
              <a:t>e.g. with a shift of 3,   A </a:t>
            </a:r>
            <a:r>
              <a:rPr lang="en-US" smtClean="0">
                <a:sym typeface="Symbol" panose="05050102010706020507" pitchFamily="18" charset="2"/>
              </a:rPr>
              <a:t> D,  H  K,  X  A,  and Z  C</a:t>
            </a:r>
          </a:p>
          <a:p>
            <a:pPr lvl="1"/>
            <a:endParaRPr lang="en-US" smtClean="0"/>
          </a:p>
          <a:p>
            <a:r>
              <a:rPr lang="en-US" smtClean="0"/>
              <a:t>Write a program that reads a message from the user and performs a Caesar cipher on its letters: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smtClean="0"/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Your secret message: </a:t>
            </a:r>
            <a:r>
              <a:rPr lang="en-US" b="1" u="sng" smtClean="0">
                <a:latin typeface="Courier New" panose="02070309020205020404" pitchFamily="49" charset="0"/>
              </a:rPr>
              <a:t>Brad thinks Angelina is cute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Your secret key: 3</a:t>
            </a:r>
          </a:p>
          <a:p>
            <a:pPr lvl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mtClean="0">
                <a:latin typeface="Courier New" panose="02070309020205020404" pitchFamily="49" charset="0"/>
              </a:rPr>
              <a:t>The encoded message: eudg wklqnv dqjholqd lv fxwh</a:t>
            </a:r>
          </a:p>
        </p:txBody>
      </p:sp>
    </p:spTree>
    <p:extLst>
      <p:ext uri="{BB962C8B-B14F-4D97-AF65-F5344CB8AC3E}">
        <p14:creationId xmlns:p14="http://schemas.microsoft.com/office/powerpoint/2010/main" val="317366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</a:rPr>
              <a:t>Strings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 panose="02070309020205020404" pitchFamily="49" charset="0"/>
              </a:rPr>
              <a:t>ints</a:t>
            </a:r>
            <a:endParaRPr lang="en-US" dirty="0" smtClean="0">
              <a:latin typeface="Courier New" panose="02070309020205020404" pitchFamily="49" charset="0"/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</a:t>
            </a:r>
            <a:r>
              <a:rPr lang="en-US" dirty="0" smtClean="0">
                <a:latin typeface="Courier New" panose="02070309020205020404" pitchFamily="49" charset="0"/>
              </a:rPr>
              <a:t>char</a:t>
            </a:r>
            <a:r>
              <a:rPr lang="en-US" dirty="0" smtClean="0"/>
              <a:t> values are assigned numbers internally by the computer, called </a:t>
            </a:r>
            <a:r>
              <a:rPr lang="en-US" i="1" dirty="0" smtClean="0"/>
              <a:t>ASCII </a:t>
            </a:r>
            <a:r>
              <a:rPr lang="en-US" dirty="0" smtClean="0"/>
              <a:t>values.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Examples: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'A'</a:t>
            </a:r>
            <a:r>
              <a:rPr lang="en-US" dirty="0" smtClean="0"/>
              <a:t>  is  65,	</a:t>
            </a:r>
            <a:r>
              <a:rPr lang="en-US" dirty="0" smtClean="0">
                <a:latin typeface="Courier New" panose="02070309020205020404" pitchFamily="49" charset="0"/>
              </a:rPr>
              <a:t>'B'</a:t>
            </a:r>
            <a:r>
              <a:rPr lang="en-US" dirty="0" smtClean="0"/>
              <a:t>  is  66,	</a:t>
            </a:r>
            <a:r>
              <a:rPr lang="en-US" dirty="0" smtClean="0">
                <a:latin typeface="Courier New" panose="02070309020205020404" pitchFamily="49" charset="0"/>
              </a:rPr>
              <a:t>' '</a:t>
            </a:r>
            <a:r>
              <a:rPr lang="en-US" dirty="0" smtClean="0"/>
              <a:t>  is  32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</a:rPr>
              <a:t>'a'</a:t>
            </a:r>
            <a:r>
              <a:rPr lang="en-US" dirty="0" smtClean="0"/>
              <a:t>  is  97,	</a:t>
            </a:r>
            <a:r>
              <a:rPr lang="en-US" dirty="0" smtClean="0">
                <a:latin typeface="Courier New" panose="02070309020205020404" pitchFamily="49" charset="0"/>
              </a:rPr>
              <a:t>'b'</a:t>
            </a:r>
            <a:r>
              <a:rPr lang="en-US" dirty="0" smtClean="0"/>
              <a:t>  is  98,	</a:t>
            </a:r>
            <a:r>
              <a:rPr lang="en-US" dirty="0" smtClean="0">
                <a:latin typeface="Courier New" panose="02070309020205020404" pitchFamily="49" charset="0"/>
              </a:rPr>
              <a:t>'*'</a:t>
            </a:r>
            <a:r>
              <a:rPr lang="en-US" dirty="0" smtClean="0"/>
              <a:t>  is  42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One character long </a:t>
            </a:r>
            <a:r>
              <a:rPr lang="en-US" dirty="0">
                <a:latin typeface="Courier New" panose="02070309020205020404" pitchFamily="49" charset="0"/>
              </a:rPr>
              <a:t>S</a:t>
            </a:r>
            <a:r>
              <a:rPr lang="en-US" dirty="0" smtClean="0">
                <a:latin typeface="Courier New" panose="02070309020205020404" pitchFamily="49" charset="0"/>
              </a:rPr>
              <a:t>trings </a:t>
            </a:r>
            <a:r>
              <a:rPr lang="en-US" dirty="0" smtClean="0"/>
              <a:t>and </a:t>
            </a:r>
            <a:r>
              <a:rPr lang="en-US" dirty="0" err="1" smtClean="0">
                <a:latin typeface="Courier New" panose="02070309020205020404" pitchFamily="49" charset="0"/>
              </a:rPr>
              <a:t>ints</a:t>
            </a:r>
            <a:r>
              <a:rPr lang="en-US" dirty="0" smtClean="0"/>
              <a:t> can be converted to each other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ord</a:t>
            </a:r>
            <a:r>
              <a:rPr lang="en-US" dirty="0" smtClean="0">
                <a:latin typeface="Courier New" panose="02070309020205020404" pitchFamily="49" charset="0"/>
              </a:rPr>
              <a:t>('a')   </a:t>
            </a:r>
            <a:r>
              <a:rPr lang="en-US" dirty="0" smtClean="0"/>
              <a:t>is </a:t>
            </a:r>
            <a:r>
              <a:rPr lang="en-US" dirty="0"/>
              <a:t>9</a:t>
            </a:r>
            <a:r>
              <a:rPr lang="en-US" dirty="0" smtClean="0"/>
              <a:t>7,		</a:t>
            </a:r>
            <a:r>
              <a:rPr lang="en-US" dirty="0" err="1" smtClean="0">
                <a:latin typeface="Courier New" panose="02070309020205020404" pitchFamily="49" charset="0"/>
              </a:rPr>
              <a:t>chr</a:t>
            </a:r>
            <a:r>
              <a:rPr lang="en-US" dirty="0" smtClean="0">
                <a:latin typeface="Courier New" panose="02070309020205020404" pitchFamily="49" charset="0"/>
              </a:rPr>
              <a:t>(103)  </a:t>
            </a:r>
            <a:r>
              <a:rPr lang="en-US" dirty="0" smtClean="0"/>
              <a:t>is </a:t>
            </a:r>
            <a:r>
              <a:rPr lang="en-US" dirty="0"/>
              <a:t>'</a:t>
            </a:r>
            <a:r>
              <a:rPr lang="en-US" dirty="0" smtClean="0"/>
              <a:t>g'</a:t>
            </a:r>
          </a:p>
          <a:p>
            <a:pPr lvl="1">
              <a:buFont typeface="Wingdings 2" panose="05020102010507070707" pitchFamily="18" charset="2"/>
              <a:buNone/>
            </a:pPr>
            <a:endParaRPr lang="en-US" dirty="0" smtClean="0"/>
          </a:p>
          <a:p>
            <a:pPr lvl="1"/>
            <a:r>
              <a:rPr lang="en-US" dirty="0" smtClean="0"/>
              <a:t>This is useful because you can do the following:</a:t>
            </a:r>
          </a:p>
          <a:p>
            <a:pPr lvl="1">
              <a:buFont typeface="Wingdings 2" panose="05020102010507070707" pitchFamily="18" charset="2"/>
              <a:buNone/>
            </a:pPr>
            <a:r>
              <a:rPr lang="en-US" dirty="0" smtClean="0"/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chr</a:t>
            </a:r>
            <a:r>
              <a:rPr lang="en-US" dirty="0" smtClean="0">
                <a:latin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</a:rPr>
              <a:t>ord</a:t>
            </a:r>
            <a:r>
              <a:rPr lang="en-US" dirty="0" smtClean="0">
                <a:latin typeface="Courier New" panose="02070309020205020404" pitchFamily="49" charset="0"/>
              </a:rPr>
              <a:t>('a' + 2))</a:t>
            </a:r>
            <a:r>
              <a:rPr lang="en-US" dirty="0" smtClean="0"/>
              <a:t>  is  </a:t>
            </a:r>
            <a:r>
              <a:rPr lang="en-US" dirty="0" smtClean="0">
                <a:latin typeface="Courier New" panose="02070309020205020404" pitchFamily="49" charset="0"/>
              </a:rPr>
              <a:t>'c'</a:t>
            </a:r>
          </a:p>
        </p:txBody>
      </p:sp>
    </p:spTree>
    <p:extLst>
      <p:ext uri="{BB962C8B-B14F-4D97-AF65-F5344CB8AC3E}">
        <p14:creationId xmlns:p14="http://schemas.microsoft.com/office/powerpoint/2010/main" val="1039895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Type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endParaRPr lang="en-US" dirty="0" smtClean="0">
              <a:latin typeface="Courier New" panose="02070309020205020404" pitchFamily="49" charset="0"/>
            </a:endParaRPr>
          </a:p>
        </p:txBody>
      </p:sp>
      <p:sp>
        <p:nvSpPr>
          <p:cNvPr id="43110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b="1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: A logical type whose values are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 and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.</a:t>
            </a:r>
          </a:p>
          <a:p>
            <a:pPr lvl="1" eaLnBrk="1" hangingPunct="1"/>
            <a:r>
              <a:rPr lang="en-US" dirty="0" smtClean="0"/>
              <a:t>A logical </a:t>
            </a:r>
            <a:r>
              <a:rPr lang="en-US" b="1" i="1" dirty="0" smtClean="0"/>
              <a:t>test</a:t>
            </a:r>
            <a:r>
              <a:rPr lang="en-US" dirty="0" smtClean="0"/>
              <a:t> is actually a </a:t>
            </a:r>
            <a:r>
              <a:rPr lang="en-US" dirty="0">
                <a:cs typeface="Courier New" panose="02070309020205020404" pitchFamily="49" charset="0"/>
              </a:rPr>
              <a:t>B</a:t>
            </a:r>
            <a:r>
              <a:rPr lang="en-US" dirty="0" smtClean="0">
                <a:cs typeface="Courier New" panose="02070309020205020404" pitchFamily="49" charset="0"/>
              </a:rPr>
              <a:t>oolean</a:t>
            </a:r>
            <a:r>
              <a:rPr lang="en-US" dirty="0" smtClean="0"/>
              <a:t> expression.</a:t>
            </a:r>
            <a:endParaRPr lang="en-US" sz="900" dirty="0"/>
          </a:p>
          <a:p>
            <a:pPr lvl="1" eaLnBrk="1" hangingPunct="1"/>
            <a:r>
              <a:rPr lang="en-US" dirty="0" smtClean="0"/>
              <a:t>Like other types, it is legal to:</a:t>
            </a:r>
          </a:p>
          <a:p>
            <a:pPr lvl="2"/>
            <a:r>
              <a:rPr lang="en-US" dirty="0" smtClean="0"/>
              <a:t>create a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variable</a:t>
            </a:r>
          </a:p>
          <a:p>
            <a:pPr lvl="2"/>
            <a:r>
              <a:rPr lang="en-US" dirty="0" smtClean="0"/>
              <a:t>pass a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value as a parameter</a:t>
            </a:r>
          </a:p>
          <a:p>
            <a:pPr lvl="2"/>
            <a:r>
              <a:rPr lang="en-US" dirty="0" smtClean="0"/>
              <a:t>return a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value from function</a:t>
            </a:r>
          </a:p>
          <a:p>
            <a:pPr lvl="2"/>
            <a:r>
              <a:rPr lang="en-US" dirty="0" smtClean="0"/>
              <a:t>call a function that returns a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and use it as a test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minor     = </a:t>
            </a:r>
            <a:r>
              <a:rPr lang="en-US" b="1" dirty="0" smtClean="0">
                <a:latin typeface="Courier New" panose="02070309020205020404" pitchFamily="49" charset="0"/>
              </a:rPr>
              <a:t>age &lt; 21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is_prof</a:t>
            </a:r>
            <a:r>
              <a:rPr lang="en-US" dirty="0" smtClean="0">
                <a:latin typeface="Courier New" panose="02070309020205020404" pitchFamily="49" charset="0"/>
              </a:rPr>
              <a:t>   = </a:t>
            </a:r>
            <a:r>
              <a:rPr lang="en-US" b="1" dirty="0" smtClean="0">
                <a:latin typeface="Courier New" panose="02070309020205020404" pitchFamily="49" charset="0"/>
              </a:rPr>
              <a:t>"Prof" in name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loves_csc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>
                <a:latin typeface="Courier New" panose="02070309020205020404" pitchFamily="49" charset="0"/>
              </a:rPr>
              <a:t>T</a:t>
            </a:r>
            <a:r>
              <a:rPr lang="en-US" b="1" dirty="0" smtClean="0">
                <a:latin typeface="Courier New" panose="02070309020205020404" pitchFamily="49" charset="0"/>
              </a:rPr>
              <a:t>rue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allow only CS-loving students over 21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if </a:t>
            </a:r>
            <a:r>
              <a:rPr lang="en-US" b="1" dirty="0" smtClean="0">
                <a:latin typeface="Courier New" panose="02070309020205020404" pitchFamily="49" charset="0"/>
              </a:rPr>
              <a:t>minor or </a:t>
            </a:r>
            <a:r>
              <a:rPr lang="en-US" b="1" dirty="0" err="1" smtClean="0">
                <a:latin typeface="Courier New" panose="02070309020205020404" pitchFamily="49" charset="0"/>
              </a:rPr>
              <a:t>is_prof</a:t>
            </a:r>
            <a:r>
              <a:rPr lang="en-US" b="1" dirty="0" smtClean="0">
                <a:latin typeface="Courier New" panose="02070309020205020404" pitchFamily="49" charset="0"/>
              </a:rPr>
              <a:t> or not </a:t>
            </a:r>
            <a:r>
              <a:rPr lang="en-US" b="1" dirty="0" err="1" smtClean="0">
                <a:latin typeface="Courier New" panose="02070309020205020404" pitchFamily="49" charset="0"/>
              </a:rPr>
              <a:t>loves_csc</a:t>
            </a:r>
            <a:r>
              <a:rPr lang="en-US" dirty="0" smtClean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print("Can't enter the club!")</a:t>
            </a:r>
          </a:p>
        </p:txBody>
      </p:sp>
    </p:spTree>
    <p:extLst>
      <p:ext uri="{BB962C8B-B14F-4D97-AF65-F5344CB8AC3E}">
        <p14:creationId xmlns:p14="http://schemas.microsoft.com/office/powerpoint/2010/main" val="11629710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Using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endParaRPr lang="en-US" dirty="0" smtClean="0">
              <a:latin typeface="Courier New" panose="02070309020205020404" pitchFamily="49" charset="0"/>
            </a:endParaRPr>
          </a:p>
        </p:txBody>
      </p:sp>
      <p:sp>
        <p:nvSpPr>
          <p:cNvPr id="43110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Why is type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useful?</a:t>
            </a:r>
          </a:p>
          <a:p>
            <a:pPr lvl="1" eaLnBrk="1" hangingPunct="1"/>
            <a:r>
              <a:rPr lang="en-US" dirty="0" smtClean="0"/>
              <a:t>Can capture a complex logical test result and use it later</a:t>
            </a:r>
          </a:p>
          <a:p>
            <a:pPr lvl="1" eaLnBrk="1" hangingPunct="1"/>
            <a:r>
              <a:rPr lang="en-US" dirty="0" smtClean="0"/>
              <a:t>Can write a function that does a complex test and returns it</a:t>
            </a:r>
          </a:p>
          <a:p>
            <a:pPr lvl="1" eaLnBrk="1" hangingPunct="1"/>
            <a:r>
              <a:rPr lang="en-US" dirty="0" smtClean="0"/>
              <a:t>Makes code more readable</a:t>
            </a:r>
          </a:p>
          <a:p>
            <a:pPr lvl="1" eaLnBrk="1" hangingPunct="1"/>
            <a:r>
              <a:rPr lang="en-US" dirty="0" smtClean="0"/>
              <a:t>Can pass around the result of a logical test (as </a:t>
            </a:r>
            <a:r>
              <a:rPr lang="en-US" dirty="0" err="1" smtClean="0"/>
              <a:t>param</a:t>
            </a:r>
            <a:r>
              <a:rPr lang="en-US" dirty="0" smtClean="0"/>
              <a:t>/return)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good_age</a:t>
            </a:r>
            <a:r>
              <a:rPr lang="en-US" dirty="0" smtClean="0">
                <a:latin typeface="Courier New" panose="02070309020205020404" pitchFamily="49" charset="0"/>
              </a:rPr>
              <a:t>    = age &gt;= 27 and age &lt; 39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good_height</a:t>
            </a:r>
            <a:r>
              <a:rPr lang="en-US" dirty="0" smtClean="0">
                <a:latin typeface="Courier New" panose="02070309020205020404" pitchFamily="49" charset="0"/>
              </a:rPr>
              <a:t> = height &gt;= 78 and height &lt; 84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rich        = salary &gt;= 100000.0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if 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goodAge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 and 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goodHeight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) or rich</a:t>
            </a:r>
            <a:r>
              <a:rPr lang="en-US" dirty="0" smtClean="0">
                <a:latin typeface="Courier New" panose="02070309020205020404" pitchFamily="49" charset="0"/>
              </a:rPr>
              <a:t>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print("Okay, let's go out!")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else: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print("It's not you, it's me...")</a:t>
            </a:r>
          </a:p>
        </p:txBody>
      </p:sp>
    </p:spTree>
    <p:extLst>
      <p:ext uri="{BB962C8B-B14F-4D97-AF65-F5344CB8AC3E}">
        <p14:creationId xmlns:p14="http://schemas.microsoft.com/office/powerpoint/2010/main" val="33991053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Returning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endParaRPr lang="en-US" dirty="0" smtClean="0"/>
          </a:p>
        </p:txBody>
      </p:sp>
      <p:sp>
        <p:nvSpPr>
          <p:cNvPr id="83661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is_prime</a:t>
            </a:r>
            <a:r>
              <a:rPr lang="en-US" sz="1800" dirty="0" smtClean="0">
                <a:latin typeface="Courier New" panose="02070309020205020404" pitchFamily="49" charset="0"/>
              </a:rPr>
              <a:t>(n):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factors </a:t>
            </a:r>
            <a:r>
              <a:rPr lang="en-US" sz="1800" dirty="0">
                <a:latin typeface="Courier New" panose="02070309020205020404" pitchFamily="49" charset="0"/>
              </a:rPr>
              <a:t>= 0;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range(1, n + 1):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if (n % </a:t>
            </a:r>
            <a:r>
              <a:rPr lang="en-US" sz="1800" dirty="0" err="1">
                <a:latin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</a:rPr>
              <a:t> == 0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    </a:t>
            </a:r>
            <a:r>
              <a:rPr lang="en-US" sz="1800" dirty="0" smtClean="0">
                <a:latin typeface="Courier New" panose="02070309020205020404" pitchFamily="49" charset="0"/>
              </a:rPr>
              <a:t>factors</a:t>
            </a: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+= 1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if </a:t>
            </a:r>
            <a:r>
              <a:rPr lang="en-US" sz="1800" dirty="0" smtClean="0">
                <a:latin typeface="Courier New" panose="02070309020205020404" pitchFamily="49" charset="0"/>
              </a:rPr>
              <a:t>factors </a:t>
            </a:r>
            <a:r>
              <a:rPr lang="en-US" sz="1800" dirty="0">
                <a:latin typeface="Courier New" panose="02070309020205020404" pitchFamily="49" charset="0"/>
              </a:rPr>
              <a:t>== </a:t>
            </a:r>
            <a:r>
              <a:rPr lang="en-US" sz="1800" dirty="0" smtClean="0">
                <a:latin typeface="Courier New" panose="02070309020205020404" pitchFamily="49" charset="0"/>
              </a:rPr>
              <a:t>2: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return </a:t>
            </a:r>
            <a:r>
              <a:rPr lang="en-US" sz="1800" dirty="0" smtClean="0">
                <a:latin typeface="Courier New" panose="02070309020205020404" pitchFamily="49" charset="0"/>
              </a:rPr>
              <a:t>True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else: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return F</a:t>
            </a:r>
            <a:r>
              <a:rPr lang="en-US" sz="1800" dirty="0" smtClean="0">
                <a:latin typeface="Courier New" panose="02070309020205020404" pitchFamily="49" charset="0"/>
              </a:rPr>
              <a:t>alse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Calls to functions returning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can be used as tests: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if </a:t>
            </a:r>
            <a:r>
              <a:rPr lang="en-US" sz="1800" b="1" dirty="0" err="1" smtClean="0">
                <a:latin typeface="Courier New" panose="02070309020205020404" pitchFamily="49" charset="0"/>
              </a:rPr>
              <a:t>is_prime</a:t>
            </a:r>
            <a:r>
              <a:rPr lang="en-US" sz="1800" b="1" dirty="0" smtClean="0">
                <a:latin typeface="Courier New" panose="02070309020205020404" pitchFamily="49" charset="0"/>
              </a:rPr>
              <a:t>(57)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67376" y="2086882"/>
            <a:ext cx="2411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Is this good style?</a:t>
            </a:r>
            <a:endParaRPr lang="en-US" sz="2400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4672484" y="2532185"/>
            <a:ext cx="2773345" cy="11153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7410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6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"Boolean Zen", part 1</a:t>
            </a:r>
          </a:p>
        </p:txBody>
      </p:sp>
      <p:sp>
        <p:nvSpPr>
          <p:cNvPr id="84685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Students new to </a:t>
            </a:r>
            <a:r>
              <a:rPr lang="en-US" dirty="0" err="1" smtClean="0">
                <a:latin typeface="Courier New" panose="02070309020205020404" pitchFamily="49" charset="0"/>
              </a:rPr>
              <a:t>boolean</a:t>
            </a:r>
            <a:r>
              <a:rPr lang="en-US" dirty="0" smtClean="0"/>
              <a:t> often test if a result is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if </a:t>
            </a:r>
            <a:r>
              <a:rPr lang="en-US" b="1" dirty="0" err="1" smtClean="0">
                <a:solidFill>
                  <a:srgbClr val="800000"/>
                </a:solidFill>
                <a:latin typeface="Courier New" panose="02070309020205020404" pitchFamily="49" charset="0"/>
              </a:rPr>
              <a:t>is_prime</a:t>
            </a: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(57) == True</a:t>
            </a:r>
            <a:r>
              <a:rPr lang="en-US" dirty="0" smtClean="0">
                <a:latin typeface="Courier New" panose="02070309020205020404" pitchFamily="49" charset="0"/>
              </a:rPr>
              <a:t>: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bad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But this is unnecessary and redundant.  Preferred: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if 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is_prime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(57)</a:t>
            </a:r>
            <a:r>
              <a:rPr lang="en-US" dirty="0" smtClean="0">
                <a:latin typeface="Courier New" panose="02070309020205020404" pitchFamily="49" charset="0"/>
              </a:rPr>
              <a:t>: 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good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...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 similar pattern can be used for a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 test: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if </a:t>
            </a:r>
            <a:r>
              <a:rPr lang="en-US" b="1" dirty="0" err="1" smtClean="0">
                <a:solidFill>
                  <a:srgbClr val="800000"/>
                </a:solidFill>
                <a:latin typeface="Courier New" panose="02070309020205020404" pitchFamily="49" charset="0"/>
              </a:rPr>
              <a:t>is_prime</a:t>
            </a: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(57) == False</a:t>
            </a:r>
            <a:r>
              <a:rPr lang="en-US" dirty="0" smtClean="0">
                <a:latin typeface="Courier New" panose="02070309020205020404" pitchFamily="49" charset="0"/>
              </a:rPr>
              <a:t>: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bad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if 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not </a:t>
            </a:r>
            <a:r>
              <a:rPr 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is_prime</a:t>
            </a:r>
            <a:r>
              <a:rPr lang="en-US" b="1" dirty="0" smtClean="0">
                <a:solidFill>
                  <a:srgbClr val="003399"/>
                </a:solidFill>
                <a:latin typeface="Courier New" panose="02070309020205020404" pitchFamily="49" charset="0"/>
              </a:rPr>
              <a:t>(57)</a:t>
            </a:r>
            <a:r>
              <a:rPr lang="en-US" dirty="0" smtClean="0">
                <a:latin typeface="Courier New" panose="02070309020205020404" pitchFamily="49" charset="0"/>
              </a:rPr>
              <a:t>: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good</a:t>
            </a:r>
          </a:p>
        </p:txBody>
      </p:sp>
    </p:spTree>
    <p:extLst>
      <p:ext uri="{BB962C8B-B14F-4D97-AF65-F5344CB8AC3E}">
        <p14:creationId xmlns:p14="http://schemas.microsoft.com/office/powerpoint/2010/main" val="42245444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8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"Boolean Zen", part 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Functions that return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often have an</a:t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that returns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 or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: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both_odd</a:t>
            </a:r>
            <a:r>
              <a:rPr lang="en-US" sz="1800" dirty="0" smtClean="0">
                <a:latin typeface="Courier New" panose="02070309020205020404" pitchFamily="49" charset="0"/>
              </a:rPr>
              <a:t>(n1, </a:t>
            </a:r>
            <a:r>
              <a:rPr lang="en-US" sz="1800" dirty="0">
                <a:latin typeface="Courier New" panose="02070309020205020404" pitchFamily="49" charset="0"/>
              </a:rPr>
              <a:t>n2</a:t>
            </a:r>
            <a:r>
              <a:rPr lang="en-US" sz="1800" dirty="0" smtClean="0">
                <a:latin typeface="Courier New" panose="02070309020205020404" pitchFamily="49" charset="0"/>
              </a:rPr>
              <a:t>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if </a:t>
            </a:r>
            <a:r>
              <a:rPr lang="en-US" sz="1800" b="1" dirty="0" smtClean="0">
                <a:latin typeface="Courier New" panose="02070309020205020404" pitchFamily="49" charset="0"/>
              </a:rPr>
              <a:t>n1 </a:t>
            </a:r>
            <a:r>
              <a:rPr lang="en-US" sz="1800" b="1" dirty="0">
                <a:latin typeface="Courier New" panose="02070309020205020404" pitchFamily="49" charset="0"/>
              </a:rPr>
              <a:t>% 2 != 0 </a:t>
            </a:r>
            <a:r>
              <a:rPr lang="en-US" sz="1800" b="1" dirty="0" smtClean="0">
                <a:latin typeface="Courier New" panose="02070309020205020404" pitchFamily="49" charset="0"/>
              </a:rPr>
              <a:t>and </a:t>
            </a:r>
            <a:r>
              <a:rPr lang="en-US" sz="1800" b="1" dirty="0">
                <a:latin typeface="Courier New" panose="02070309020205020404" pitchFamily="49" charset="0"/>
              </a:rPr>
              <a:t>n2 % 2 != </a:t>
            </a:r>
            <a:r>
              <a:rPr lang="en-US" sz="1800" b="1" dirty="0" smtClean="0">
                <a:latin typeface="Courier New" panose="02070309020205020404" pitchFamily="49" charset="0"/>
              </a:rPr>
              <a:t>0</a:t>
            </a:r>
            <a:r>
              <a:rPr lang="en-US" sz="1800" dirty="0" smtClean="0">
                <a:latin typeface="Courier New" panose="02070309020205020404" pitchFamily="49" charset="0"/>
              </a:rPr>
              <a:t>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    return </a:t>
            </a:r>
            <a:r>
              <a:rPr lang="en-US" sz="1800" dirty="0" smtClean="0">
                <a:latin typeface="Courier New" panose="02070309020205020404" pitchFamily="49" charset="0"/>
              </a:rPr>
              <a:t>True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dirty="0" smtClean="0">
                <a:latin typeface="Courier New" panose="02070309020205020404" pitchFamily="49" charset="0"/>
              </a:rPr>
              <a:t>else: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    return </a:t>
            </a:r>
            <a:r>
              <a:rPr lang="en-US" sz="1800" dirty="0" smtClean="0">
                <a:latin typeface="Courier New" panose="02070309020205020404" pitchFamily="49" charset="0"/>
              </a:rPr>
              <a:t>False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dirty="0" smtClean="0"/>
              <a:t>But the code above is unnecessarily verbose.</a:t>
            </a:r>
          </a:p>
        </p:txBody>
      </p:sp>
    </p:spTree>
    <p:extLst>
      <p:ext uri="{BB962C8B-B14F-4D97-AF65-F5344CB8AC3E}">
        <p14:creationId xmlns:p14="http://schemas.microsoft.com/office/powerpoint/2010/main" val="330191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Solution w/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variable</a:t>
            </a:r>
          </a:p>
        </p:txBody>
      </p:sp>
      <p:sp>
        <p:nvSpPr>
          <p:cNvPr id="86835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We could store the result of the logical test.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both_odd</a:t>
            </a:r>
            <a:r>
              <a:rPr lang="en-US" sz="1800" dirty="0" smtClean="0">
                <a:latin typeface="Courier New" panose="02070309020205020404" pitchFamily="49" charset="0"/>
              </a:rPr>
              <a:t>(n1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n2):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b="1" dirty="0" smtClean="0">
                <a:latin typeface="Courier New" panose="02070309020205020404" pitchFamily="49" charset="0"/>
              </a:rPr>
              <a:t>test </a:t>
            </a:r>
            <a:r>
              <a:rPr lang="en-US" sz="1800" b="1" dirty="0">
                <a:latin typeface="Courier New" panose="02070309020205020404" pitchFamily="49" charset="0"/>
              </a:rPr>
              <a:t>= </a:t>
            </a:r>
            <a:r>
              <a:rPr lang="en-US" sz="1800" dirty="0">
                <a:latin typeface="Courier New" panose="02070309020205020404" pitchFamily="49" charset="0"/>
              </a:rPr>
              <a:t>(n1 % 2 != 0 </a:t>
            </a:r>
            <a:r>
              <a:rPr lang="en-US" sz="1800" dirty="0" smtClean="0">
                <a:latin typeface="Courier New" panose="02070309020205020404" pitchFamily="49" charset="0"/>
              </a:rPr>
              <a:t>and </a:t>
            </a:r>
            <a:r>
              <a:rPr lang="en-US" sz="1800" dirty="0">
                <a:latin typeface="Courier New" panose="02070309020205020404" pitchFamily="49" charset="0"/>
              </a:rPr>
              <a:t>n2 % 2 != 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    </a:t>
            </a:r>
            <a:r>
              <a:rPr lang="en-US" sz="1800" dirty="0">
                <a:latin typeface="Courier New" panose="02070309020205020404" pitchFamily="49" charset="0"/>
              </a:rPr>
              <a:t>if </a:t>
            </a:r>
            <a:r>
              <a:rPr lang="en-US" sz="1800" b="1" dirty="0" smtClean="0">
                <a:latin typeface="Courier New" panose="02070309020205020404" pitchFamily="49" charset="0"/>
              </a:rPr>
              <a:t>test</a:t>
            </a:r>
            <a:r>
              <a:rPr lang="en-US" sz="1800" dirty="0" smtClean="0">
                <a:latin typeface="Courier New" panose="02070309020205020404" pitchFamily="49" charset="0"/>
              </a:rPr>
              <a:t>:   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test ==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True</a:t>
            </a: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    return T</a:t>
            </a:r>
            <a:r>
              <a:rPr lang="en-US" sz="1800" dirty="0" smtClean="0">
                <a:latin typeface="Courier New" panose="02070309020205020404" pitchFamily="49" charset="0"/>
              </a:rPr>
              <a:t>rue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dirty="0" smtClean="0">
                <a:latin typeface="Courier New" panose="02070309020205020404" pitchFamily="49" charset="0"/>
              </a:rPr>
              <a:t>else:     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test ==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False</a:t>
            </a: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    return F</a:t>
            </a:r>
            <a:r>
              <a:rPr lang="en-US" sz="1800" dirty="0" smtClean="0">
                <a:latin typeface="Courier New" panose="02070309020205020404" pitchFamily="49" charset="0"/>
              </a:rPr>
              <a:t>alse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Notice: Whatever </a:t>
            </a:r>
            <a:r>
              <a:rPr lang="en-US" dirty="0" smtClean="0">
                <a:latin typeface="Courier New" panose="02070309020205020404" pitchFamily="49" charset="0"/>
              </a:rPr>
              <a:t>test</a:t>
            </a:r>
            <a:r>
              <a:rPr lang="en-US" dirty="0" smtClean="0"/>
              <a:t> is, we want to return that.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If </a:t>
            </a:r>
            <a:r>
              <a:rPr lang="en-US" dirty="0" smtClean="0">
                <a:latin typeface="Courier New" panose="02070309020205020404" pitchFamily="49" charset="0"/>
              </a:rPr>
              <a:t>test</a:t>
            </a:r>
            <a:r>
              <a:rPr lang="en-US" dirty="0" smtClean="0"/>
              <a:t> is </a:t>
            </a:r>
            <a:r>
              <a:rPr lang="en-US" dirty="0" smtClean="0">
                <a:latin typeface="Courier New" panose="02070309020205020404" pitchFamily="49" charset="0"/>
              </a:rPr>
              <a:t>True</a:t>
            </a:r>
            <a:r>
              <a:rPr lang="en-US" dirty="0" smtClean="0"/>
              <a:t>, we want to return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.</a:t>
            </a:r>
          </a:p>
          <a:p>
            <a:pPr lvl="2" eaLnBrk="1" hangingPunct="1">
              <a:lnSpc>
                <a:spcPct val="110000"/>
              </a:lnSpc>
            </a:pPr>
            <a:r>
              <a:rPr lang="en-US" dirty="0" smtClean="0"/>
              <a:t>If </a:t>
            </a:r>
            <a:r>
              <a:rPr lang="en-US" dirty="0" smtClean="0">
                <a:latin typeface="Courier New" panose="02070309020205020404" pitchFamily="49" charset="0"/>
              </a:rPr>
              <a:t>test</a:t>
            </a:r>
            <a:r>
              <a:rPr lang="en-US" dirty="0" smtClean="0"/>
              <a:t> is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, we want to return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04855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3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 w/ "Boolean Zen"</a:t>
            </a:r>
          </a:p>
        </p:txBody>
      </p:sp>
      <p:sp>
        <p:nvSpPr>
          <p:cNvPr id="86937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Observation: The </a:t>
            </a:r>
            <a:r>
              <a:rPr lang="en-US" dirty="0" smtClean="0">
                <a:latin typeface="Courier New" panose="02070309020205020404" pitchFamily="49" charset="0"/>
              </a:rPr>
              <a:t>if/else</a:t>
            </a:r>
            <a:r>
              <a:rPr lang="en-US" dirty="0" smtClean="0"/>
              <a:t> is unnecessary.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 variable </a:t>
            </a:r>
            <a:r>
              <a:rPr lang="en-US" dirty="0" smtClean="0">
                <a:latin typeface="Courier New" panose="02070309020205020404" pitchFamily="49" charset="0"/>
              </a:rPr>
              <a:t>test</a:t>
            </a:r>
            <a:r>
              <a:rPr lang="en-US" dirty="0" smtClean="0"/>
              <a:t> stores a </a:t>
            </a:r>
            <a:r>
              <a:rPr lang="en-US" dirty="0" err="1" smtClean="0">
                <a:latin typeface="Courier New" panose="02070309020205020404" pitchFamily="49" charset="0"/>
              </a:rPr>
              <a:t>bool</a:t>
            </a:r>
            <a:r>
              <a:rPr lang="en-US" dirty="0" smtClean="0"/>
              <a:t> value;</a:t>
            </a:r>
            <a:br>
              <a:rPr lang="en-US" dirty="0" smtClean="0"/>
            </a:br>
            <a:r>
              <a:rPr lang="en-US" dirty="0" smtClean="0"/>
              <a:t>its value is exactly what you want to return.  So return that!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both_odd</a:t>
            </a:r>
            <a:r>
              <a:rPr lang="en-US" sz="1800" dirty="0" smtClean="0">
                <a:latin typeface="Courier New" panose="02070309020205020404" pitchFamily="49" charset="0"/>
              </a:rPr>
              <a:t>(n1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n2):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    </a:t>
            </a:r>
            <a:r>
              <a:rPr lang="en-US" sz="1800" dirty="0" smtClean="0">
                <a:latin typeface="Courier New" panose="02070309020205020404" pitchFamily="49" charset="0"/>
              </a:rPr>
              <a:t>test </a:t>
            </a:r>
            <a:r>
              <a:rPr lang="en-US" sz="1800" dirty="0">
                <a:latin typeface="Courier New" panose="02070309020205020404" pitchFamily="49" charset="0"/>
              </a:rPr>
              <a:t>= (n1 % 2 != 0 </a:t>
            </a:r>
            <a:r>
              <a:rPr lang="en-US" sz="1800" dirty="0" smtClean="0">
                <a:latin typeface="Courier New" panose="02070309020205020404" pitchFamily="49" charset="0"/>
              </a:rPr>
              <a:t>and </a:t>
            </a:r>
            <a:r>
              <a:rPr lang="en-US" sz="1800" dirty="0">
                <a:latin typeface="Courier New" panose="02070309020205020404" pitchFamily="49" charset="0"/>
              </a:rPr>
              <a:t>n2 % 2 != 0</a:t>
            </a:r>
            <a:r>
              <a:rPr lang="en-US" sz="1800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    return </a:t>
            </a:r>
            <a:r>
              <a:rPr lang="en-US" sz="1800" b="1" dirty="0" smtClean="0">
                <a:latin typeface="Courier New" panose="02070309020205020404" pitchFamily="49" charset="0"/>
              </a:rPr>
              <a:t>test</a:t>
            </a:r>
            <a:endParaRPr lang="en-US" sz="1800" b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An even shorter version: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We don't even need the variable </a:t>
            </a:r>
            <a:r>
              <a:rPr lang="en-US" dirty="0" smtClean="0">
                <a:latin typeface="Courier New" panose="02070309020205020404" pitchFamily="49" charset="0"/>
              </a:rPr>
              <a:t>test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We can just perform the test and return its result in one step.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	</a:t>
            </a: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</a:rPr>
              <a:t>both_odd</a:t>
            </a:r>
            <a:r>
              <a:rPr lang="en-US" sz="1800" dirty="0" smtClean="0">
                <a:latin typeface="Courier New" panose="02070309020205020404" pitchFamily="49" charset="0"/>
              </a:rPr>
              <a:t>(n1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n2):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1800" b="1" dirty="0">
                <a:latin typeface="Courier New" panose="02070309020205020404" pitchFamily="49" charset="0"/>
              </a:rPr>
              <a:t>	    return (n1 % 2 != 0 </a:t>
            </a:r>
            <a:r>
              <a:rPr lang="en-US" sz="1800" b="1" dirty="0" smtClean="0">
                <a:latin typeface="Courier New" panose="02070309020205020404" pitchFamily="49" charset="0"/>
              </a:rPr>
              <a:t>and </a:t>
            </a:r>
            <a:r>
              <a:rPr lang="en-US" sz="1800" b="1" dirty="0">
                <a:latin typeface="Courier New" panose="02070309020205020404" pitchFamily="49" charset="0"/>
              </a:rPr>
              <a:t>n2 % 2 != 0</a:t>
            </a:r>
            <a:r>
              <a:rPr lang="en-US" sz="1800" b="1" dirty="0" smtClean="0">
                <a:latin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4763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1283</Words>
  <Application>Microsoft Office PowerPoint</Application>
  <PresentationFormat>Widescreen</PresentationFormat>
  <Paragraphs>407</Paragraphs>
  <Slides>27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MS PGothic</vt:lpstr>
      <vt:lpstr>MS PGothic</vt:lpstr>
      <vt:lpstr>Arial</vt:lpstr>
      <vt:lpstr>Calibri</vt:lpstr>
      <vt:lpstr>Calibri Light</vt:lpstr>
      <vt:lpstr>Courier New</vt:lpstr>
      <vt:lpstr>Symbol</vt:lpstr>
      <vt:lpstr>Times New Roman</vt:lpstr>
      <vt:lpstr>Verdana</vt:lpstr>
      <vt:lpstr>Wingdings</vt:lpstr>
      <vt:lpstr>Wingdings 2</vt:lpstr>
      <vt:lpstr>Office Theme</vt:lpstr>
      <vt:lpstr>CSc 110, Spring 2018</vt:lpstr>
      <vt:lpstr>Exercise: Logical questions</vt:lpstr>
      <vt:lpstr>Type bool</vt:lpstr>
      <vt:lpstr>Using bool</vt:lpstr>
      <vt:lpstr>Returning bool</vt:lpstr>
      <vt:lpstr>"Boolean Zen", part 1</vt:lpstr>
      <vt:lpstr>"Boolean Zen", part 2</vt:lpstr>
      <vt:lpstr>Solution w/ bool variable</vt:lpstr>
      <vt:lpstr>Solution w/ "Boolean Zen"</vt:lpstr>
      <vt:lpstr>"Boolean Zen" template</vt:lpstr>
      <vt:lpstr>Improve the is_prime function</vt:lpstr>
      <vt:lpstr>De Morgan's Law</vt:lpstr>
      <vt:lpstr>Boolean practice questions</vt:lpstr>
      <vt:lpstr>Boolean practice answers</vt:lpstr>
      <vt:lpstr>Strings</vt:lpstr>
      <vt:lpstr>Indexes</vt:lpstr>
      <vt:lpstr>Accessing characters</vt:lpstr>
      <vt:lpstr>PowerPoint Presentation</vt:lpstr>
      <vt:lpstr>String methods</vt:lpstr>
      <vt:lpstr>String method examples</vt:lpstr>
      <vt:lpstr>Modifying strings</vt:lpstr>
      <vt:lpstr>Name border</vt:lpstr>
      <vt:lpstr>PowerPoint Presentation</vt:lpstr>
      <vt:lpstr>Looping through a string</vt:lpstr>
      <vt:lpstr>String tests</vt:lpstr>
      <vt:lpstr>String question</vt:lpstr>
      <vt:lpstr>Strings and ints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27</cp:revision>
  <dcterms:created xsi:type="dcterms:W3CDTF">2016-08-15T01:56:48Z</dcterms:created>
  <dcterms:modified xsi:type="dcterms:W3CDTF">2018-02-12T03:31:53Z</dcterms:modified>
</cp:coreProperties>
</file>