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6" r:id="rId3"/>
    <p:sldId id="284" r:id="rId4"/>
    <p:sldId id="288" r:id="rId5"/>
    <p:sldId id="269" r:id="rId6"/>
    <p:sldId id="275" r:id="rId7"/>
    <p:sldId id="27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82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931FB-80BA-470C-BC9C-7E66047FEB64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ACBFA-CE13-4E6A-A127-FDEA84D57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460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008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326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2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570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20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88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369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09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20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89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77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65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9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DCC98-2370-4352-9BBA-1B7BE51B3417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956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 idx="4294967295"/>
          </p:nvPr>
        </p:nvSpPr>
        <p:spPr>
          <a:xfrm>
            <a:off x="2170113" y="666541"/>
            <a:ext cx="7772400" cy="1470025"/>
          </a:xfrm>
        </p:spPr>
        <p:txBody>
          <a:bodyPr/>
          <a:lstStyle/>
          <a:p>
            <a:pPr algn="ctr" eaLnBrk="1" hangingPunct="1"/>
            <a:r>
              <a:rPr lang="en-US" sz="4800" dirty="0" err="1" smtClean="0"/>
              <a:t>CSc</a:t>
            </a:r>
            <a:r>
              <a:rPr lang="en-US" sz="4800" dirty="0" smtClean="0"/>
              <a:t> 110, Spring 2018</a:t>
            </a:r>
            <a:endParaRPr lang="en-US" sz="4800" dirty="0"/>
          </a:p>
        </p:txBody>
      </p:sp>
      <p:sp>
        <p:nvSpPr>
          <p:cNvPr id="5123" name="Rectangle 3"/>
          <p:cNvSpPr>
            <a:spLocks noGrp="1"/>
          </p:cNvSpPr>
          <p:nvPr>
            <p:ph type="subTitle" idx="4294967295"/>
          </p:nvPr>
        </p:nvSpPr>
        <p:spPr>
          <a:xfrm>
            <a:off x="2136775" y="1857377"/>
            <a:ext cx="7839075" cy="11068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Lecture </a:t>
            </a:r>
            <a:r>
              <a:rPr lang="en-US" dirty="0" smtClean="0"/>
              <a:t>15: Strings</a:t>
            </a:r>
            <a:endParaRPr lang="en-US" dirty="0" smtClean="0"/>
          </a:p>
          <a:p>
            <a:pPr marL="0" lvl="0" indent="0" algn="ctr">
              <a:buNone/>
            </a:pPr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</a:p>
          <a:p>
            <a:pPr marL="0" lvl="0" indent="0" algn="ctr"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endParaRPr lang="en-US" b="1" dirty="0" smtClean="0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82225" y="2844242"/>
            <a:ext cx="3148174" cy="385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271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788606" y="365125"/>
            <a:ext cx="9565193" cy="1325563"/>
          </a:xfrm>
        </p:spPr>
        <p:txBody>
          <a:bodyPr/>
          <a:lstStyle/>
          <a:p>
            <a:r>
              <a:rPr lang="en-US" dirty="0" smtClean="0"/>
              <a:t>Name border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2438400" y="1919234"/>
            <a:ext cx="8229600" cy="4633965"/>
          </a:xfrm>
        </p:spPr>
        <p:txBody>
          <a:bodyPr/>
          <a:lstStyle/>
          <a:p>
            <a:r>
              <a:rPr lang="en-US" dirty="0" smtClean="0"/>
              <a:t>Prompt the user for full name</a:t>
            </a:r>
          </a:p>
          <a:p>
            <a:endParaRPr lang="en-US" dirty="0" smtClean="0"/>
          </a:p>
          <a:p>
            <a:r>
              <a:rPr lang="en-US" dirty="0" smtClean="0"/>
              <a:t>Draw out the pattern to the left</a:t>
            </a:r>
          </a:p>
          <a:p>
            <a:endParaRPr lang="en-US" dirty="0" smtClean="0"/>
          </a:p>
          <a:p>
            <a:r>
              <a:rPr lang="en-US" dirty="0" smtClean="0"/>
              <a:t>This should be resizable.  Size 1 is shown and size 2 would have the first name twice followed by last name twice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33400" y="856769"/>
            <a:ext cx="2438400" cy="5696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ALLISON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LLISON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LISON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ISON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SON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AL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ALL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ALLI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ALLIS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ALLISO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ALLISON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OBOURN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BOURN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OURN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URN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RN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OB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OBO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OBOU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OBOUR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OBOURN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9331485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Other </a:t>
            </a:r>
            <a:r>
              <a:rPr lang="en-US" dirty="0" smtClean="0">
                <a:latin typeface="Courier New" panose="02070309020205020404" pitchFamily="49" charset="0"/>
              </a:rPr>
              <a:t>String</a:t>
            </a:r>
            <a:r>
              <a:rPr lang="en-US" dirty="0" smtClean="0"/>
              <a:t> operations - length</a:t>
            </a:r>
            <a:endParaRPr lang="en-US" dirty="0"/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838200" y="180552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cs typeface="Courier New" panose="02070309020205020404" pitchFamily="49" charset="0"/>
              </a:rPr>
              <a:t>Syntax: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</a:rPr>
              <a:t>length = </a:t>
            </a:r>
            <a:r>
              <a:rPr lang="en-US" sz="2400" dirty="0" err="1" smtClean="0">
                <a:latin typeface="Courier New" panose="02070309020205020404" pitchFamily="49" charset="0"/>
              </a:rPr>
              <a:t>len</a:t>
            </a:r>
            <a:r>
              <a:rPr lang="en-US" sz="2400" dirty="0" smtClean="0">
                <a:latin typeface="Courier New" panose="02070309020205020404" pitchFamily="49" charset="0"/>
              </a:rPr>
              <a:t>(string)	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Example: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</a:rPr>
              <a:t>s = "Merlin"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</a:rPr>
              <a:t>	count = </a:t>
            </a:r>
            <a:r>
              <a:rPr lang="en-US" sz="2400" dirty="0" err="1" smtClean="0">
                <a:latin typeface="Courier New" panose="02070309020205020404" pitchFamily="49" charset="0"/>
              </a:rPr>
              <a:t>len</a:t>
            </a:r>
            <a:r>
              <a:rPr lang="en-US" sz="2400" dirty="0" smtClean="0">
                <a:latin typeface="Courier New" panose="02070309020205020404" pitchFamily="49" charset="0"/>
              </a:rPr>
              <a:t>(s)    </a:t>
            </a:r>
            <a:r>
              <a:rPr lang="en-US" sz="2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6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301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through a string</a:t>
            </a:r>
          </a:p>
        </p:txBody>
      </p:sp>
      <p:sp>
        <p:nvSpPr>
          <p:cNvPr id="750595" name="Rectangle 3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The </a:t>
            </a:r>
            <a:r>
              <a:rPr lang="en-US" sz="2000" dirty="0" smtClean="0">
                <a:latin typeface="Courier New" panose="02070309020205020404" pitchFamily="49" charset="0"/>
              </a:rPr>
              <a:t>for </a:t>
            </a:r>
            <a:r>
              <a:rPr lang="en-US" sz="2000" dirty="0" smtClean="0"/>
              <a:t>loop through a string using range: </a:t>
            </a:r>
            <a:endParaRPr lang="en-US" sz="20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major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"</a:t>
            </a:r>
            <a:r>
              <a:rPr lang="en-US" sz="1800" dirty="0" err="1" smtClean="0">
                <a:latin typeface="Courier New" panose="02070309020205020404" pitchFamily="49" charset="0"/>
              </a:rPr>
              <a:t>CSc</a:t>
            </a:r>
            <a:r>
              <a:rPr lang="en-US" sz="1800" dirty="0" smtClean="0">
                <a:latin typeface="Courier New" panose="02070309020205020404" pitchFamily="49" charset="0"/>
              </a:rPr>
              <a:t>"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f</a:t>
            </a:r>
            <a:r>
              <a:rPr lang="en-US" sz="1800" dirty="0" smtClean="0">
                <a:latin typeface="Courier New" panose="02070309020205020404" pitchFamily="49" charset="0"/>
              </a:rPr>
              <a:t>or letter in range(0,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(major)):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   print(major[letter])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r>
              <a:rPr lang="en-US" sz="2000" dirty="0"/>
              <a:t>You can </a:t>
            </a:r>
            <a:r>
              <a:rPr lang="en-US" sz="2000" dirty="0" smtClean="0"/>
              <a:t>also use </a:t>
            </a:r>
            <a:r>
              <a:rPr lang="en-US" sz="2000" dirty="0"/>
              <a:t>a </a:t>
            </a:r>
            <a:r>
              <a:rPr lang="en-US" sz="2000" dirty="0">
                <a:latin typeface="Courier New" panose="02070309020205020404" pitchFamily="49" charset="0"/>
              </a:rPr>
              <a:t>for</a:t>
            </a:r>
            <a:r>
              <a:rPr lang="en-US" sz="2000" dirty="0"/>
              <a:t> loop to print or examine each </a:t>
            </a:r>
            <a:r>
              <a:rPr lang="en-US" sz="2000" dirty="0" smtClean="0"/>
              <a:t>character without range.</a:t>
            </a:r>
            <a:endParaRPr lang="en-US" sz="20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m</a:t>
            </a:r>
            <a:r>
              <a:rPr lang="en-US" sz="1800" dirty="0" smtClean="0">
                <a:latin typeface="Courier New" panose="02070309020205020404" pitchFamily="49" charset="0"/>
              </a:rPr>
              <a:t>ajor = "</a:t>
            </a:r>
            <a:r>
              <a:rPr lang="en-US" sz="1800" dirty="0" err="1" smtClean="0">
                <a:latin typeface="Courier New" panose="02070309020205020404" pitchFamily="49" charset="0"/>
              </a:rPr>
              <a:t>CSc</a:t>
            </a:r>
            <a:r>
              <a:rPr lang="en-US" sz="1800" dirty="0" smtClean="0">
                <a:latin typeface="Courier New" panose="02070309020205020404" pitchFamily="49" charset="0"/>
              </a:rPr>
              <a:t>"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for letter in major: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print(letter)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800" dirty="0"/>
              <a:t>		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/>
              <a:t>	Output: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C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S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c</a:t>
            </a:r>
            <a:endParaRPr 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9945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String</a:t>
            </a:r>
            <a:r>
              <a:rPr lang="en-US" dirty="0" smtClean="0"/>
              <a:t> tests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4294967295"/>
          </p:nvPr>
        </p:nvSpPr>
        <p:spPr>
          <a:xfrm>
            <a:off x="1600200" y="2743199"/>
            <a:ext cx="8991600" cy="1306287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sz="1700" dirty="0" smtClean="0">
                <a:latin typeface="Courier New" panose="02070309020205020404" pitchFamily="49" charset="0"/>
              </a:rPr>
              <a:t>name = "</a:t>
            </a:r>
            <a:r>
              <a:rPr lang="en-US" sz="1700" dirty="0" err="1" smtClean="0">
                <a:latin typeface="Courier New" panose="02070309020205020404" pitchFamily="49" charset="0"/>
              </a:rPr>
              <a:t>Voldermort</a:t>
            </a:r>
            <a:r>
              <a:rPr lang="en-US" sz="1700" dirty="0" smtClean="0">
                <a:latin typeface="Courier New" panose="02070309020205020404" pitchFamily="49" charset="0"/>
              </a:rPr>
              <a:t>"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sz="1700" dirty="0" smtClean="0">
                <a:latin typeface="Courier New" panose="02070309020205020404" pitchFamily="49" charset="0"/>
              </a:rPr>
              <a:t>if </a:t>
            </a:r>
            <a:r>
              <a:rPr lang="en-US" sz="1700" dirty="0" err="1" smtClean="0">
                <a:latin typeface="Courier New" panose="02070309020205020404" pitchFamily="49" charset="0"/>
              </a:rPr>
              <a:t>name.startswith</a:t>
            </a:r>
            <a:r>
              <a:rPr lang="en-US" sz="1700" dirty="0" smtClean="0">
                <a:latin typeface="Courier New" panose="02070309020205020404" pitchFamily="49" charset="0"/>
              </a:rPr>
              <a:t>("</a:t>
            </a:r>
            <a:r>
              <a:rPr lang="en-US" sz="1700" dirty="0" err="1" smtClean="0">
                <a:latin typeface="Courier New" panose="02070309020205020404" pitchFamily="49" charset="0"/>
              </a:rPr>
              <a:t>Vol</a:t>
            </a:r>
            <a:r>
              <a:rPr lang="en-US" sz="1700" dirty="0" smtClean="0">
                <a:latin typeface="Courier New" panose="02070309020205020404" pitchFamily="49" charset="0"/>
              </a:rPr>
              <a:t>"):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sz="1700" dirty="0" smtClean="0">
                <a:latin typeface="Courier New" panose="02070309020205020404" pitchFamily="49" charset="0"/>
              </a:rPr>
              <a:t>   print("He who must not be named")</a:t>
            </a:r>
          </a:p>
          <a:p>
            <a:pPr eaLnBrk="1" hangingPunct="1">
              <a:lnSpc>
                <a:spcPct val="120000"/>
              </a:lnSpc>
              <a:buFont typeface="Wingdings 2" panose="05020102010507070707" pitchFamily="18" charset="2"/>
              <a:buNone/>
            </a:pPr>
            <a:endParaRPr lang="en-US" sz="1800" dirty="0"/>
          </a:p>
        </p:txBody>
      </p:sp>
      <p:graphicFrame>
        <p:nvGraphicFramePr>
          <p:cNvPr id="728106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322572"/>
              </p:ext>
            </p:extLst>
          </p:nvPr>
        </p:nvGraphicFramePr>
        <p:xfrm>
          <a:off x="1562100" y="1371601"/>
          <a:ext cx="9067800" cy="1230129"/>
        </p:xfrm>
        <a:graphic>
          <a:graphicData uri="http://schemas.openxmlformats.org/drawingml/2006/table">
            <a:tbl>
              <a:tblPr/>
              <a:tblGrid>
                <a:gridCol w="3038475"/>
                <a:gridCol w="6029325"/>
              </a:tblGrid>
              <a:tr h="4111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Method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Description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startswith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whether one contains other's characters at start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endswith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whether one contains other's characters at end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3"/>
          <p:cNvSpPr txBox="1">
            <a:spLocks/>
          </p:cNvSpPr>
          <p:nvPr/>
        </p:nvSpPr>
        <p:spPr>
          <a:xfrm>
            <a:off x="1600199" y="4543529"/>
            <a:ext cx="9342455" cy="1306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400" dirty="0" smtClean="0"/>
              <a:t>The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400" dirty="0" smtClean="0"/>
              <a:t> keyword can be used to test if a string contains another string. </a:t>
            </a:r>
            <a:endParaRPr lang="en-US" sz="24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400" dirty="0" smtClean="0"/>
              <a:t>	example:   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 in name     </a:t>
            </a:r>
            <a:r>
              <a:rPr lang="en-US" sz="2400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true</a:t>
            </a:r>
            <a:endParaRPr lang="en-US" sz="2400" b="1" dirty="0">
              <a:solidFill>
                <a:srgbClr val="0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378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</a:rPr>
              <a:t>String</a:t>
            </a:r>
            <a:r>
              <a:rPr lang="en-US" dirty="0" smtClean="0"/>
              <a:t> question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 </a:t>
            </a:r>
            <a:r>
              <a:rPr lang="en-US" i="1" smtClean="0"/>
              <a:t>Caesar cipher</a:t>
            </a:r>
            <a:r>
              <a:rPr lang="en-US" smtClean="0"/>
              <a:t> is a simple encryption where a message is encoded by shifting each letter by a given amount.</a:t>
            </a:r>
          </a:p>
          <a:p>
            <a:pPr lvl="1"/>
            <a:r>
              <a:rPr lang="en-US" smtClean="0"/>
              <a:t>e.g. with a shift of 3,   A </a:t>
            </a:r>
            <a:r>
              <a:rPr lang="en-US" smtClean="0">
                <a:sym typeface="Symbol" panose="05050102010706020507" pitchFamily="18" charset="2"/>
              </a:rPr>
              <a:t> D,  H  K,  X  A,  and Z  C</a:t>
            </a:r>
          </a:p>
          <a:p>
            <a:pPr lvl="1"/>
            <a:endParaRPr lang="en-US" smtClean="0"/>
          </a:p>
          <a:p>
            <a:r>
              <a:rPr lang="en-US" smtClean="0"/>
              <a:t>Write a program that reads a message from the user and performs a Caesar cipher on its letters:</a:t>
            </a:r>
          </a:p>
          <a:p>
            <a:pPr lvl="1">
              <a:buFont typeface="Wingdings 2" panose="05020102010507070707" pitchFamily="18" charset="2"/>
              <a:buNone/>
            </a:pPr>
            <a:endParaRPr lang="en-US" smtClean="0"/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Your secret message: </a:t>
            </a:r>
            <a:r>
              <a:rPr lang="en-US" b="1" u="sng" smtClean="0">
                <a:latin typeface="Courier New" panose="02070309020205020404" pitchFamily="49" charset="0"/>
              </a:rPr>
              <a:t>Brad thinks Angelina is cute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Your secret key: 3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The encoded message: eudg wklqnv dqjholqd lv fxwh</a:t>
            </a:r>
          </a:p>
        </p:txBody>
      </p:sp>
    </p:spTree>
    <p:extLst>
      <p:ext uri="{BB962C8B-B14F-4D97-AF65-F5344CB8AC3E}">
        <p14:creationId xmlns:p14="http://schemas.microsoft.com/office/powerpoint/2010/main" val="317366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</a:rPr>
              <a:t>Strings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 panose="02070309020205020404" pitchFamily="49" charset="0"/>
              </a:rPr>
              <a:t>ints</a:t>
            </a:r>
            <a:endParaRPr lang="en-US" dirty="0" smtClean="0">
              <a:latin typeface="Courier New" panose="02070309020205020404" pitchFamily="49" charset="0"/>
            </a:endParaRP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</a:t>
            </a:r>
            <a:r>
              <a:rPr lang="en-US" dirty="0" smtClean="0">
                <a:latin typeface="Courier New" panose="02070309020205020404" pitchFamily="49" charset="0"/>
              </a:rPr>
              <a:t>char</a:t>
            </a:r>
            <a:r>
              <a:rPr lang="en-US" dirty="0" smtClean="0"/>
              <a:t> values are assigned numbers internally by the computer, called </a:t>
            </a:r>
            <a:r>
              <a:rPr lang="en-US" i="1" dirty="0" smtClean="0"/>
              <a:t>ASCII </a:t>
            </a:r>
            <a:r>
              <a:rPr lang="en-US" dirty="0" smtClean="0"/>
              <a:t>values.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Examples:</a:t>
            </a:r>
          </a:p>
          <a:p>
            <a:pPr lvl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'A'</a:t>
            </a:r>
            <a:r>
              <a:rPr lang="en-US" dirty="0" smtClean="0"/>
              <a:t>  is  65,	</a:t>
            </a:r>
            <a:r>
              <a:rPr lang="en-US" dirty="0" smtClean="0">
                <a:latin typeface="Courier New" panose="02070309020205020404" pitchFamily="49" charset="0"/>
              </a:rPr>
              <a:t>'B'</a:t>
            </a:r>
            <a:r>
              <a:rPr lang="en-US" dirty="0" smtClean="0"/>
              <a:t>  is  66,	</a:t>
            </a:r>
            <a:r>
              <a:rPr lang="en-US" dirty="0" smtClean="0">
                <a:latin typeface="Courier New" panose="02070309020205020404" pitchFamily="49" charset="0"/>
              </a:rPr>
              <a:t>' '</a:t>
            </a:r>
            <a:r>
              <a:rPr lang="en-US" dirty="0" smtClean="0"/>
              <a:t>  is  32</a:t>
            </a:r>
          </a:p>
          <a:p>
            <a:pPr lvl="1">
              <a:buFont typeface="Wingdings 2" panose="05020102010507070707" pitchFamily="18" charset="2"/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</a:rPr>
              <a:t>'a'</a:t>
            </a:r>
            <a:r>
              <a:rPr lang="en-US" dirty="0" smtClean="0"/>
              <a:t>  is  97,	</a:t>
            </a:r>
            <a:r>
              <a:rPr lang="en-US" dirty="0" smtClean="0">
                <a:latin typeface="Courier New" panose="02070309020205020404" pitchFamily="49" charset="0"/>
              </a:rPr>
              <a:t>'b'</a:t>
            </a:r>
            <a:r>
              <a:rPr lang="en-US" dirty="0" smtClean="0"/>
              <a:t>  is  98,	</a:t>
            </a:r>
            <a:r>
              <a:rPr lang="en-US" dirty="0" smtClean="0">
                <a:latin typeface="Courier New" panose="02070309020205020404" pitchFamily="49" charset="0"/>
              </a:rPr>
              <a:t>'*'</a:t>
            </a:r>
            <a:r>
              <a:rPr lang="en-US" dirty="0" smtClean="0"/>
              <a:t>  is  42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One character long </a:t>
            </a:r>
            <a:r>
              <a:rPr lang="en-US" dirty="0">
                <a:latin typeface="Courier New" panose="02070309020205020404" pitchFamily="49" charset="0"/>
              </a:rPr>
              <a:t>S</a:t>
            </a:r>
            <a:r>
              <a:rPr lang="en-US" dirty="0" smtClean="0">
                <a:latin typeface="Courier New" panose="02070309020205020404" pitchFamily="49" charset="0"/>
              </a:rPr>
              <a:t>trings </a:t>
            </a:r>
            <a:r>
              <a:rPr lang="en-US" dirty="0" smtClean="0"/>
              <a:t>and </a:t>
            </a:r>
            <a:r>
              <a:rPr lang="en-US" dirty="0" err="1" smtClean="0">
                <a:latin typeface="Courier New" panose="02070309020205020404" pitchFamily="49" charset="0"/>
              </a:rPr>
              <a:t>ints</a:t>
            </a:r>
            <a:r>
              <a:rPr lang="en-US" dirty="0" smtClean="0"/>
              <a:t> can be converted to each other</a:t>
            </a:r>
          </a:p>
          <a:p>
            <a:pPr lvl="1">
              <a:buFont typeface="Wingdings 2" panose="05020102010507070707" pitchFamily="18" charset="2"/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ord</a:t>
            </a:r>
            <a:r>
              <a:rPr lang="en-US" dirty="0" smtClean="0">
                <a:latin typeface="Courier New" panose="02070309020205020404" pitchFamily="49" charset="0"/>
              </a:rPr>
              <a:t>('a')   </a:t>
            </a:r>
            <a:r>
              <a:rPr lang="en-US" dirty="0" smtClean="0"/>
              <a:t>is </a:t>
            </a:r>
            <a:r>
              <a:rPr lang="en-US" dirty="0"/>
              <a:t>9</a:t>
            </a:r>
            <a:r>
              <a:rPr lang="en-US" dirty="0" smtClean="0"/>
              <a:t>7,		</a:t>
            </a:r>
            <a:r>
              <a:rPr lang="en-US" dirty="0" err="1" smtClean="0">
                <a:latin typeface="Courier New" panose="02070309020205020404" pitchFamily="49" charset="0"/>
              </a:rPr>
              <a:t>chr</a:t>
            </a:r>
            <a:r>
              <a:rPr lang="en-US" dirty="0" smtClean="0">
                <a:latin typeface="Courier New" panose="02070309020205020404" pitchFamily="49" charset="0"/>
              </a:rPr>
              <a:t>(103)  </a:t>
            </a:r>
            <a:r>
              <a:rPr lang="en-US" dirty="0" smtClean="0"/>
              <a:t>is </a:t>
            </a:r>
            <a:r>
              <a:rPr lang="en-US" dirty="0"/>
              <a:t>'</a:t>
            </a:r>
            <a:r>
              <a:rPr lang="en-US" dirty="0" smtClean="0"/>
              <a:t>g'</a:t>
            </a:r>
          </a:p>
          <a:p>
            <a:pPr lvl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/>
            <a:r>
              <a:rPr lang="en-US" dirty="0" smtClean="0"/>
              <a:t>This is useful because you can do the following:</a:t>
            </a:r>
          </a:p>
          <a:p>
            <a:pPr lvl="1">
              <a:buFont typeface="Wingdings 2" panose="05020102010507070707" pitchFamily="18" charset="2"/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chr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</a:rPr>
              <a:t>ord</a:t>
            </a:r>
            <a:r>
              <a:rPr lang="en-US" dirty="0" smtClean="0">
                <a:latin typeface="Courier New" panose="02070309020205020404" pitchFamily="49" charset="0"/>
              </a:rPr>
              <a:t>('a' + 2))</a:t>
            </a:r>
            <a:r>
              <a:rPr lang="en-US" dirty="0" smtClean="0"/>
              <a:t>  is  </a:t>
            </a:r>
            <a:r>
              <a:rPr lang="en-US" dirty="0" smtClean="0">
                <a:latin typeface="Courier New" panose="02070309020205020404" pitchFamily="49" charset="0"/>
              </a:rPr>
              <a:t>'c'</a:t>
            </a:r>
          </a:p>
        </p:txBody>
      </p:sp>
    </p:spTree>
    <p:extLst>
      <p:ext uri="{BB962C8B-B14F-4D97-AF65-F5344CB8AC3E}">
        <p14:creationId xmlns:p14="http://schemas.microsoft.com/office/powerpoint/2010/main" val="1039895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1560</TotalTime>
  <Words>312</Words>
  <Application>Microsoft Office PowerPoint</Application>
  <PresentationFormat>Widescreen</PresentationFormat>
  <Paragraphs>92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MS PGothic</vt:lpstr>
      <vt:lpstr>Arial</vt:lpstr>
      <vt:lpstr>Calibri</vt:lpstr>
      <vt:lpstr>Calibri Light</vt:lpstr>
      <vt:lpstr>Courier New</vt:lpstr>
      <vt:lpstr>Symbol</vt:lpstr>
      <vt:lpstr>Times New Roman</vt:lpstr>
      <vt:lpstr>Verdana</vt:lpstr>
      <vt:lpstr>Wingdings 2</vt:lpstr>
      <vt:lpstr>Office Theme</vt:lpstr>
      <vt:lpstr>CSc 110, Spring 2018</vt:lpstr>
      <vt:lpstr>Name border</vt:lpstr>
      <vt:lpstr>PowerPoint Presentation</vt:lpstr>
      <vt:lpstr>Looping through a string</vt:lpstr>
      <vt:lpstr>String tests</vt:lpstr>
      <vt:lpstr>String question</vt:lpstr>
      <vt:lpstr>Strings and ints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29</cp:revision>
  <dcterms:created xsi:type="dcterms:W3CDTF">2016-08-15T01:56:48Z</dcterms:created>
  <dcterms:modified xsi:type="dcterms:W3CDTF">2018-02-14T05:43:21Z</dcterms:modified>
</cp:coreProperties>
</file>