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99" r:id="rId3"/>
    <p:sldId id="300" r:id="rId4"/>
    <p:sldId id="301" r:id="rId5"/>
    <p:sldId id="302" r:id="rId6"/>
    <p:sldId id="303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682" autoAdjust="0"/>
    <p:restoredTop sz="94660"/>
  </p:normalViewPr>
  <p:slideViewPr>
    <p:cSldViewPr snapToGrid="0">
      <p:cViewPr varScale="1">
        <p:scale>
          <a:sx n="63" d="100"/>
          <a:sy n="63" d="100"/>
        </p:scale>
        <p:origin x="52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931FB-80BA-470C-BC9C-7E66047FEB64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CACBFA-CE13-4E6A-A127-FDEA84D57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460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762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523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000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617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C9D51F6-AE3E-434C-9FE1-A81DC58B052E}" type="slidenum">
              <a:rPr kumimoji="0" lang="en-US" sz="11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12</a:t>
            </a:fld>
            <a:endParaRPr kumimoji="0" lang="en-US" sz="11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175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CC98-2370-4352-9BBA-1B7BE51B3417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26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CC98-2370-4352-9BBA-1B7BE51B3417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570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CC98-2370-4352-9BBA-1B7BE51B3417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220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CC98-2370-4352-9BBA-1B7BE51B3417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88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CC98-2370-4352-9BBA-1B7BE51B3417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369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CC98-2370-4352-9BBA-1B7BE51B3417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609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CC98-2370-4352-9BBA-1B7BE51B3417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206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CC98-2370-4352-9BBA-1B7BE51B3417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589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CC98-2370-4352-9BBA-1B7BE51B3417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277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CC98-2370-4352-9BBA-1B7BE51B3417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65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CC98-2370-4352-9BBA-1B7BE51B3417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9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DCC98-2370-4352-9BBA-1B7BE51B3417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956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ctrTitle" idx="4294967295"/>
          </p:nvPr>
        </p:nvSpPr>
        <p:spPr>
          <a:xfrm>
            <a:off x="2170111" y="304800"/>
            <a:ext cx="7772400" cy="1470025"/>
          </a:xfrm>
        </p:spPr>
        <p:txBody>
          <a:bodyPr/>
          <a:lstStyle/>
          <a:p>
            <a:pPr algn="ctr" eaLnBrk="1" hangingPunct="1"/>
            <a:r>
              <a:rPr lang="en-US" sz="4800" dirty="0" err="1" smtClean="0"/>
              <a:t>CSc</a:t>
            </a:r>
            <a:r>
              <a:rPr lang="en-US" sz="4800" dirty="0" smtClean="0"/>
              <a:t> 110, </a:t>
            </a:r>
            <a:r>
              <a:rPr lang="en-US" sz="4800" dirty="0" smtClean="0"/>
              <a:t>Spring 2018</a:t>
            </a:r>
            <a:endParaRPr lang="en-US" sz="4800" dirty="0"/>
          </a:p>
        </p:txBody>
      </p:sp>
      <p:sp>
        <p:nvSpPr>
          <p:cNvPr id="5123" name="Rectangle 3"/>
          <p:cNvSpPr>
            <a:spLocks noGrp="1"/>
          </p:cNvSpPr>
          <p:nvPr>
            <p:ph type="subTitle" idx="4294967295"/>
          </p:nvPr>
        </p:nvSpPr>
        <p:spPr>
          <a:xfrm>
            <a:off x="2103436" y="1344639"/>
            <a:ext cx="7839075" cy="11068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Lecture 16: Fencepost Loops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hile</a:t>
            </a:r>
            <a:r>
              <a:rPr lang="en-US" dirty="0" smtClean="0"/>
              <a:t> loops</a:t>
            </a:r>
            <a:endParaRPr lang="en-US" dirty="0" smtClean="0"/>
          </a:p>
          <a:p>
            <a:pPr marL="0" lvl="0" indent="0" algn="ctr">
              <a:buNone/>
            </a:pPr>
            <a:r>
              <a:rPr lang="en-US" sz="1800" dirty="0">
                <a:solidFill>
                  <a:prstClr val="black"/>
                </a:solidFill>
              </a:rPr>
              <a:t>Adapted from slides by Marty </a:t>
            </a:r>
            <a:r>
              <a:rPr lang="en-US" sz="1800" dirty="0" err="1">
                <a:solidFill>
                  <a:prstClr val="black"/>
                </a:solidFill>
              </a:rPr>
              <a:t>Stepp</a:t>
            </a:r>
            <a:r>
              <a:rPr lang="en-US" sz="1800" dirty="0">
                <a:solidFill>
                  <a:prstClr val="black"/>
                </a:solidFill>
              </a:rPr>
              <a:t> and Stuart </a:t>
            </a:r>
            <a:r>
              <a:rPr lang="en-US" sz="1800" dirty="0" err="1">
                <a:solidFill>
                  <a:prstClr val="black"/>
                </a:solidFill>
              </a:rPr>
              <a:t>Reges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</a:p>
          <a:p>
            <a:pPr marL="0" lvl="0" indent="0" algn="ctr">
              <a:buNone/>
            </a:pPr>
            <a:endParaRPr lang="en-US" sz="2400" dirty="0">
              <a:solidFill>
                <a:prstClr val="black"/>
              </a:solidFill>
            </a:endParaRPr>
          </a:p>
          <a:p>
            <a:pPr marL="0" indent="0" algn="ctr">
              <a:buNone/>
            </a:pPr>
            <a:endParaRPr lang="en-US" b="1" dirty="0" smtClean="0"/>
          </a:p>
        </p:txBody>
      </p:sp>
      <p:pic>
        <p:nvPicPr>
          <p:cNvPr id="1026" name="Picture 2" descr="Image result for study com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0061" y="2327816"/>
            <a:ext cx="8572500" cy="273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271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sentinel</a:t>
            </a:r>
            <a:r>
              <a:rPr lang="en-US" smtClean="0"/>
              <a:t>: A </a:t>
            </a:r>
            <a:r>
              <a:rPr lang="en-US" sz="2300"/>
              <a:t>value that signals the end of user input.</a:t>
            </a:r>
          </a:p>
          <a:p>
            <a:pPr lvl="1" eaLnBrk="1" hangingPunct="1"/>
            <a:r>
              <a:rPr lang="en-US" b="1" smtClean="0"/>
              <a:t>sentinel loop</a:t>
            </a:r>
            <a:r>
              <a:rPr lang="en-US" smtClean="0"/>
              <a:t>: Repeats until a sentinel value is seen.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Example: Write a program that prompts the user for text until the user types "quit", then output the total number of characters typed.</a:t>
            </a:r>
          </a:p>
          <a:p>
            <a:pPr lvl="1" eaLnBrk="1" hangingPunct="1"/>
            <a:r>
              <a:rPr lang="en-US" smtClean="0"/>
              <a:t>(In this case, "quit" is the sentinel value.)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mtClean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mtClean="0"/>
              <a:t>	</a:t>
            </a:r>
            <a:r>
              <a:rPr lang="en-US" smtClean="0">
                <a:latin typeface="Courier New" panose="02070309020205020404" pitchFamily="49" charset="0"/>
              </a:rPr>
              <a:t>Type a word (or "quit" to exit): </a:t>
            </a:r>
            <a:r>
              <a:rPr lang="en-US" b="1" u="sng" smtClean="0">
                <a:latin typeface="Courier New" panose="02070309020205020404" pitchFamily="49" charset="0"/>
              </a:rPr>
              <a:t>hello</a:t>
            </a:r>
            <a:r>
              <a:rPr lang="en-US" smtClean="0">
                <a:latin typeface="Courier New" panose="02070309020205020404" pitchFamily="49" charset="0"/>
              </a:rPr>
              <a:t/>
            </a:r>
            <a:br>
              <a:rPr lang="en-US" smtClean="0">
                <a:latin typeface="Courier New" panose="02070309020205020404" pitchFamily="49" charset="0"/>
              </a:rPr>
            </a:br>
            <a:r>
              <a:rPr lang="en-US" smtClean="0">
                <a:latin typeface="Courier New" panose="02070309020205020404" pitchFamily="49" charset="0"/>
              </a:rPr>
              <a:t>Type a word (or "quit" to exit): </a:t>
            </a:r>
            <a:r>
              <a:rPr lang="en-US" b="1" u="sng" smtClean="0">
                <a:latin typeface="Courier New" panose="02070309020205020404" pitchFamily="49" charset="0"/>
              </a:rPr>
              <a:t>yay</a:t>
            </a:r>
            <a:r>
              <a:rPr lang="en-US" smtClean="0">
                <a:latin typeface="Courier New" panose="02070309020205020404" pitchFamily="49" charset="0"/>
              </a:rPr>
              <a:t/>
            </a:r>
            <a:br>
              <a:rPr lang="en-US" smtClean="0">
                <a:latin typeface="Courier New" panose="02070309020205020404" pitchFamily="49" charset="0"/>
              </a:rPr>
            </a:br>
            <a:r>
              <a:rPr lang="en-US" smtClean="0">
                <a:latin typeface="Courier New" panose="02070309020205020404" pitchFamily="49" charset="0"/>
              </a:rPr>
              <a:t>Type a word (or "quit" to exit): </a:t>
            </a:r>
            <a:r>
              <a:rPr lang="en-US" b="1" u="sng" smtClean="0">
                <a:latin typeface="Courier New" panose="02070309020205020404" pitchFamily="49" charset="0"/>
              </a:rPr>
              <a:t>quit</a:t>
            </a:r>
            <a:r>
              <a:rPr lang="en-US" smtClean="0">
                <a:latin typeface="Courier New" panose="02070309020205020404" pitchFamily="49" charset="0"/>
              </a:rPr>
              <a:t> </a:t>
            </a:r>
            <a:br>
              <a:rPr lang="en-US" smtClean="0">
                <a:latin typeface="Courier New" panose="02070309020205020404" pitchFamily="49" charset="0"/>
              </a:rPr>
            </a:br>
            <a:r>
              <a:rPr lang="en-US" smtClean="0">
                <a:latin typeface="Courier New" panose="02070309020205020404" pitchFamily="49" charset="0"/>
              </a:rPr>
              <a:t>You typed a total of 8 characters.</a:t>
            </a:r>
          </a:p>
        </p:txBody>
      </p:sp>
      <p:sp>
        <p:nvSpPr>
          <p:cNvPr id="2457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Sentinel values</a:t>
            </a:r>
          </a:p>
        </p:txBody>
      </p:sp>
    </p:spTree>
    <p:extLst>
      <p:ext uri="{BB962C8B-B14F-4D97-AF65-F5344CB8AC3E}">
        <p14:creationId xmlns:p14="http://schemas.microsoft.com/office/powerpoint/2010/main" val="13832590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Solution?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sum </a:t>
            </a:r>
            <a:r>
              <a:rPr lang="en-US" sz="1600" dirty="0">
                <a:latin typeface="Courier New" panose="02070309020205020404" pitchFamily="49" charset="0"/>
              </a:rPr>
              <a:t>= </a:t>
            </a:r>
            <a:r>
              <a:rPr lang="en-US" sz="1600" dirty="0" smtClean="0">
                <a:latin typeface="Courier New" panose="02070309020205020404" pitchFamily="49" charset="0"/>
              </a:rPr>
              <a:t>0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response </a:t>
            </a:r>
            <a:r>
              <a:rPr lang="en-US" sz="1600" dirty="0">
                <a:latin typeface="Courier New" panose="02070309020205020404" pitchFamily="49" charset="0"/>
              </a:rPr>
              <a:t>= "dummy</a:t>
            </a:r>
            <a:r>
              <a:rPr lang="en-US" sz="1600" dirty="0" smtClean="0">
                <a:latin typeface="Courier New" panose="02070309020205020404" pitchFamily="49" charset="0"/>
              </a:rPr>
              <a:t>"  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# "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dummy" value, anything but "quit"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while </a:t>
            </a:r>
            <a:r>
              <a:rPr lang="en-US" sz="1600" dirty="0" smtClean="0">
                <a:latin typeface="Courier New" panose="02070309020205020404" pitchFamily="49" charset="0"/>
              </a:rPr>
              <a:t>response != "</a:t>
            </a:r>
            <a:r>
              <a:rPr lang="en-US" sz="1600" dirty="0">
                <a:latin typeface="Courier New" panose="02070309020205020404" pitchFamily="49" charset="0"/>
              </a:rPr>
              <a:t>quit</a:t>
            </a:r>
            <a:r>
              <a:rPr lang="en-US" sz="1600" dirty="0" smtClean="0">
                <a:latin typeface="Courier New" panose="02070309020205020404" pitchFamily="49" charset="0"/>
              </a:rPr>
              <a:t>":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response = input("</a:t>
            </a:r>
            <a:r>
              <a:rPr lang="en-US" sz="1600" dirty="0">
                <a:latin typeface="Courier New" panose="02070309020205020404" pitchFamily="49" charset="0"/>
              </a:rPr>
              <a:t>Type a word (or \"quit\" to exit): </a:t>
            </a:r>
            <a:r>
              <a:rPr lang="en-US" sz="1600" dirty="0" smtClean="0">
                <a:latin typeface="Courier New" panose="02070309020205020404" pitchFamily="49" charset="0"/>
              </a:rPr>
              <a:t>")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sum </a:t>
            </a:r>
            <a:r>
              <a:rPr lang="en-US" sz="1600" dirty="0">
                <a:latin typeface="Courier New" panose="02070309020205020404" pitchFamily="49" charset="0"/>
              </a:rPr>
              <a:t>+= </a:t>
            </a:r>
            <a:r>
              <a:rPr lang="en-US" sz="1600" dirty="0" err="1" smtClean="0">
                <a:latin typeface="Courier New" panose="02070309020205020404" pitchFamily="49" charset="0"/>
              </a:rPr>
              <a:t>len</a:t>
            </a:r>
            <a:r>
              <a:rPr lang="en-US" sz="1600" dirty="0" smtClean="0">
                <a:latin typeface="Courier New" panose="02070309020205020404" pitchFamily="49" charset="0"/>
              </a:rPr>
              <a:t>(response)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print("</a:t>
            </a:r>
            <a:r>
              <a:rPr lang="en-US" sz="1600" dirty="0">
                <a:latin typeface="Courier New" panose="02070309020205020404" pitchFamily="49" charset="0"/>
              </a:rPr>
              <a:t>You typed a total of " + </a:t>
            </a:r>
            <a:r>
              <a:rPr lang="en-US" sz="1600" dirty="0" err="1" smtClean="0">
                <a:latin typeface="Courier New" panose="02070309020205020404" pitchFamily="49" charset="0"/>
              </a:rPr>
              <a:t>str</a:t>
            </a:r>
            <a:r>
              <a:rPr lang="en-US" sz="1600" dirty="0" smtClean="0">
                <a:latin typeface="Courier New" panose="02070309020205020404" pitchFamily="49" charset="0"/>
              </a:rPr>
              <a:t>(sum) </a:t>
            </a:r>
            <a:r>
              <a:rPr lang="en-US" sz="1600" dirty="0">
                <a:latin typeface="Courier New" panose="02070309020205020404" pitchFamily="49" charset="0"/>
              </a:rPr>
              <a:t>+ " characters</a:t>
            </a:r>
            <a:r>
              <a:rPr lang="en-US" sz="1600" dirty="0" smtClean="0">
                <a:latin typeface="Courier New" panose="02070309020205020404" pitchFamily="49" charset="0"/>
              </a:rPr>
              <a:t>.")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This solution produces the wrong output.  Why?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You typed a total of 12 characters.</a:t>
            </a:r>
          </a:p>
        </p:txBody>
      </p:sp>
    </p:spTree>
    <p:extLst>
      <p:ext uri="{BB962C8B-B14F-4D97-AF65-F5344CB8AC3E}">
        <p14:creationId xmlns:p14="http://schemas.microsoft.com/office/powerpoint/2010/main" val="28829777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problem with our code</a:t>
            </a:r>
          </a:p>
        </p:txBody>
      </p:sp>
      <p:sp>
        <p:nvSpPr>
          <p:cNvPr id="82329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Our code uses a pattern like this: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i="1" dirty="0" smtClean="0"/>
              <a:t>sum = 0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i="1" dirty="0" smtClean="0"/>
              <a:t>while input is not the sentinel: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i="1" dirty="0" smtClean="0"/>
              <a:t>    prompt for input; read input.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i="1" dirty="0" smtClean="0"/>
              <a:t>    add input length to the sum.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i="1" dirty="0" smtClean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1800" i="1" dirty="0"/>
          </a:p>
          <a:p>
            <a:pPr eaLnBrk="1" hangingPunct="1"/>
            <a:r>
              <a:rPr lang="en-US" dirty="0" smtClean="0"/>
              <a:t>On the last pass, the sentinel</a:t>
            </a:r>
            <a:r>
              <a:rPr lang="ja-JP" altLang="en-US" dirty="0" smtClean="0"/>
              <a:t>’</a:t>
            </a:r>
            <a:r>
              <a:rPr lang="en-US" altLang="ja-JP" dirty="0" smtClean="0"/>
              <a:t>s length (4) is added to the sum: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i="1" dirty="0" smtClean="0"/>
              <a:t>    prompt for input; read input (</a:t>
            </a:r>
            <a:r>
              <a:rPr lang="en-US" dirty="0" smtClean="0">
                <a:latin typeface="Courier New" panose="02070309020205020404" pitchFamily="49" charset="0"/>
              </a:rPr>
              <a:t>"quit"</a:t>
            </a:r>
            <a:r>
              <a:rPr lang="en-US" i="1" dirty="0" smtClean="0"/>
              <a:t>).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i="1" dirty="0" smtClean="0">
                <a:solidFill>
                  <a:srgbClr val="A50021"/>
                </a:solidFill>
              </a:rPr>
              <a:t>    add input length (4) to the sum.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1800" i="1" dirty="0">
              <a:solidFill>
                <a:srgbClr val="A50021"/>
              </a:solidFill>
            </a:endParaRPr>
          </a:p>
          <a:p>
            <a:pPr eaLnBrk="1" hangingPunct="1"/>
            <a:r>
              <a:rPr lang="en-US" dirty="0" smtClean="0"/>
              <a:t>This is a fencepost problem.</a:t>
            </a:r>
          </a:p>
          <a:p>
            <a:pPr lvl="1" eaLnBrk="1" hangingPunct="1"/>
            <a:r>
              <a:rPr lang="en-US" dirty="0" smtClean="0"/>
              <a:t>Must read </a:t>
            </a:r>
            <a:r>
              <a:rPr lang="en-US" i="1" dirty="0" smtClean="0"/>
              <a:t>N</a:t>
            </a:r>
            <a:r>
              <a:rPr lang="en-US" dirty="0" smtClean="0"/>
              <a:t> lines, but only sum the lengths of the first </a:t>
            </a:r>
            <a:r>
              <a:rPr lang="en-US" i="1" dirty="0" smtClean="0"/>
              <a:t>N</a:t>
            </a:r>
            <a:r>
              <a:rPr lang="en-US" dirty="0" smtClean="0"/>
              <a:t>-1.</a:t>
            </a:r>
          </a:p>
        </p:txBody>
      </p:sp>
    </p:spTree>
    <p:extLst>
      <p:ext uri="{BB962C8B-B14F-4D97-AF65-F5344CB8AC3E}">
        <p14:creationId xmlns:p14="http://schemas.microsoft.com/office/powerpoint/2010/main" val="18512635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32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fencepost solution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i="1" dirty="0" smtClean="0"/>
              <a:t>sum = 0.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i="1" dirty="0" smtClean="0">
                <a:solidFill>
                  <a:srgbClr val="003399"/>
                </a:solidFill>
              </a:rPr>
              <a:t>prompt for input; read input.		</a:t>
            </a:r>
            <a:r>
              <a:rPr lang="en-US" i="1" dirty="0">
                <a:solidFill>
                  <a:srgbClr val="008080"/>
                </a:solidFill>
              </a:rPr>
              <a:t>#</a:t>
            </a:r>
            <a:r>
              <a:rPr lang="en-US" i="1" dirty="0" smtClean="0">
                <a:solidFill>
                  <a:srgbClr val="008080"/>
                </a:solidFill>
              </a:rPr>
              <a:t> place a "post"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i="1" dirty="0" smtClean="0">
              <a:solidFill>
                <a:srgbClr val="008080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i="1" dirty="0" smtClean="0"/>
              <a:t>while (input is not the sentinel):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i="1" dirty="0" smtClean="0">
                <a:solidFill>
                  <a:srgbClr val="003399"/>
                </a:solidFill>
              </a:rPr>
              <a:t>    add input length to the sum.		</a:t>
            </a:r>
            <a:r>
              <a:rPr lang="en-US" i="1" dirty="0">
                <a:solidFill>
                  <a:srgbClr val="008080"/>
                </a:solidFill>
              </a:rPr>
              <a:t>#</a:t>
            </a:r>
            <a:r>
              <a:rPr lang="en-US" i="1" dirty="0" smtClean="0">
                <a:solidFill>
                  <a:srgbClr val="008080"/>
                </a:solidFill>
              </a:rPr>
              <a:t> place a "wire"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i="1" dirty="0" smtClean="0"/>
              <a:t>    prompt for input; read input.		</a:t>
            </a:r>
            <a:r>
              <a:rPr lang="en-US" i="1" dirty="0">
                <a:solidFill>
                  <a:srgbClr val="008080"/>
                </a:solidFill>
              </a:rPr>
              <a:t>#</a:t>
            </a:r>
            <a:r>
              <a:rPr lang="en-US" i="1" dirty="0" smtClean="0">
                <a:solidFill>
                  <a:srgbClr val="008080"/>
                </a:solidFill>
              </a:rPr>
              <a:t> place a "post"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i="1" dirty="0" smtClean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i="1" dirty="0" smtClean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i="1" dirty="0" smtClean="0"/>
          </a:p>
          <a:p>
            <a:pPr eaLnBrk="1" hangingPunct="1"/>
            <a:r>
              <a:rPr lang="en-US" dirty="0" smtClean="0"/>
              <a:t>Sentinel loops often utilize a fencepost "loop-and-a-half" style solution by pulling some code out of the loop.</a:t>
            </a:r>
          </a:p>
        </p:txBody>
      </p:sp>
    </p:spTree>
    <p:extLst>
      <p:ext uri="{BB962C8B-B14F-4D97-AF65-F5344CB8AC3E}">
        <p14:creationId xmlns:p14="http://schemas.microsoft.com/office/powerpoint/2010/main" val="28294411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Correct code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sum </a:t>
            </a:r>
            <a:r>
              <a:rPr lang="en-US" sz="1600" dirty="0">
                <a:latin typeface="Courier New" panose="02070309020205020404" pitchFamily="49" charset="0"/>
              </a:rPr>
              <a:t>= </a:t>
            </a:r>
            <a:r>
              <a:rPr lang="en-US" sz="1600" dirty="0" smtClean="0">
                <a:latin typeface="Courier New" panose="02070309020205020404" pitchFamily="49" charset="0"/>
              </a:rPr>
              <a:t>0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6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pull one prompt/read ("post") out of the loop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b="1" dirty="0">
                <a:solidFill>
                  <a:srgbClr val="003399"/>
                </a:solidFill>
                <a:latin typeface="Courier New" panose="02070309020205020404" pitchFamily="49" charset="0"/>
              </a:rPr>
              <a:t>r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esponse = input("</a:t>
            </a:r>
            <a:r>
              <a:rPr lang="en-US" sz="1600" b="1" dirty="0">
                <a:solidFill>
                  <a:srgbClr val="003399"/>
                </a:solidFill>
                <a:latin typeface="Courier New" panose="02070309020205020404" pitchFamily="49" charset="0"/>
              </a:rPr>
              <a:t>Type a word (or \"quit\" to exit): 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")</a:t>
            </a:r>
            <a:endParaRPr lang="en-US" sz="1600" b="1" dirty="0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while </a:t>
            </a:r>
            <a:r>
              <a:rPr lang="en-US" sz="1600" dirty="0" smtClean="0">
                <a:latin typeface="Courier New" panose="02070309020205020404" pitchFamily="49" charset="0"/>
              </a:rPr>
              <a:t>(response != "quit"):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003399"/>
                </a:solidFill>
                <a:latin typeface="Courier New" panose="02070309020205020404" pitchFamily="49" charset="0"/>
              </a:rPr>
              <a:t>sum += </a:t>
            </a:r>
            <a:r>
              <a:rPr lang="en-US" sz="1600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len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(response)   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moved to top of loop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response = input("</a:t>
            </a:r>
            <a:r>
              <a:rPr lang="en-US" sz="1600" dirty="0">
                <a:latin typeface="Courier New" panose="02070309020205020404" pitchFamily="49" charset="0"/>
              </a:rPr>
              <a:t>Type a word (or \"quit\" to exit): </a:t>
            </a:r>
            <a:r>
              <a:rPr lang="en-US" sz="1600" dirty="0" smtClean="0">
                <a:latin typeface="Courier New" panose="02070309020205020404" pitchFamily="49" charset="0"/>
              </a:rPr>
              <a:t>")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print("</a:t>
            </a:r>
            <a:r>
              <a:rPr lang="en-US" sz="1600" dirty="0">
                <a:latin typeface="Courier New" panose="02070309020205020404" pitchFamily="49" charset="0"/>
              </a:rPr>
              <a:t>You typed a total of " + </a:t>
            </a:r>
            <a:r>
              <a:rPr lang="en-US" sz="1600" dirty="0" err="1" smtClean="0">
                <a:latin typeface="Courier New" panose="02070309020205020404" pitchFamily="49" charset="0"/>
              </a:rPr>
              <a:t>str</a:t>
            </a:r>
            <a:r>
              <a:rPr lang="en-US" sz="1600" dirty="0" smtClean="0">
                <a:latin typeface="Courier New" panose="02070309020205020404" pitchFamily="49" charset="0"/>
              </a:rPr>
              <a:t>(sum) </a:t>
            </a:r>
            <a:r>
              <a:rPr lang="en-US" sz="1600" dirty="0">
                <a:latin typeface="Courier New" panose="02070309020205020404" pitchFamily="49" charset="0"/>
              </a:rPr>
              <a:t>+ " characters</a:t>
            </a:r>
            <a:r>
              <a:rPr lang="en-US" sz="1600" dirty="0" smtClean="0">
                <a:latin typeface="Courier New" panose="02070309020205020404" pitchFamily="49" charset="0"/>
              </a:rPr>
              <a:t>.")</a:t>
            </a:r>
            <a:endParaRPr lang="en-US" sz="16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7478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Sentinel as a constant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>
          <a:xfrm>
            <a:off x="1295400" y="1371600"/>
            <a:ext cx="9448800" cy="5181600"/>
          </a:xfrm>
        </p:spPr>
        <p:txBody>
          <a:bodyPr/>
          <a:lstStyle/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SENTINEL </a:t>
            </a:r>
            <a:r>
              <a:rPr lang="en-US" sz="1600" b="1" dirty="0">
                <a:solidFill>
                  <a:srgbClr val="003399"/>
                </a:solidFill>
                <a:latin typeface="Courier New" panose="02070309020205020404" pitchFamily="49" charset="0"/>
              </a:rPr>
              <a:t>= "quit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"</a:t>
            </a:r>
            <a:endParaRPr lang="en-US" sz="1600" b="1" dirty="0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b="1" dirty="0">
                <a:solidFill>
                  <a:srgbClr val="003399"/>
                </a:solidFill>
                <a:latin typeface="Courier New" panose="02070309020205020404" pitchFamily="49" charset="0"/>
              </a:rPr>
              <a:t>...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sum = 0</a:t>
            </a:r>
          </a:p>
          <a:p>
            <a:pPr lvl="1">
              <a:lnSpc>
                <a:spcPct val="70000"/>
              </a:lnSpc>
              <a:buNone/>
            </a:pPr>
            <a:endParaRPr lang="en-US" sz="1600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pull one prompt/read ("post") out of the loop</a:t>
            </a:r>
            <a:endParaRPr lang="en-US" sz="1600" dirty="0" smtClean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response = input("Type a word (or \"" + SENTINEL + "\" to exit): ")</a:t>
            </a:r>
          </a:p>
          <a:p>
            <a:pPr lvl="1">
              <a:lnSpc>
                <a:spcPct val="70000"/>
              </a:lnSpc>
              <a:buNone/>
            </a:pPr>
            <a:endParaRPr lang="en-US" sz="1600" dirty="0" smtClean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while response != SENTINEL:</a:t>
            </a:r>
          </a:p>
          <a:p>
            <a:pPr lvl="1">
              <a:lnSpc>
                <a:spcPct val="70000"/>
              </a:lnSpc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sum += </a:t>
            </a:r>
            <a:r>
              <a:rPr lang="en-US" sz="1600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len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(response)    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moved to top of loop</a:t>
            </a:r>
            <a:endParaRPr lang="en-US" sz="1600" dirty="0" smtClean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response = input("Type a word (or \"" + SENTINEL + "\" to exit): ")</a:t>
            </a:r>
          </a:p>
          <a:p>
            <a:pPr lvl="1">
              <a:lnSpc>
                <a:spcPct val="70000"/>
              </a:lnSpc>
              <a:buNone/>
            </a:pPr>
            <a:endParaRPr lang="en-US" sz="1600" dirty="0" smtClean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print("You typed a total of " + </a:t>
            </a:r>
            <a:r>
              <a:rPr lang="en-US" sz="1600" dirty="0" err="1" smtClean="0">
                <a:latin typeface="Courier New" panose="02070309020205020404" pitchFamily="49" charset="0"/>
              </a:rPr>
              <a:t>str</a:t>
            </a:r>
            <a:r>
              <a:rPr lang="en-US" sz="1600" dirty="0" smtClean="0">
                <a:latin typeface="Courier New" panose="02070309020205020404" pitchFamily="49" charset="0"/>
              </a:rPr>
              <a:t>(sum) + " characters.")</a:t>
            </a:r>
          </a:p>
        </p:txBody>
      </p:sp>
    </p:spTree>
    <p:extLst>
      <p:ext uri="{BB962C8B-B14F-4D97-AF65-F5344CB8AC3E}">
        <p14:creationId xmlns:p14="http://schemas.microsoft.com/office/powerpoint/2010/main" val="23742513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deceptive problem...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Write a method </a:t>
            </a:r>
            <a:r>
              <a:rPr lang="en-US" dirty="0" err="1" smtClean="0">
                <a:latin typeface="Courier New" panose="02070309020205020404" pitchFamily="49" charset="0"/>
              </a:rPr>
              <a:t>print_letters</a:t>
            </a:r>
            <a:r>
              <a:rPr lang="en-US" dirty="0" smtClean="0"/>
              <a:t> that prints each letter from a word separated by commas.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example, the call: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err="1">
                <a:latin typeface="Courier New" panose="02070309020205020404" pitchFamily="49" charset="0"/>
              </a:rPr>
              <a:t>p</a:t>
            </a:r>
            <a:r>
              <a:rPr lang="en-US" dirty="0" err="1" smtClean="0">
                <a:latin typeface="Courier New" panose="02070309020205020404" pitchFamily="49" charset="0"/>
              </a:rPr>
              <a:t>rint_letters</a:t>
            </a:r>
            <a:r>
              <a:rPr lang="en-US" dirty="0" smtClean="0">
                <a:latin typeface="Courier New" panose="02070309020205020404" pitchFamily="49" charset="0"/>
              </a:rPr>
              <a:t>("Atmosphere")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dirty="0" smtClean="0"/>
              <a:t>	should print: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A, t, m, o, s, p, h, e, r, e</a:t>
            </a:r>
          </a:p>
        </p:txBody>
      </p:sp>
    </p:spTree>
    <p:extLst>
      <p:ext uri="{BB962C8B-B14F-4D97-AF65-F5344CB8AC3E}">
        <p14:creationId xmlns:p14="http://schemas.microsoft.com/office/powerpoint/2010/main" val="15869226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Flawed solutions</a:t>
            </a:r>
          </a:p>
        </p:txBody>
      </p:sp>
      <p:sp>
        <p:nvSpPr>
          <p:cNvPr id="78643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</a:rPr>
              <a:t>print_letters</a:t>
            </a:r>
            <a:r>
              <a:rPr lang="en-US" sz="1800" dirty="0" smtClean="0">
                <a:latin typeface="Courier New" panose="02070309020205020404" pitchFamily="49" charset="0"/>
              </a:rPr>
              <a:t>(word):</a:t>
            </a:r>
            <a:r>
              <a:rPr lang="en-US" sz="1800" dirty="0">
                <a:latin typeface="Courier New" panose="02070309020205020404" pitchFamily="49" charset="0"/>
              </a:rPr>
              <a:t/>
            </a:r>
            <a:br>
              <a:rPr lang="en-US" sz="1800" dirty="0">
                <a:latin typeface="Courier New" panose="02070309020205020404" pitchFamily="49" charset="0"/>
              </a:rPr>
            </a:br>
            <a:r>
              <a:rPr lang="en-US" sz="1800" dirty="0">
                <a:latin typeface="Courier New" panose="02070309020205020404" pitchFamily="49" charset="0"/>
              </a:rPr>
              <a:t>      </a:t>
            </a:r>
            <a:r>
              <a:rPr lang="en-US" sz="1800" dirty="0" smtClean="0">
                <a:latin typeface="Courier New" panose="02070309020205020404" pitchFamily="49" charset="0"/>
              </a:rPr>
              <a:t>for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 in range(0, </a:t>
            </a:r>
            <a:r>
              <a:rPr lang="en-US" sz="1800" dirty="0" err="1" smtClean="0">
                <a:latin typeface="Courier New" panose="02070309020205020404" pitchFamily="49" charset="0"/>
              </a:rPr>
              <a:t>len</a:t>
            </a:r>
            <a:r>
              <a:rPr lang="en-US" sz="1800" dirty="0" smtClean="0">
                <a:latin typeface="Courier New" panose="02070309020205020404" pitchFamily="49" charset="0"/>
              </a:rPr>
              <a:t>(word)):</a:t>
            </a:r>
            <a:r>
              <a:rPr lang="en-US" sz="1800" dirty="0">
                <a:latin typeface="Courier New" panose="02070309020205020404" pitchFamily="49" charset="0"/>
              </a:rPr>
              <a:t/>
            </a:r>
            <a:br>
              <a:rPr lang="en-US" sz="1800" dirty="0">
                <a:latin typeface="Courier New" panose="02070309020205020404" pitchFamily="49" charset="0"/>
              </a:rPr>
            </a:br>
            <a:r>
              <a:rPr lang="en-US" sz="1800" dirty="0">
                <a:latin typeface="Courier New" panose="02070309020205020404" pitchFamily="49" charset="0"/>
              </a:rPr>
              <a:t>         </a:t>
            </a:r>
            <a:r>
              <a:rPr lang="en-US" sz="1800" dirty="0" smtClean="0">
                <a:latin typeface="Courier New" panose="02070309020205020404" pitchFamily="49" charset="0"/>
              </a:rPr>
              <a:t>print(</a:t>
            </a:r>
            <a:r>
              <a:rPr lang="en-US" sz="1800" b="1" dirty="0" smtClean="0">
                <a:latin typeface="Courier New" panose="02070309020205020404" pitchFamily="49" charset="0"/>
              </a:rPr>
              <a:t>word[</a:t>
            </a:r>
            <a:r>
              <a:rPr lang="en-US" sz="1800" b="1" dirty="0" err="1" smtClean="0">
                <a:latin typeface="Courier New" panose="02070309020205020404" pitchFamily="49" charset="0"/>
              </a:rPr>
              <a:t>i</a:t>
            </a:r>
            <a:r>
              <a:rPr lang="en-US" sz="1800" b="1" dirty="0" smtClean="0">
                <a:latin typeface="Courier New" panose="02070309020205020404" pitchFamily="49" charset="0"/>
              </a:rPr>
              <a:t>] </a:t>
            </a:r>
            <a:r>
              <a:rPr lang="en-US" sz="1800" b="1" dirty="0">
                <a:latin typeface="Courier New" panose="02070309020205020404" pitchFamily="49" charset="0"/>
              </a:rPr>
              <a:t>+ ", </a:t>
            </a:r>
            <a:r>
              <a:rPr lang="en-US" sz="1800" b="1" dirty="0" smtClean="0">
                <a:latin typeface="Courier New" panose="02070309020205020404" pitchFamily="49" charset="0"/>
              </a:rPr>
              <a:t>", end=''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r>
              <a:rPr lang="en-US" sz="1800" dirty="0">
                <a:latin typeface="Courier New" panose="02070309020205020404" pitchFamily="49" charset="0"/>
              </a:rPr>
              <a:t/>
            </a:r>
            <a:br>
              <a:rPr lang="en-US" sz="1800" dirty="0">
                <a:latin typeface="Courier New" panose="02070309020205020404" pitchFamily="49" charset="0"/>
              </a:rPr>
            </a:br>
            <a:r>
              <a:rPr lang="en-US" sz="1800" dirty="0">
                <a:latin typeface="Courier New" panose="02070309020205020404" pitchFamily="49" charset="0"/>
              </a:rPr>
              <a:t>      </a:t>
            </a:r>
            <a:r>
              <a:rPr lang="en-US" sz="1800" dirty="0" smtClean="0">
                <a:latin typeface="Courier New" panose="02070309020205020404" pitchFamily="49" charset="0"/>
              </a:rPr>
              <a:t>print()  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end line</a:t>
            </a:r>
            <a:b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</a:b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sz="1800" dirty="0"/>
              <a:t>Output:	</a:t>
            </a:r>
            <a:r>
              <a:rPr lang="en-US" sz="1800" dirty="0">
                <a:latin typeface="Courier New" panose="02070309020205020404" pitchFamily="49" charset="0"/>
              </a:rPr>
              <a:t>A, t, m, o, s, p, h, e, r, e</a:t>
            </a:r>
            <a:r>
              <a:rPr lang="en-US" sz="1800" b="1" dirty="0">
                <a:solidFill>
                  <a:srgbClr val="A50021"/>
                </a:solidFill>
                <a:latin typeface="Courier New" panose="02070309020205020404" pitchFamily="49" charset="0"/>
              </a:rPr>
              <a:t>,</a:t>
            </a:r>
            <a:r>
              <a:rPr lang="en-US" sz="1800" dirty="0">
                <a:latin typeface="Courier New" panose="02070309020205020404" pitchFamily="49" charset="0"/>
              </a:rPr>
              <a:t>  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1800" b="1" dirty="0">
              <a:solidFill>
                <a:srgbClr val="A50021"/>
              </a:solidFill>
              <a:latin typeface="Courier New" panose="02070309020205020404" pitchFamily="49" charset="0"/>
            </a:endParaRPr>
          </a:p>
          <a:p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</a:rPr>
              <a:t>print_letters</a:t>
            </a:r>
            <a:r>
              <a:rPr lang="en-US" sz="1800" dirty="0" smtClean="0">
                <a:latin typeface="Courier New" panose="02070309020205020404" pitchFamily="49" charset="0"/>
              </a:rPr>
              <a:t>(word):</a:t>
            </a:r>
            <a:r>
              <a:rPr lang="en-US" sz="1800" dirty="0">
                <a:latin typeface="Courier New" panose="02070309020205020404" pitchFamily="49" charset="0"/>
              </a:rPr>
              <a:t/>
            </a:r>
            <a:br>
              <a:rPr lang="en-US" sz="1800" dirty="0">
                <a:latin typeface="Courier New" panose="02070309020205020404" pitchFamily="49" charset="0"/>
              </a:rPr>
            </a:br>
            <a:r>
              <a:rPr lang="en-US" sz="1800" dirty="0">
                <a:latin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</a:rPr>
              <a:t>     for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 in range(0, </a:t>
            </a:r>
            <a:r>
              <a:rPr lang="en-US" sz="1800" dirty="0" err="1" smtClean="0">
                <a:latin typeface="Courier New" panose="02070309020205020404" pitchFamily="49" charset="0"/>
              </a:rPr>
              <a:t>len</a:t>
            </a:r>
            <a:r>
              <a:rPr lang="en-US" sz="1800" dirty="0" smtClean="0">
                <a:latin typeface="Courier New" panose="02070309020205020404" pitchFamily="49" charset="0"/>
              </a:rPr>
              <a:t>(word)):</a:t>
            </a:r>
            <a:br>
              <a:rPr lang="en-US" sz="1800" dirty="0" smtClean="0">
                <a:latin typeface="Courier New" panose="02070309020205020404" pitchFamily="49" charset="0"/>
              </a:rPr>
            </a:br>
            <a:r>
              <a:rPr lang="en-US" sz="1800" dirty="0" smtClean="0">
                <a:latin typeface="Courier New" panose="02070309020205020404" pitchFamily="49" charset="0"/>
              </a:rPr>
              <a:t>         print(</a:t>
            </a:r>
            <a:r>
              <a:rPr lang="en-US" sz="1800" b="1" dirty="0" smtClean="0">
                <a:latin typeface="Courier New" panose="02070309020205020404" pitchFamily="49" charset="0"/>
              </a:rPr>
              <a:t>", " + word[</a:t>
            </a:r>
            <a:r>
              <a:rPr lang="en-US" sz="1800" b="1" dirty="0" err="1" smtClean="0">
                <a:latin typeface="Courier New" panose="02070309020205020404" pitchFamily="49" charset="0"/>
              </a:rPr>
              <a:t>i</a:t>
            </a:r>
            <a:r>
              <a:rPr lang="en-US" sz="1800" b="1" dirty="0" smtClean="0">
                <a:latin typeface="Courier New" panose="02070309020205020404" pitchFamily="49" charset="0"/>
              </a:rPr>
              <a:t>], end=''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br>
              <a:rPr lang="en-US" sz="1800" dirty="0" smtClean="0">
                <a:latin typeface="Courier New" panose="02070309020205020404" pitchFamily="49" charset="0"/>
              </a:rPr>
            </a:br>
            <a:r>
              <a:rPr lang="en-US" sz="1800" dirty="0" smtClean="0">
                <a:latin typeface="Courier New" panose="02070309020205020404" pitchFamily="49" charset="0"/>
              </a:rPr>
              <a:t>      print()   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end line</a:t>
            </a:r>
            <a:endParaRPr lang="en-US" sz="700" dirty="0"/>
          </a:p>
          <a:p>
            <a:pPr lvl="1" eaLnBrk="1" hangingPunct="1"/>
            <a:r>
              <a:rPr lang="en-US" sz="1800" dirty="0"/>
              <a:t>Output:	</a:t>
            </a:r>
            <a:r>
              <a:rPr lang="en-US" sz="1800" b="1" dirty="0">
                <a:solidFill>
                  <a:srgbClr val="A50021"/>
                </a:solidFill>
                <a:latin typeface="Courier New" panose="02070309020205020404" pitchFamily="49" charset="0"/>
              </a:rPr>
              <a:t>, </a:t>
            </a:r>
            <a:r>
              <a:rPr lang="en-US" sz="1800" dirty="0">
                <a:latin typeface="Courier New" panose="02070309020205020404" pitchFamily="49" charset="0"/>
              </a:rPr>
              <a:t>A, t, m, o, s, p, h, e, r, e</a:t>
            </a:r>
          </a:p>
        </p:txBody>
      </p:sp>
    </p:spTree>
    <p:extLst>
      <p:ext uri="{BB962C8B-B14F-4D97-AF65-F5344CB8AC3E}">
        <p14:creationId xmlns:p14="http://schemas.microsoft.com/office/powerpoint/2010/main" val="13245557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Fence post analogy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 print </a:t>
            </a:r>
            <a:r>
              <a:rPr lang="en-US" i="1" dirty="0" smtClean="0"/>
              <a:t>n</a:t>
            </a:r>
            <a:r>
              <a:rPr lang="en-US" dirty="0" smtClean="0"/>
              <a:t> letters but need only </a:t>
            </a:r>
            <a:r>
              <a:rPr lang="en-US" i="1" dirty="0" smtClean="0"/>
              <a:t>n</a:t>
            </a:r>
            <a:r>
              <a:rPr lang="en-US" dirty="0" smtClean="0"/>
              <a:t> - 1 commas.</a:t>
            </a:r>
          </a:p>
          <a:p>
            <a:pPr eaLnBrk="1" hangingPunct="1"/>
            <a:r>
              <a:rPr lang="en-US" dirty="0" smtClean="0"/>
              <a:t>Similar to building a fence with wires separated by posts: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If we use a flawed algorithm that repeatedly places a post + wire, the last post will have an extra dangling wire.</a:t>
            </a:r>
            <a:br>
              <a:rPr lang="en-US" dirty="0" smtClean="0"/>
            </a:br>
            <a:endParaRPr lang="en-US" dirty="0" smtClean="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solidFill>
                  <a:srgbClr val="800000"/>
                </a:solidFill>
              </a:rPr>
              <a:t>	</a:t>
            </a:r>
            <a:r>
              <a:rPr lang="en-US" i="1" dirty="0" smtClean="0">
                <a:solidFill>
                  <a:srgbClr val="800000"/>
                </a:solidFill>
              </a:rPr>
              <a:t>for length of fence 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i="1" dirty="0" smtClean="0">
                <a:solidFill>
                  <a:srgbClr val="800000"/>
                </a:solidFill>
              </a:rPr>
              <a:t>	    place a post.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i="1" dirty="0" smtClean="0">
                <a:solidFill>
                  <a:srgbClr val="800000"/>
                </a:solidFill>
              </a:rPr>
              <a:t>	    place some wire.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i="1" dirty="0" smtClean="0">
                <a:solidFill>
                  <a:srgbClr val="800000"/>
                </a:solidFill>
              </a:rPr>
              <a:t>	</a:t>
            </a:r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5317252" y="4283948"/>
            <a:ext cx="4953000" cy="990600"/>
            <a:chOff x="480" y="2400"/>
            <a:chExt cx="3120" cy="624"/>
          </a:xfrm>
        </p:grpSpPr>
        <p:grpSp>
          <p:nvGrpSpPr>
            <p:cNvPr id="11269" name="Group 5"/>
            <p:cNvGrpSpPr>
              <a:grpSpLocks/>
            </p:cNvGrpSpPr>
            <p:nvPr/>
          </p:nvGrpSpPr>
          <p:grpSpPr bwMode="auto">
            <a:xfrm>
              <a:off x="480" y="2400"/>
              <a:ext cx="624" cy="624"/>
              <a:chOff x="480" y="2400"/>
              <a:chExt cx="624" cy="624"/>
            </a:xfrm>
          </p:grpSpPr>
          <p:sp>
            <p:nvSpPr>
              <p:cNvPr id="11290" name="Rectangle 6"/>
              <p:cNvSpPr>
                <a:spLocks noChangeArrowheads="1"/>
              </p:cNvSpPr>
              <p:nvPr/>
            </p:nvSpPr>
            <p:spPr bwMode="auto">
              <a:xfrm>
                <a:off x="480" y="2400"/>
                <a:ext cx="144" cy="62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sz="2000"/>
              </a:p>
            </p:txBody>
          </p:sp>
          <p:grpSp>
            <p:nvGrpSpPr>
              <p:cNvPr id="11291" name="Group 7"/>
              <p:cNvGrpSpPr>
                <a:grpSpLocks/>
              </p:cNvGrpSpPr>
              <p:nvPr/>
            </p:nvGrpSpPr>
            <p:grpSpPr bwMode="auto">
              <a:xfrm>
                <a:off x="624" y="2496"/>
                <a:ext cx="480" cy="240"/>
                <a:chOff x="624" y="2496"/>
                <a:chExt cx="480" cy="240"/>
              </a:xfrm>
            </p:grpSpPr>
            <p:sp>
              <p:nvSpPr>
                <p:cNvPr id="11292" name="Rectangle 8"/>
                <p:cNvSpPr>
                  <a:spLocks noChangeArrowheads="1"/>
                </p:cNvSpPr>
                <p:nvPr/>
              </p:nvSpPr>
              <p:spPr bwMode="auto">
                <a:xfrm>
                  <a:off x="624" y="2496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EB641B"/>
                    </a:buClr>
                    <a:buSzPct val="95000"/>
                    <a:buFont typeface="Wingdings 2" panose="05020102010507070707" pitchFamily="18" charset="2"/>
                    <a:buChar char=""/>
                    <a:defRPr sz="22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5000"/>
                    <a:buFont typeface="Wingdings 2" panose="05020102010507070707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 2" panose="05020102010507070707" pitchFamily="18" charset="2"/>
                    <a:buChar char=""/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EB641B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sz="2000"/>
                </a:p>
              </p:txBody>
            </p:sp>
            <p:sp>
              <p:nvSpPr>
                <p:cNvPr id="11293" name="Rectangle 9"/>
                <p:cNvSpPr>
                  <a:spLocks noChangeArrowheads="1"/>
                </p:cNvSpPr>
                <p:nvPr/>
              </p:nvSpPr>
              <p:spPr bwMode="auto">
                <a:xfrm>
                  <a:off x="624" y="2688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EB641B"/>
                    </a:buClr>
                    <a:buSzPct val="95000"/>
                    <a:buFont typeface="Wingdings 2" panose="05020102010507070707" pitchFamily="18" charset="2"/>
                    <a:buChar char=""/>
                    <a:defRPr sz="22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5000"/>
                    <a:buFont typeface="Wingdings 2" panose="05020102010507070707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 2" panose="05020102010507070707" pitchFamily="18" charset="2"/>
                    <a:buChar char=""/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EB641B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sz="2000"/>
                </a:p>
              </p:txBody>
            </p:sp>
          </p:grpSp>
        </p:grpSp>
        <p:grpSp>
          <p:nvGrpSpPr>
            <p:cNvPr id="11270" name="Group 10"/>
            <p:cNvGrpSpPr>
              <a:grpSpLocks/>
            </p:cNvGrpSpPr>
            <p:nvPr/>
          </p:nvGrpSpPr>
          <p:grpSpPr bwMode="auto">
            <a:xfrm>
              <a:off x="1104" y="2400"/>
              <a:ext cx="624" cy="624"/>
              <a:chOff x="480" y="2400"/>
              <a:chExt cx="624" cy="624"/>
            </a:xfrm>
          </p:grpSpPr>
          <p:sp>
            <p:nvSpPr>
              <p:cNvPr id="11286" name="Rectangle 11"/>
              <p:cNvSpPr>
                <a:spLocks noChangeArrowheads="1"/>
              </p:cNvSpPr>
              <p:nvPr/>
            </p:nvSpPr>
            <p:spPr bwMode="auto">
              <a:xfrm>
                <a:off x="480" y="2400"/>
                <a:ext cx="144" cy="62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sz="2000"/>
              </a:p>
            </p:txBody>
          </p:sp>
          <p:grpSp>
            <p:nvGrpSpPr>
              <p:cNvPr id="11287" name="Group 12"/>
              <p:cNvGrpSpPr>
                <a:grpSpLocks/>
              </p:cNvGrpSpPr>
              <p:nvPr/>
            </p:nvGrpSpPr>
            <p:grpSpPr bwMode="auto">
              <a:xfrm>
                <a:off x="624" y="2496"/>
                <a:ext cx="480" cy="240"/>
                <a:chOff x="624" y="2496"/>
                <a:chExt cx="480" cy="240"/>
              </a:xfrm>
            </p:grpSpPr>
            <p:sp>
              <p:nvSpPr>
                <p:cNvPr id="11288" name="Rectangle 13"/>
                <p:cNvSpPr>
                  <a:spLocks noChangeArrowheads="1"/>
                </p:cNvSpPr>
                <p:nvPr/>
              </p:nvSpPr>
              <p:spPr bwMode="auto">
                <a:xfrm>
                  <a:off x="624" y="2496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EB641B"/>
                    </a:buClr>
                    <a:buSzPct val="95000"/>
                    <a:buFont typeface="Wingdings 2" panose="05020102010507070707" pitchFamily="18" charset="2"/>
                    <a:buChar char=""/>
                    <a:defRPr sz="22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5000"/>
                    <a:buFont typeface="Wingdings 2" panose="05020102010507070707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 2" panose="05020102010507070707" pitchFamily="18" charset="2"/>
                    <a:buChar char=""/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EB641B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sz="2000"/>
                </a:p>
              </p:txBody>
            </p:sp>
            <p:sp>
              <p:nvSpPr>
                <p:cNvPr id="11289" name="Rectangle 14"/>
                <p:cNvSpPr>
                  <a:spLocks noChangeArrowheads="1"/>
                </p:cNvSpPr>
                <p:nvPr/>
              </p:nvSpPr>
              <p:spPr bwMode="auto">
                <a:xfrm>
                  <a:off x="624" y="2688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EB641B"/>
                    </a:buClr>
                    <a:buSzPct val="95000"/>
                    <a:buFont typeface="Wingdings 2" panose="05020102010507070707" pitchFamily="18" charset="2"/>
                    <a:buChar char=""/>
                    <a:defRPr sz="22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5000"/>
                    <a:buFont typeface="Wingdings 2" panose="05020102010507070707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 2" panose="05020102010507070707" pitchFamily="18" charset="2"/>
                    <a:buChar char=""/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EB641B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sz="2000"/>
                </a:p>
              </p:txBody>
            </p:sp>
          </p:grpSp>
        </p:grpSp>
        <p:grpSp>
          <p:nvGrpSpPr>
            <p:cNvPr id="11271" name="Group 15"/>
            <p:cNvGrpSpPr>
              <a:grpSpLocks/>
            </p:cNvGrpSpPr>
            <p:nvPr/>
          </p:nvGrpSpPr>
          <p:grpSpPr bwMode="auto">
            <a:xfrm>
              <a:off x="1728" y="2400"/>
              <a:ext cx="624" cy="624"/>
              <a:chOff x="480" y="2400"/>
              <a:chExt cx="624" cy="624"/>
            </a:xfrm>
          </p:grpSpPr>
          <p:sp>
            <p:nvSpPr>
              <p:cNvPr id="11282" name="Rectangle 16"/>
              <p:cNvSpPr>
                <a:spLocks noChangeArrowheads="1"/>
              </p:cNvSpPr>
              <p:nvPr/>
            </p:nvSpPr>
            <p:spPr bwMode="auto">
              <a:xfrm>
                <a:off x="480" y="2400"/>
                <a:ext cx="144" cy="62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sz="2000"/>
              </a:p>
            </p:txBody>
          </p:sp>
          <p:grpSp>
            <p:nvGrpSpPr>
              <p:cNvPr id="11283" name="Group 17"/>
              <p:cNvGrpSpPr>
                <a:grpSpLocks/>
              </p:cNvGrpSpPr>
              <p:nvPr/>
            </p:nvGrpSpPr>
            <p:grpSpPr bwMode="auto">
              <a:xfrm>
                <a:off x="624" y="2496"/>
                <a:ext cx="480" cy="240"/>
                <a:chOff x="624" y="2496"/>
                <a:chExt cx="480" cy="240"/>
              </a:xfrm>
            </p:grpSpPr>
            <p:sp>
              <p:nvSpPr>
                <p:cNvPr id="11284" name="Rectangle 18"/>
                <p:cNvSpPr>
                  <a:spLocks noChangeArrowheads="1"/>
                </p:cNvSpPr>
                <p:nvPr/>
              </p:nvSpPr>
              <p:spPr bwMode="auto">
                <a:xfrm>
                  <a:off x="624" y="2496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EB641B"/>
                    </a:buClr>
                    <a:buSzPct val="95000"/>
                    <a:buFont typeface="Wingdings 2" panose="05020102010507070707" pitchFamily="18" charset="2"/>
                    <a:buChar char=""/>
                    <a:defRPr sz="22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5000"/>
                    <a:buFont typeface="Wingdings 2" panose="05020102010507070707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 2" panose="05020102010507070707" pitchFamily="18" charset="2"/>
                    <a:buChar char=""/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EB641B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sz="2000"/>
                </a:p>
              </p:txBody>
            </p:sp>
            <p:sp>
              <p:nvSpPr>
                <p:cNvPr id="11285" name="Rectangle 19"/>
                <p:cNvSpPr>
                  <a:spLocks noChangeArrowheads="1"/>
                </p:cNvSpPr>
                <p:nvPr/>
              </p:nvSpPr>
              <p:spPr bwMode="auto">
                <a:xfrm>
                  <a:off x="624" y="2688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EB641B"/>
                    </a:buClr>
                    <a:buSzPct val="95000"/>
                    <a:buFont typeface="Wingdings 2" panose="05020102010507070707" pitchFamily="18" charset="2"/>
                    <a:buChar char=""/>
                    <a:defRPr sz="22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5000"/>
                    <a:buFont typeface="Wingdings 2" panose="05020102010507070707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 2" panose="05020102010507070707" pitchFamily="18" charset="2"/>
                    <a:buChar char=""/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EB641B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sz="2000"/>
                </a:p>
              </p:txBody>
            </p:sp>
          </p:grpSp>
        </p:grpSp>
        <p:grpSp>
          <p:nvGrpSpPr>
            <p:cNvPr id="11272" name="Group 20"/>
            <p:cNvGrpSpPr>
              <a:grpSpLocks/>
            </p:cNvGrpSpPr>
            <p:nvPr/>
          </p:nvGrpSpPr>
          <p:grpSpPr bwMode="auto">
            <a:xfrm>
              <a:off x="2352" y="2400"/>
              <a:ext cx="624" cy="624"/>
              <a:chOff x="480" y="2400"/>
              <a:chExt cx="624" cy="624"/>
            </a:xfrm>
          </p:grpSpPr>
          <p:sp>
            <p:nvSpPr>
              <p:cNvPr id="11278" name="Rectangle 21"/>
              <p:cNvSpPr>
                <a:spLocks noChangeArrowheads="1"/>
              </p:cNvSpPr>
              <p:nvPr/>
            </p:nvSpPr>
            <p:spPr bwMode="auto">
              <a:xfrm>
                <a:off x="480" y="2400"/>
                <a:ext cx="144" cy="62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sz="2000"/>
              </a:p>
            </p:txBody>
          </p:sp>
          <p:grpSp>
            <p:nvGrpSpPr>
              <p:cNvPr id="11279" name="Group 22"/>
              <p:cNvGrpSpPr>
                <a:grpSpLocks/>
              </p:cNvGrpSpPr>
              <p:nvPr/>
            </p:nvGrpSpPr>
            <p:grpSpPr bwMode="auto">
              <a:xfrm>
                <a:off x="624" y="2496"/>
                <a:ext cx="480" cy="240"/>
                <a:chOff x="624" y="2496"/>
                <a:chExt cx="480" cy="240"/>
              </a:xfrm>
            </p:grpSpPr>
            <p:sp>
              <p:nvSpPr>
                <p:cNvPr id="11280" name="Rectangle 23"/>
                <p:cNvSpPr>
                  <a:spLocks noChangeArrowheads="1"/>
                </p:cNvSpPr>
                <p:nvPr/>
              </p:nvSpPr>
              <p:spPr bwMode="auto">
                <a:xfrm>
                  <a:off x="624" y="2496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EB641B"/>
                    </a:buClr>
                    <a:buSzPct val="95000"/>
                    <a:buFont typeface="Wingdings 2" panose="05020102010507070707" pitchFamily="18" charset="2"/>
                    <a:buChar char=""/>
                    <a:defRPr sz="22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5000"/>
                    <a:buFont typeface="Wingdings 2" panose="05020102010507070707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 2" panose="05020102010507070707" pitchFamily="18" charset="2"/>
                    <a:buChar char=""/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EB641B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sz="2000"/>
                </a:p>
              </p:txBody>
            </p:sp>
            <p:sp>
              <p:nvSpPr>
                <p:cNvPr id="11281" name="Rectangle 24"/>
                <p:cNvSpPr>
                  <a:spLocks noChangeArrowheads="1"/>
                </p:cNvSpPr>
                <p:nvPr/>
              </p:nvSpPr>
              <p:spPr bwMode="auto">
                <a:xfrm>
                  <a:off x="624" y="2688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EB641B"/>
                    </a:buClr>
                    <a:buSzPct val="95000"/>
                    <a:buFont typeface="Wingdings 2" panose="05020102010507070707" pitchFamily="18" charset="2"/>
                    <a:buChar char=""/>
                    <a:defRPr sz="22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5000"/>
                    <a:buFont typeface="Wingdings 2" panose="05020102010507070707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 2" panose="05020102010507070707" pitchFamily="18" charset="2"/>
                    <a:buChar char=""/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EB641B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sz="2000"/>
                </a:p>
              </p:txBody>
            </p:sp>
          </p:grpSp>
        </p:grpSp>
        <p:grpSp>
          <p:nvGrpSpPr>
            <p:cNvPr id="11273" name="Group 25"/>
            <p:cNvGrpSpPr>
              <a:grpSpLocks/>
            </p:cNvGrpSpPr>
            <p:nvPr/>
          </p:nvGrpSpPr>
          <p:grpSpPr bwMode="auto">
            <a:xfrm>
              <a:off x="2976" y="2400"/>
              <a:ext cx="624" cy="624"/>
              <a:chOff x="480" y="2400"/>
              <a:chExt cx="624" cy="624"/>
            </a:xfrm>
          </p:grpSpPr>
          <p:sp>
            <p:nvSpPr>
              <p:cNvPr id="11274" name="Rectangle 26"/>
              <p:cNvSpPr>
                <a:spLocks noChangeArrowheads="1"/>
              </p:cNvSpPr>
              <p:nvPr/>
            </p:nvSpPr>
            <p:spPr bwMode="auto">
              <a:xfrm>
                <a:off x="480" y="2400"/>
                <a:ext cx="144" cy="62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sz="2000"/>
              </a:p>
            </p:txBody>
          </p:sp>
          <p:grpSp>
            <p:nvGrpSpPr>
              <p:cNvPr id="11275" name="Group 27"/>
              <p:cNvGrpSpPr>
                <a:grpSpLocks/>
              </p:cNvGrpSpPr>
              <p:nvPr/>
            </p:nvGrpSpPr>
            <p:grpSpPr bwMode="auto">
              <a:xfrm>
                <a:off x="624" y="2496"/>
                <a:ext cx="480" cy="240"/>
                <a:chOff x="624" y="2496"/>
                <a:chExt cx="480" cy="240"/>
              </a:xfrm>
            </p:grpSpPr>
            <p:sp>
              <p:nvSpPr>
                <p:cNvPr id="11276" name="Rectangle 28"/>
                <p:cNvSpPr>
                  <a:spLocks noChangeArrowheads="1"/>
                </p:cNvSpPr>
                <p:nvPr/>
              </p:nvSpPr>
              <p:spPr bwMode="auto">
                <a:xfrm>
                  <a:off x="624" y="2496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EB641B"/>
                    </a:buClr>
                    <a:buSzPct val="95000"/>
                    <a:buFont typeface="Wingdings 2" panose="05020102010507070707" pitchFamily="18" charset="2"/>
                    <a:buChar char=""/>
                    <a:defRPr sz="22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5000"/>
                    <a:buFont typeface="Wingdings 2" panose="05020102010507070707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 2" panose="05020102010507070707" pitchFamily="18" charset="2"/>
                    <a:buChar char=""/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EB641B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sz="2000"/>
                </a:p>
              </p:txBody>
            </p:sp>
            <p:sp>
              <p:nvSpPr>
                <p:cNvPr id="11277" name="Rectangle 29"/>
                <p:cNvSpPr>
                  <a:spLocks noChangeArrowheads="1"/>
                </p:cNvSpPr>
                <p:nvPr/>
              </p:nvSpPr>
              <p:spPr bwMode="auto">
                <a:xfrm>
                  <a:off x="624" y="2688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EB641B"/>
                    </a:buClr>
                    <a:buSzPct val="95000"/>
                    <a:buFont typeface="Wingdings 2" panose="05020102010507070707" pitchFamily="18" charset="2"/>
                    <a:buChar char=""/>
                    <a:defRPr sz="22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5000"/>
                    <a:buFont typeface="Wingdings 2" panose="05020102010507070707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 2" panose="05020102010507070707" pitchFamily="18" charset="2"/>
                    <a:buChar char=""/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EB641B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sz="200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196894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Fencepost loop</a:t>
            </a:r>
          </a:p>
        </p:txBody>
      </p:sp>
      <p:sp>
        <p:nvSpPr>
          <p:cNvPr id="1331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Add a statement outside the loop to place the initial "post."</a:t>
            </a:r>
          </a:p>
          <a:p>
            <a:pPr lvl="1" eaLnBrk="1" hangingPunct="1"/>
            <a:r>
              <a:rPr lang="en-US" dirty="0" smtClean="0"/>
              <a:t>Also called a </a:t>
            </a:r>
            <a:r>
              <a:rPr lang="en-US" i="1" dirty="0" smtClean="0"/>
              <a:t>fencepost loop</a:t>
            </a:r>
            <a:r>
              <a:rPr lang="en-US" dirty="0" smtClean="0"/>
              <a:t> or a "loop-and-a-half" solution.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b="1" dirty="0" smtClean="0"/>
              <a:t>	</a:t>
            </a:r>
            <a:r>
              <a:rPr lang="en-US" b="1" i="1" dirty="0" smtClean="0"/>
              <a:t>place a post.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i="1" dirty="0" smtClean="0"/>
              <a:t>	for </a:t>
            </a:r>
            <a:r>
              <a:rPr lang="en-US" i="1" dirty="0"/>
              <a:t>l</a:t>
            </a:r>
            <a:r>
              <a:rPr lang="en-US" i="1" dirty="0" smtClean="0"/>
              <a:t>ength of fence</a:t>
            </a:r>
            <a:r>
              <a:rPr lang="en-US" b="1" i="1" dirty="0" smtClean="0"/>
              <a:t> – 1</a:t>
            </a:r>
            <a:r>
              <a:rPr lang="en-US" i="1" dirty="0"/>
              <a:t>:</a:t>
            </a:r>
            <a:endParaRPr lang="en-US" i="1" dirty="0" smtClean="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b="1" i="1" dirty="0" smtClean="0"/>
              <a:t>	    place some wire.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b="1" i="1" dirty="0" smtClean="0"/>
              <a:t>	    place a post.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i="1" dirty="0" smtClean="0"/>
              <a:t>	</a:t>
            </a:r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3810000" y="4876800"/>
            <a:ext cx="4191000" cy="990600"/>
            <a:chOff x="1248" y="3360"/>
            <a:chExt cx="2640" cy="624"/>
          </a:xfrm>
        </p:grpSpPr>
        <p:grpSp>
          <p:nvGrpSpPr>
            <p:cNvPr id="13317" name="Group 5"/>
            <p:cNvGrpSpPr>
              <a:grpSpLocks/>
            </p:cNvGrpSpPr>
            <p:nvPr/>
          </p:nvGrpSpPr>
          <p:grpSpPr bwMode="auto">
            <a:xfrm>
              <a:off x="1248" y="3360"/>
              <a:ext cx="624" cy="624"/>
              <a:chOff x="480" y="2400"/>
              <a:chExt cx="624" cy="624"/>
            </a:xfrm>
          </p:grpSpPr>
          <p:sp>
            <p:nvSpPr>
              <p:cNvPr id="13334" name="Rectangle 6"/>
              <p:cNvSpPr>
                <a:spLocks noChangeArrowheads="1"/>
              </p:cNvSpPr>
              <p:nvPr/>
            </p:nvSpPr>
            <p:spPr bwMode="auto">
              <a:xfrm>
                <a:off x="480" y="2400"/>
                <a:ext cx="144" cy="62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sz="2000"/>
              </a:p>
            </p:txBody>
          </p:sp>
          <p:grpSp>
            <p:nvGrpSpPr>
              <p:cNvPr id="13335" name="Group 7"/>
              <p:cNvGrpSpPr>
                <a:grpSpLocks/>
              </p:cNvGrpSpPr>
              <p:nvPr/>
            </p:nvGrpSpPr>
            <p:grpSpPr bwMode="auto">
              <a:xfrm>
                <a:off x="624" y="2496"/>
                <a:ext cx="480" cy="240"/>
                <a:chOff x="624" y="2496"/>
                <a:chExt cx="480" cy="240"/>
              </a:xfrm>
            </p:grpSpPr>
            <p:sp>
              <p:nvSpPr>
                <p:cNvPr id="13336" name="Rectangle 8"/>
                <p:cNvSpPr>
                  <a:spLocks noChangeArrowheads="1"/>
                </p:cNvSpPr>
                <p:nvPr/>
              </p:nvSpPr>
              <p:spPr bwMode="auto">
                <a:xfrm>
                  <a:off x="624" y="2496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EB641B"/>
                    </a:buClr>
                    <a:buSzPct val="95000"/>
                    <a:buFont typeface="Wingdings 2" panose="05020102010507070707" pitchFamily="18" charset="2"/>
                    <a:buChar char=""/>
                    <a:defRPr sz="22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5000"/>
                    <a:buFont typeface="Wingdings 2" panose="05020102010507070707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 2" panose="05020102010507070707" pitchFamily="18" charset="2"/>
                    <a:buChar char=""/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EB641B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sz="2000"/>
                </a:p>
              </p:txBody>
            </p:sp>
            <p:sp>
              <p:nvSpPr>
                <p:cNvPr id="13337" name="Rectangle 9"/>
                <p:cNvSpPr>
                  <a:spLocks noChangeArrowheads="1"/>
                </p:cNvSpPr>
                <p:nvPr/>
              </p:nvSpPr>
              <p:spPr bwMode="auto">
                <a:xfrm>
                  <a:off x="624" y="2688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EB641B"/>
                    </a:buClr>
                    <a:buSzPct val="95000"/>
                    <a:buFont typeface="Wingdings 2" panose="05020102010507070707" pitchFamily="18" charset="2"/>
                    <a:buChar char=""/>
                    <a:defRPr sz="22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5000"/>
                    <a:buFont typeface="Wingdings 2" panose="05020102010507070707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 2" panose="05020102010507070707" pitchFamily="18" charset="2"/>
                    <a:buChar char=""/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EB641B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sz="2000"/>
                </a:p>
              </p:txBody>
            </p:sp>
          </p:grpSp>
        </p:grpSp>
        <p:grpSp>
          <p:nvGrpSpPr>
            <p:cNvPr id="13318" name="Group 10"/>
            <p:cNvGrpSpPr>
              <a:grpSpLocks/>
            </p:cNvGrpSpPr>
            <p:nvPr/>
          </p:nvGrpSpPr>
          <p:grpSpPr bwMode="auto">
            <a:xfrm>
              <a:off x="1872" y="3360"/>
              <a:ext cx="624" cy="624"/>
              <a:chOff x="480" y="2400"/>
              <a:chExt cx="624" cy="624"/>
            </a:xfrm>
          </p:grpSpPr>
          <p:sp>
            <p:nvSpPr>
              <p:cNvPr id="13330" name="Rectangle 11"/>
              <p:cNvSpPr>
                <a:spLocks noChangeArrowheads="1"/>
              </p:cNvSpPr>
              <p:nvPr/>
            </p:nvSpPr>
            <p:spPr bwMode="auto">
              <a:xfrm>
                <a:off x="480" y="2400"/>
                <a:ext cx="144" cy="62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sz="2000"/>
              </a:p>
            </p:txBody>
          </p:sp>
          <p:grpSp>
            <p:nvGrpSpPr>
              <p:cNvPr id="13331" name="Group 12"/>
              <p:cNvGrpSpPr>
                <a:grpSpLocks/>
              </p:cNvGrpSpPr>
              <p:nvPr/>
            </p:nvGrpSpPr>
            <p:grpSpPr bwMode="auto">
              <a:xfrm>
                <a:off x="624" y="2496"/>
                <a:ext cx="480" cy="240"/>
                <a:chOff x="624" y="2496"/>
                <a:chExt cx="480" cy="240"/>
              </a:xfrm>
            </p:grpSpPr>
            <p:sp>
              <p:nvSpPr>
                <p:cNvPr id="13332" name="Rectangle 13"/>
                <p:cNvSpPr>
                  <a:spLocks noChangeArrowheads="1"/>
                </p:cNvSpPr>
                <p:nvPr/>
              </p:nvSpPr>
              <p:spPr bwMode="auto">
                <a:xfrm>
                  <a:off x="624" y="2496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EB641B"/>
                    </a:buClr>
                    <a:buSzPct val="95000"/>
                    <a:buFont typeface="Wingdings 2" panose="05020102010507070707" pitchFamily="18" charset="2"/>
                    <a:buChar char=""/>
                    <a:defRPr sz="22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5000"/>
                    <a:buFont typeface="Wingdings 2" panose="05020102010507070707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 2" panose="05020102010507070707" pitchFamily="18" charset="2"/>
                    <a:buChar char=""/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EB641B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sz="2000"/>
                </a:p>
              </p:txBody>
            </p:sp>
            <p:sp>
              <p:nvSpPr>
                <p:cNvPr id="13333" name="Rectangle 14"/>
                <p:cNvSpPr>
                  <a:spLocks noChangeArrowheads="1"/>
                </p:cNvSpPr>
                <p:nvPr/>
              </p:nvSpPr>
              <p:spPr bwMode="auto">
                <a:xfrm>
                  <a:off x="624" y="2688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EB641B"/>
                    </a:buClr>
                    <a:buSzPct val="95000"/>
                    <a:buFont typeface="Wingdings 2" panose="05020102010507070707" pitchFamily="18" charset="2"/>
                    <a:buChar char=""/>
                    <a:defRPr sz="22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5000"/>
                    <a:buFont typeface="Wingdings 2" panose="05020102010507070707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 2" panose="05020102010507070707" pitchFamily="18" charset="2"/>
                    <a:buChar char=""/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EB641B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sz="2000"/>
                </a:p>
              </p:txBody>
            </p:sp>
          </p:grpSp>
        </p:grpSp>
        <p:grpSp>
          <p:nvGrpSpPr>
            <p:cNvPr id="13319" name="Group 15"/>
            <p:cNvGrpSpPr>
              <a:grpSpLocks/>
            </p:cNvGrpSpPr>
            <p:nvPr/>
          </p:nvGrpSpPr>
          <p:grpSpPr bwMode="auto">
            <a:xfrm>
              <a:off x="2496" y="3360"/>
              <a:ext cx="624" cy="624"/>
              <a:chOff x="480" y="2400"/>
              <a:chExt cx="624" cy="624"/>
            </a:xfrm>
          </p:grpSpPr>
          <p:sp>
            <p:nvSpPr>
              <p:cNvPr id="13326" name="Rectangle 16"/>
              <p:cNvSpPr>
                <a:spLocks noChangeArrowheads="1"/>
              </p:cNvSpPr>
              <p:nvPr/>
            </p:nvSpPr>
            <p:spPr bwMode="auto">
              <a:xfrm>
                <a:off x="480" y="2400"/>
                <a:ext cx="144" cy="62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sz="2000"/>
              </a:p>
            </p:txBody>
          </p:sp>
          <p:grpSp>
            <p:nvGrpSpPr>
              <p:cNvPr id="13327" name="Group 17"/>
              <p:cNvGrpSpPr>
                <a:grpSpLocks/>
              </p:cNvGrpSpPr>
              <p:nvPr/>
            </p:nvGrpSpPr>
            <p:grpSpPr bwMode="auto">
              <a:xfrm>
                <a:off x="624" y="2496"/>
                <a:ext cx="480" cy="240"/>
                <a:chOff x="624" y="2496"/>
                <a:chExt cx="480" cy="240"/>
              </a:xfrm>
            </p:grpSpPr>
            <p:sp>
              <p:nvSpPr>
                <p:cNvPr id="13328" name="Rectangle 18"/>
                <p:cNvSpPr>
                  <a:spLocks noChangeArrowheads="1"/>
                </p:cNvSpPr>
                <p:nvPr/>
              </p:nvSpPr>
              <p:spPr bwMode="auto">
                <a:xfrm>
                  <a:off x="624" y="2496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EB641B"/>
                    </a:buClr>
                    <a:buSzPct val="95000"/>
                    <a:buFont typeface="Wingdings 2" panose="05020102010507070707" pitchFamily="18" charset="2"/>
                    <a:buChar char=""/>
                    <a:defRPr sz="22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5000"/>
                    <a:buFont typeface="Wingdings 2" panose="05020102010507070707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 2" panose="05020102010507070707" pitchFamily="18" charset="2"/>
                    <a:buChar char=""/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EB641B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sz="2000"/>
                </a:p>
              </p:txBody>
            </p:sp>
            <p:sp>
              <p:nvSpPr>
                <p:cNvPr id="13329" name="Rectangle 19"/>
                <p:cNvSpPr>
                  <a:spLocks noChangeArrowheads="1"/>
                </p:cNvSpPr>
                <p:nvPr/>
              </p:nvSpPr>
              <p:spPr bwMode="auto">
                <a:xfrm>
                  <a:off x="624" y="2688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EB641B"/>
                    </a:buClr>
                    <a:buSzPct val="95000"/>
                    <a:buFont typeface="Wingdings 2" panose="05020102010507070707" pitchFamily="18" charset="2"/>
                    <a:buChar char=""/>
                    <a:defRPr sz="22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5000"/>
                    <a:buFont typeface="Wingdings 2" panose="05020102010507070707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 2" panose="05020102010507070707" pitchFamily="18" charset="2"/>
                    <a:buChar char=""/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EB641B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sz="2000"/>
                </a:p>
              </p:txBody>
            </p:sp>
          </p:grpSp>
        </p:grpSp>
        <p:grpSp>
          <p:nvGrpSpPr>
            <p:cNvPr id="13320" name="Group 20"/>
            <p:cNvGrpSpPr>
              <a:grpSpLocks/>
            </p:cNvGrpSpPr>
            <p:nvPr/>
          </p:nvGrpSpPr>
          <p:grpSpPr bwMode="auto">
            <a:xfrm>
              <a:off x="3120" y="3360"/>
              <a:ext cx="624" cy="624"/>
              <a:chOff x="480" y="2400"/>
              <a:chExt cx="624" cy="624"/>
            </a:xfrm>
          </p:grpSpPr>
          <p:sp>
            <p:nvSpPr>
              <p:cNvPr id="13322" name="Rectangle 21"/>
              <p:cNvSpPr>
                <a:spLocks noChangeArrowheads="1"/>
              </p:cNvSpPr>
              <p:nvPr/>
            </p:nvSpPr>
            <p:spPr bwMode="auto">
              <a:xfrm>
                <a:off x="480" y="2400"/>
                <a:ext cx="144" cy="62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sz="2000"/>
              </a:p>
            </p:txBody>
          </p:sp>
          <p:grpSp>
            <p:nvGrpSpPr>
              <p:cNvPr id="13323" name="Group 22"/>
              <p:cNvGrpSpPr>
                <a:grpSpLocks/>
              </p:cNvGrpSpPr>
              <p:nvPr/>
            </p:nvGrpSpPr>
            <p:grpSpPr bwMode="auto">
              <a:xfrm>
                <a:off x="624" y="2496"/>
                <a:ext cx="480" cy="240"/>
                <a:chOff x="624" y="2496"/>
                <a:chExt cx="480" cy="240"/>
              </a:xfrm>
            </p:grpSpPr>
            <p:sp>
              <p:nvSpPr>
                <p:cNvPr id="13324" name="Rectangle 23"/>
                <p:cNvSpPr>
                  <a:spLocks noChangeArrowheads="1"/>
                </p:cNvSpPr>
                <p:nvPr/>
              </p:nvSpPr>
              <p:spPr bwMode="auto">
                <a:xfrm>
                  <a:off x="624" y="2496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EB641B"/>
                    </a:buClr>
                    <a:buSzPct val="95000"/>
                    <a:buFont typeface="Wingdings 2" panose="05020102010507070707" pitchFamily="18" charset="2"/>
                    <a:buChar char=""/>
                    <a:defRPr sz="22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5000"/>
                    <a:buFont typeface="Wingdings 2" panose="05020102010507070707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 2" panose="05020102010507070707" pitchFamily="18" charset="2"/>
                    <a:buChar char=""/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EB641B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sz="2000"/>
                </a:p>
              </p:txBody>
            </p:sp>
            <p:sp>
              <p:nvSpPr>
                <p:cNvPr id="13325" name="Rectangle 24"/>
                <p:cNvSpPr>
                  <a:spLocks noChangeArrowheads="1"/>
                </p:cNvSpPr>
                <p:nvPr/>
              </p:nvSpPr>
              <p:spPr bwMode="auto">
                <a:xfrm>
                  <a:off x="624" y="2688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EB641B"/>
                    </a:buClr>
                    <a:buSzPct val="95000"/>
                    <a:buFont typeface="Wingdings 2" panose="05020102010507070707" pitchFamily="18" charset="2"/>
                    <a:buChar char=""/>
                    <a:defRPr sz="22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5000"/>
                    <a:buFont typeface="Wingdings 2" panose="05020102010507070707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 2" panose="05020102010507070707" pitchFamily="18" charset="2"/>
                    <a:buChar char=""/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EB641B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9639D"/>
                    </a:buClr>
                    <a:buSzPct val="65000"/>
                    <a:buFont typeface="Wingdings 2" panose="05020102010507070707" pitchFamily="18" charset="2"/>
                    <a:buChar char=""/>
                    <a:defRPr sz="1700">
                      <a:solidFill>
                        <a:schemeClr val="tx1"/>
                      </a:solidFill>
                      <a:latin typeface="Verdan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sz="2000"/>
                </a:p>
              </p:txBody>
            </p:sp>
          </p:grpSp>
        </p:grpSp>
        <p:sp>
          <p:nvSpPr>
            <p:cNvPr id="13321" name="Rectangle 25"/>
            <p:cNvSpPr>
              <a:spLocks noChangeArrowheads="1"/>
            </p:cNvSpPr>
            <p:nvPr/>
          </p:nvSpPr>
          <p:spPr bwMode="auto">
            <a:xfrm>
              <a:off x="3744" y="3360"/>
              <a:ext cx="144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val="33663163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Fencepost </a:t>
            </a:r>
            <a:r>
              <a:rPr lang="en-US" dirty="0"/>
              <a:t>f</a:t>
            </a:r>
            <a:r>
              <a:rPr lang="en-US" dirty="0" smtClean="0"/>
              <a:t>unction solution</a:t>
            </a:r>
          </a:p>
        </p:txBody>
      </p:sp>
      <p:sp>
        <p:nvSpPr>
          <p:cNvPr id="791555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000" dirty="0" err="1" smtClean="0">
                <a:latin typeface="Courier New" panose="02070309020205020404" pitchFamily="49" charset="0"/>
              </a:rPr>
              <a:t>def</a:t>
            </a:r>
            <a:r>
              <a:rPr lang="en-US" sz="2000" dirty="0" smtClean="0">
                <a:latin typeface="Courier New" panose="02070309020205020404" pitchFamily="49" charset="0"/>
              </a:rPr>
              <a:t> </a:t>
            </a:r>
            <a:r>
              <a:rPr lang="en-US" sz="2000" dirty="0" err="1" smtClean="0">
                <a:latin typeface="Courier New" panose="02070309020205020404" pitchFamily="49" charset="0"/>
              </a:rPr>
              <a:t>print_letters</a:t>
            </a:r>
            <a:r>
              <a:rPr lang="en-US" sz="2000" dirty="0" smtClean="0">
                <a:latin typeface="Courier New" panose="02070309020205020404" pitchFamily="49" charset="0"/>
              </a:rPr>
              <a:t>(word):</a:t>
            </a:r>
            <a:r>
              <a:rPr lang="en-US" sz="2000" dirty="0">
                <a:latin typeface="Courier New" panose="02070309020205020404" pitchFamily="49" charset="0"/>
              </a:rPr>
              <a:t/>
            </a:r>
            <a:br>
              <a:rPr lang="en-US" sz="2000" dirty="0">
                <a:latin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</a:rPr>
              <a:t>	  </a:t>
            </a:r>
            <a:r>
              <a:rPr lang="en-US" sz="20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print(word[0])</a:t>
            </a:r>
            <a:r>
              <a:rPr 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/>
            </a:r>
            <a:br>
              <a:rPr 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</a:rPr>
              <a:t>      </a:t>
            </a:r>
            <a:r>
              <a:rPr lang="en-US" sz="2000" dirty="0" smtClean="0">
                <a:latin typeface="Courier New" panose="02070309020205020404" pitchFamily="49" charset="0"/>
              </a:rPr>
              <a:t>for </a:t>
            </a:r>
            <a:r>
              <a:rPr 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 in range(1, </a:t>
            </a:r>
            <a:r>
              <a:rPr lang="en-US" sz="2000" dirty="0" err="1" smtClean="0">
                <a:latin typeface="Courier New" panose="02070309020205020404" pitchFamily="49" charset="0"/>
              </a:rPr>
              <a:t>len</a:t>
            </a:r>
            <a:r>
              <a:rPr lang="en-US" sz="2000" dirty="0" smtClean="0">
                <a:latin typeface="Courier New" panose="02070309020205020404" pitchFamily="49" charset="0"/>
              </a:rPr>
              <a:t>(word)):</a:t>
            </a:r>
            <a:r>
              <a:rPr lang="en-US" sz="2000" dirty="0">
                <a:latin typeface="Courier New" panose="02070309020205020404" pitchFamily="49" charset="0"/>
              </a:rPr>
              <a:t/>
            </a:r>
            <a:br>
              <a:rPr lang="en-US" sz="2000" dirty="0">
                <a:latin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</a:rPr>
              <a:t>         </a:t>
            </a:r>
            <a:r>
              <a:rPr lang="en-US" sz="2000" dirty="0" smtClean="0">
                <a:latin typeface="Courier New" panose="02070309020205020404" pitchFamily="49" charset="0"/>
              </a:rPr>
              <a:t>print(</a:t>
            </a:r>
            <a:r>
              <a:rPr lang="en-US" sz="20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", " + word[</a:t>
            </a:r>
            <a:r>
              <a:rPr lang="en-US" sz="2000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i</a:t>
            </a:r>
            <a:r>
              <a:rPr lang="en-US" sz="20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]</a:t>
            </a:r>
            <a:r>
              <a:rPr lang="en-US" sz="2000" dirty="0" smtClean="0">
                <a:latin typeface="Courier New" panose="02070309020205020404" pitchFamily="49" charset="0"/>
              </a:rPr>
              <a:t>, end='')</a:t>
            </a:r>
            <a:r>
              <a:rPr lang="en-US" sz="2000" dirty="0">
                <a:latin typeface="Courier New" panose="02070309020205020404" pitchFamily="49" charset="0"/>
              </a:rPr>
              <a:t/>
            </a:r>
            <a:br>
              <a:rPr lang="en-US" sz="2000" dirty="0">
                <a:latin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</a:rPr>
              <a:t>      </a:t>
            </a:r>
            <a:r>
              <a:rPr lang="en-US" sz="2000" dirty="0" smtClean="0">
                <a:latin typeface="Courier New" panose="02070309020205020404" pitchFamily="49" charset="0"/>
              </a:rPr>
              <a:t>print()   </a:t>
            </a:r>
            <a:r>
              <a:rPr 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end </a:t>
            </a:r>
            <a:r>
              <a:rPr lang="en-US" sz="20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line</a:t>
            </a:r>
            <a:endParaRPr 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Alternate solution: Either first or last "post" can be taken out:</a:t>
            </a:r>
            <a:endParaRPr 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>
              <a:buNone/>
            </a:pPr>
            <a:r>
              <a:rPr lang="en-US" sz="2000" dirty="0" err="1" smtClean="0">
                <a:latin typeface="Courier New" panose="02070309020205020404" pitchFamily="49" charset="0"/>
              </a:rPr>
              <a:t>def</a:t>
            </a:r>
            <a:r>
              <a:rPr lang="en-US" sz="2000" dirty="0" smtClean="0">
                <a:latin typeface="Courier New" panose="02070309020205020404" pitchFamily="49" charset="0"/>
              </a:rPr>
              <a:t> </a:t>
            </a:r>
            <a:r>
              <a:rPr lang="en-US" sz="2000" dirty="0" err="1" smtClean="0">
                <a:latin typeface="Courier New" panose="02070309020205020404" pitchFamily="49" charset="0"/>
              </a:rPr>
              <a:t>print_letters</a:t>
            </a:r>
            <a:r>
              <a:rPr lang="en-US" sz="2000" dirty="0" smtClean="0">
                <a:latin typeface="Courier New" panose="02070309020205020404" pitchFamily="49" charset="0"/>
              </a:rPr>
              <a:t>(word):</a:t>
            </a:r>
            <a:br>
              <a:rPr lang="en-US" sz="2000" dirty="0" smtClean="0">
                <a:latin typeface="Courier New" panose="02070309020205020404" pitchFamily="49" charset="0"/>
              </a:rPr>
            </a:br>
            <a:r>
              <a:rPr lang="en-US" sz="2000" dirty="0" smtClean="0">
                <a:latin typeface="Courier New" panose="02070309020205020404" pitchFamily="49" charset="0"/>
              </a:rPr>
              <a:t>    for </a:t>
            </a:r>
            <a:r>
              <a:rPr 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 in range(0, </a:t>
            </a:r>
            <a:r>
              <a:rPr lang="en-US" sz="2000" dirty="0" err="1" smtClean="0">
                <a:latin typeface="Courier New" panose="02070309020205020404" pitchFamily="49" charset="0"/>
              </a:rPr>
              <a:t>len</a:t>
            </a:r>
            <a:r>
              <a:rPr lang="en-US" sz="2000" dirty="0" smtClean="0">
                <a:latin typeface="Courier New" panose="02070309020205020404" pitchFamily="49" charset="0"/>
              </a:rPr>
              <a:t>(word) - 1):</a:t>
            </a:r>
            <a:br>
              <a:rPr lang="en-US" sz="2000" dirty="0" smtClean="0">
                <a:latin typeface="Courier New" panose="02070309020205020404" pitchFamily="49" charset="0"/>
              </a:rPr>
            </a:br>
            <a:r>
              <a:rPr lang="en-US" sz="2000" dirty="0" smtClean="0">
                <a:latin typeface="Courier New" panose="02070309020205020404" pitchFamily="49" charset="0"/>
              </a:rPr>
              <a:t> 		print(</a:t>
            </a:r>
            <a:r>
              <a:rPr lang="en-US" sz="20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word[</a:t>
            </a:r>
            <a:r>
              <a:rPr lang="en-US" sz="2000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i</a:t>
            </a:r>
            <a:r>
              <a:rPr lang="en-US" sz="20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] + ", "</a:t>
            </a:r>
            <a:r>
              <a:rPr lang="en-US" sz="2000" dirty="0" smtClean="0">
                <a:latin typeface="Courier New" panose="02070309020205020404" pitchFamily="49" charset="0"/>
              </a:rPr>
              <a:t>, end='')</a:t>
            </a:r>
            <a:r>
              <a:rPr lang="en-US" sz="2000" dirty="0">
                <a:latin typeface="Courier New" panose="02070309020205020404" pitchFamily="49" charset="0"/>
              </a:rPr>
              <a:t/>
            </a:r>
            <a:br>
              <a:rPr lang="en-US" sz="2000" dirty="0">
                <a:latin typeface="Courier New" panose="02070309020205020404" pitchFamily="49" charset="0"/>
              </a:rPr>
            </a:br>
            <a:r>
              <a:rPr lang="en-US" sz="2000" dirty="0" smtClean="0">
                <a:latin typeface="Courier New" panose="02070309020205020404" pitchFamily="49" charset="0"/>
              </a:rPr>
              <a:t>	last </a:t>
            </a:r>
            <a:r>
              <a:rPr lang="en-US" sz="2000" dirty="0">
                <a:latin typeface="Courier New" panose="02070309020205020404" pitchFamily="49" charset="0"/>
              </a:rPr>
              <a:t>= </a:t>
            </a:r>
            <a:r>
              <a:rPr lang="en-US" sz="2000" dirty="0" err="1" smtClean="0">
                <a:latin typeface="Courier New" panose="02070309020205020404" pitchFamily="49" charset="0"/>
              </a:rPr>
              <a:t>len</a:t>
            </a:r>
            <a:r>
              <a:rPr lang="en-US" sz="2000" dirty="0" smtClean="0">
                <a:latin typeface="Courier New" panose="02070309020205020404" pitchFamily="49" charset="0"/>
              </a:rPr>
              <a:t>(word) </a:t>
            </a:r>
            <a:r>
              <a:rPr lang="en-US" sz="2000" dirty="0">
                <a:latin typeface="Courier New" panose="02070309020205020404" pitchFamily="49" charset="0"/>
              </a:rPr>
              <a:t>– </a:t>
            </a:r>
            <a:r>
              <a:rPr lang="en-US" sz="2000" dirty="0" smtClean="0">
                <a:latin typeface="Courier New" panose="02070309020205020404" pitchFamily="49" charset="0"/>
              </a:rPr>
              <a:t>1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</a:t>
            </a:r>
            <a:r>
              <a:rPr lang="en-US" sz="20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print(word[last]) </a:t>
            </a:r>
            <a:r>
              <a:rPr 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end </a:t>
            </a:r>
            <a:r>
              <a:rPr lang="en-US" sz="20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line</a:t>
            </a:r>
            <a:endParaRPr lang="en-US" sz="20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9819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Categories of loops</a:t>
            </a:r>
          </a:p>
        </p:txBody>
      </p:sp>
      <p:sp>
        <p:nvSpPr>
          <p:cNvPr id="800771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b="1" smtClean="0"/>
              <a:t>definite loop</a:t>
            </a:r>
            <a:r>
              <a:rPr lang="en-US" smtClean="0"/>
              <a:t>: Executes a known number of times.</a:t>
            </a:r>
          </a:p>
          <a:p>
            <a:pPr lvl="1" eaLnBrk="1" hangingPunct="1"/>
            <a:r>
              <a:rPr lang="en-US" smtClean="0"/>
              <a:t>The </a:t>
            </a:r>
            <a:r>
              <a:rPr lang="en-US" smtClean="0">
                <a:latin typeface="Courier New" panose="02070309020205020404" pitchFamily="49" charset="0"/>
              </a:rPr>
              <a:t>for</a:t>
            </a:r>
            <a:r>
              <a:rPr lang="en-US" smtClean="0"/>
              <a:t> loops we have seen are definite loops.</a:t>
            </a:r>
          </a:p>
          <a:p>
            <a:pPr lvl="1" eaLnBrk="1" hangingPunct="1"/>
            <a:endParaRPr lang="en-US" sz="800"/>
          </a:p>
          <a:p>
            <a:pPr lvl="2" eaLnBrk="1" hangingPunct="1"/>
            <a:r>
              <a:rPr lang="en-US" smtClean="0"/>
              <a:t>Print "hello" 10 times.</a:t>
            </a:r>
          </a:p>
          <a:p>
            <a:pPr lvl="2" eaLnBrk="1" hangingPunct="1"/>
            <a:r>
              <a:rPr lang="en-US" smtClean="0"/>
              <a:t>Find all the prime numbers up to an integer </a:t>
            </a:r>
            <a:r>
              <a:rPr lang="en-US" i="1" smtClean="0"/>
              <a:t>n</a:t>
            </a:r>
            <a:r>
              <a:rPr lang="en-US" smtClean="0"/>
              <a:t>.</a:t>
            </a:r>
          </a:p>
          <a:p>
            <a:pPr lvl="2" eaLnBrk="1" hangingPunct="1"/>
            <a:r>
              <a:rPr lang="en-US" smtClean="0"/>
              <a:t>Print each odd number between 5 and 127.</a:t>
            </a:r>
          </a:p>
          <a:p>
            <a:pPr lvl="2" eaLnBrk="1" hangingPunct="1"/>
            <a:endParaRPr lang="en-US" smtClean="0"/>
          </a:p>
          <a:p>
            <a:pPr lvl="2" eaLnBrk="1" hangingPunct="1"/>
            <a:endParaRPr lang="en-US" smtClean="0"/>
          </a:p>
          <a:p>
            <a:pPr eaLnBrk="1" hangingPunct="1"/>
            <a:r>
              <a:rPr lang="en-US" b="1" smtClean="0"/>
              <a:t>indefinite loop</a:t>
            </a:r>
            <a:r>
              <a:rPr lang="en-US" smtClean="0"/>
              <a:t>: One where the number of times its body repeats is not known in advance.</a:t>
            </a:r>
          </a:p>
          <a:p>
            <a:pPr lvl="1" eaLnBrk="1" hangingPunct="1"/>
            <a:endParaRPr lang="en-US" sz="800"/>
          </a:p>
          <a:p>
            <a:pPr lvl="2" eaLnBrk="1" hangingPunct="1"/>
            <a:r>
              <a:rPr lang="en-US" smtClean="0"/>
              <a:t>Prompt the user until they type a non-negative number.</a:t>
            </a:r>
          </a:p>
          <a:p>
            <a:pPr lvl="2" eaLnBrk="1" hangingPunct="1"/>
            <a:r>
              <a:rPr lang="en-US" smtClean="0"/>
              <a:t>Print random numbers until a prime number is printed.</a:t>
            </a:r>
          </a:p>
          <a:p>
            <a:pPr lvl="2" eaLnBrk="1" hangingPunct="1"/>
            <a:r>
              <a:rPr lang="en-US" smtClean="0"/>
              <a:t>Repeat until the user has typed "q" to quit.</a:t>
            </a:r>
          </a:p>
        </p:txBody>
      </p:sp>
    </p:spTree>
    <p:extLst>
      <p:ext uri="{BB962C8B-B14F-4D97-AF65-F5344CB8AC3E}">
        <p14:creationId xmlns:p14="http://schemas.microsoft.com/office/powerpoint/2010/main" val="3663568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smtClean="0">
                <a:latin typeface="Courier New" panose="02070309020205020404" pitchFamily="49" charset="0"/>
              </a:rPr>
              <a:t>while</a:t>
            </a:r>
            <a:r>
              <a:rPr lang="en-US" smtClean="0"/>
              <a:t> loop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>
                <a:latin typeface="Courier New" panose="02070309020205020404" pitchFamily="49" charset="0"/>
              </a:rPr>
              <a:t>while</a:t>
            </a:r>
            <a:r>
              <a:rPr lang="en-US" b="1" dirty="0" smtClean="0"/>
              <a:t> loop</a:t>
            </a:r>
            <a:r>
              <a:rPr lang="en-US" dirty="0" smtClean="0"/>
              <a:t>: Repeatedly executes its</a:t>
            </a:r>
            <a:br>
              <a:rPr lang="en-US" dirty="0" smtClean="0"/>
            </a:br>
            <a:r>
              <a:rPr lang="en-US" dirty="0" smtClean="0"/>
              <a:t>body as long as a logical test is true.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900" dirty="0"/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</a:rPr>
              <a:t>while </a:t>
            </a:r>
            <a:r>
              <a:rPr lang="en-US" b="1" i="1" dirty="0" smtClean="0"/>
              <a:t>test</a:t>
            </a:r>
            <a:r>
              <a:rPr lang="en-US" dirty="0" smtClean="0">
                <a:latin typeface="Courier New" panose="02070309020205020404" pitchFamily="49" charset="0"/>
              </a:rPr>
              <a:t>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  <a:r>
              <a:rPr lang="en-US" b="1" i="1" dirty="0" smtClean="0"/>
              <a:t>statement(s)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Example: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num</a:t>
            </a:r>
            <a:r>
              <a:rPr lang="en-US" dirty="0" smtClean="0">
                <a:latin typeface="Courier New" panose="02070309020205020404" pitchFamily="49" charset="0"/>
              </a:rPr>
              <a:t> = 1                            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initialization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	while </a:t>
            </a:r>
            <a:r>
              <a:rPr lang="en-US" b="1" dirty="0" err="1" smtClean="0">
                <a:latin typeface="Courier New" panose="02070309020205020404" pitchFamily="49" charset="0"/>
              </a:rPr>
              <a:t>num</a:t>
            </a:r>
            <a:r>
              <a:rPr lang="en-US" b="1" dirty="0" smtClean="0">
                <a:latin typeface="Courier New" panose="02070309020205020404" pitchFamily="49" charset="0"/>
              </a:rPr>
              <a:t> &lt;= 200:              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   # test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print(</a:t>
            </a:r>
            <a:r>
              <a:rPr lang="en-US" dirty="0" err="1" smtClean="0">
                <a:latin typeface="Courier New" panose="02070309020205020404" pitchFamily="49" charset="0"/>
              </a:rPr>
              <a:t>str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</a:rPr>
              <a:t>num</a:t>
            </a:r>
            <a:r>
              <a:rPr lang="en-US" dirty="0" smtClean="0">
                <a:latin typeface="Courier New" panose="02070309020205020404" pitchFamily="49" charset="0"/>
              </a:rPr>
              <a:t>) + " ", end='')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  <a:r>
              <a:rPr lang="en-US" dirty="0" err="1" smtClean="0">
                <a:latin typeface="Courier New" panose="02070309020205020404" pitchFamily="49" charset="0"/>
              </a:rPr>
              <a:t>num</a:t>
            </a:r>
            <a:r>
              <a:rPr lang="en-US" dirty="0" smtClean="0">
                <a:latin typeface="Courier New" panose="02070309020205020404" pitchFamily="49" charset="0"/>
              </a:rPr>
              <a:t> = </a:t>
            </a:r>
            <a:r>
              <a:rPr lang="en-US" dirty="0" err="1" smtClean="0">
                <a:latin typeface="Courier New" panose="02070309020205020404" pitchFamily="49" charset="0"/>
              </a:rPr>
              <a:t>num</a:t>
            </a:r>
            <a:r>
              <a:rPr lang="en-US" dirty="0" smtClean="0">
                <a:latin typeface="Courier New" panose="02070309020205020404" pitchFamily="49" charset="0"/>
              </a:rPr>
              <a:t> * 2           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# update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output:  1 2 4 8 16 32 64 128</a:t>
            </a:r>
            <a:endParaRPr lang="en-US" b="1" dirty="0" smtClean="0">
              <a:solidFill>
                <a:srgbClr val="008080"/>
              </a:solidFill>
            </a:endParaRPr>
          </a:p>
        </p:txBody>
      </p:sp>
      <p:pic>
        <p:nvPicPr>
          <p:cNvPr id="22532" name="Picture 4" descr="wh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1471614"/>
            <a:ext cx="2459038" cy="233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49657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</a:t>
            </a:r>
            <a:r>
              <a:rPr lang="en-US" smtClean="0">
                <a:latin typeface="Courier New" panose="02070309020205020404" pitchFamily="49" charset="0"/>
              </a:rPr>
              <a:t>while</a:t>
            </a:r>
            <a:r>
              <a:rPr lang="en-US" smtClean="0"/>
              <a:t> loop</a:t>
            </a:r>
          </a:p>
        </p:txBody>
      </p:sp>
      <p:sp>
        <p:nvSpPr>
          <p:cNvPr id="80486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finds the first factor of 91, other than 1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n = 91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factor = 2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while n % factor != 0: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    factor</a:t>
            </a:r>
            <a:r>
              <a:rPr lang="en-US" b="1" dirty="0"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</a:rPr>
              <a:t>+= 1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print("First factor is", factor)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output:  First factor is 7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dirty="0" smtClean="0">
                <a:latin typeface="Courier New" panose="02070309020205020404" pitchFamily="49" charset="0"/>
              </a:rPr>
              <a:t>while</a:t>
            </a:r>
            <a:r>
              <a:rPr lang="en-US" dirty="0" smtClean="0"/>
              <a:t> is better than </a:t>
            </a:r>
            <a:r>
              <a:rPr lang="en-US" dirty="0" smtClean="0">
                <a:latin typeface="Courier New" panose="02070309020205020404" pitchFamily="49" charset="0"/>
              </a:rPr>
              <a:t>for</a:t>
            </a:r>
            <a:r>
              <a:rPr lang="en-US" dirty="0" smtClean="0"/>
              <a:t> because we don't know how many times we will need to increment to find the factor.</a:t>
            </a:r>
          </a:p>
        </p:txBody>
      </p:sp>
    </p:spTree>
    <p:extLst>
      <p:ext uri="{BB962C8B-B14F-4D97-AF65-F5344CB8AC3E}">
        <p14:creationId xmlns:p14="http://schemas.microsoft.com/office/powerpoint/2010/main" val="18783782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1579</TotalTime>
  <Words>741</Words>
  <Application>Microsoft Office PowerPoint</Application>
  <PresentationFormat>Widescreen</PresentationFormat>
  <Paragraphs>152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MS PGothic</vt:lpstr>
      <vt:lpstr>MS PGothic</vt:lpstr>
      <vt:lpstr>Arial</vt:lpstr>
      <vt:lpstr>Calibri</vt:lpstr>
      <vt:lpstr>Calibri Light</vt:lpstr>
      <vt:lpstr>Courier New</vt:lpstr>
      <vt:lpstr>Times New Roman</vt:lpstr>
      <vt:lpstr>Verdana</vt:lpstr>
      <vt:lpstr>Wingdings</vt:lpstr>
      <vt:lpstr>Wingdings 2</vt:lpstr>
      <vt:lpstr>Office Theme</vt:lpstr>
      <vt:lpstr>CSc 110, Spring 2018</vt:lpstr>
      <vt:lpstr>A deceptive problem...</vt:lpstr>
      <vt:lpstr>Flawed solutions</vt:lpstr>
      <vt:lpstr>Fence post analogy</vt:lpstr>
      <vt:lpstr>Fencepost loop</vt:lpstr>
      <vt:lpstr>Fencepost function solution</vt:lpstr>
      <vt:lpstr>Categories of loops</vt:lpstr>
      <vt:lpstr>The while loop</vt:lpstr>
      <vt:lpstr>Example while loop</vt:lpstr>
      <vt:lpstr>Sentinel values</vt:lpstr>
      <vt:lpstr>Solution?</vt:lpstr>
      <vt:lpstr>The problem with our code</vt:lpstr>
      <vt:lpstr>A fencepost solution</vt:lpstr>
      <vt:lpstr>Correct code</vt:lpstr>
      <vt:lpstr>Sentinel as a constant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31</cp:revision>
  <dcterms:created xsi:type="dcterms:W3CDTF">2016-08-15T01:56:48Z</dcterms:created>
  <dcterms:modified xsi:type="dcterms:W3CDTF">2018-02-17T05:10:54Z</dcterms:modified>
</cp:coreProperties>
</file>