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99" r:id="rId3"/>
    <p:sldId id="300" r:id="rId4"/>
    <p:sldId id="301" r:id="rId5"/>
    <p:sldId id="302" r:id="rId6"/>
    <p:sldId id="303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31FB-80BA-470C-BC9C-7E66047FEB64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ACBFA-CE13-4E6A-A127-FDEA84D5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6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2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00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61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9D51F6-AE3E-434C-9FE1-A81DC58B052E}" type="slidenum">
              <a:rPr kumimoji="0" lang="en-US" sz="11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7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6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CC98-2370-4352-9BBA-1B7BE51B3417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1" y="3048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</a:t>
            </a:r>
            <a:r>
              <a:rPr lang="en-US" sz="4800" dirty="0" smtClean="0"/>
              <a:t>Spring 2018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03436" y="1344639"/>
            <a:ext cx="7839075" cy="1106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16: Fencepost Loops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hile</a:t>
            </a:r>
            <a:r>
              <a:rPr lang="en-US" dirty="0" smtClean="0"/>
              <a:t> loops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</p:txBody>
      </p:sp>
      <p:pic>
        <p:nvPicPr>
          <p:cNvPr id="1026" name="Picture 2" descr="Image result for study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1" y="2327816"/>
            <a:ext cx="8572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sentinel</a:t>
            </a:r>
            <a:r>
              <a:rPr lang="en-US" smtClean="0"/>
              <a:t>: A </a:t>
            </a:r>
            <a:r>
              <a:rPr lang="en-US" sz="2300"/>
              <a:t>value that signals the end of user input.</a:t>
            </a:r>
          </a:p>
          <a:p>
            <a:pPr lvl="1" eaLnBrk="1" hangingPunct="1"/>
            <a:r>
              <a:rPr lang="en-US" b="1" smtClean="0"/>
              <a:t>sentinel loop</a:t>
            </a:r>
            <a:r>
              <a:rPr lang="en-US" smtClean="0"/>
              <a:t>: Repeats until a sentinel value is seen.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Example: Write a program that prompts the user for text until the user types "quit", then output the total number of characters typed.</a:t>
            </a:r>
          </a:p>
          <a:p>
            <a:pPr lvl="1" eaLnBrk="1" hangingPunct="1"/>
            <a:r>
              <a:rPr lang="en-US" smtClean="0"/>
              <a:t>(In this case, "quit" is the sentinel value.)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/>
              <a:t>	</a:t>
            </a:r>
            <a:r>
              <a:rPr lang="en-US" smtClean="0">
                <a:latin typeface="Courier New" panose="02070309020205020404" pitchFamily="49" charset="0"/>
              </a:rPr>
              <a:t>Type a word (or "quit" to exit): </a:t>
            </a:r>
            <a:r>
              <a:rPr lang="en-US" b="1" u="sng" smtClean="0">
                <a:latin typeface="Courier New" panose="02070309020205020404" pitchFamily="49" charset="0"/>
              </a:rPr>
              <a:t>hello</a:t>
            </a:r>
            <a:r>
              <a:rPr lang="en-US" smtClean="0">
                <a:latin typeface="Courier New" panose="02070309020205020404" pitchFamily="49" charset="0"/>
              </a:rPr>
              <a:t/>
            </a:r>
            <a:br>
              <a:rPr lang="en-US" smtClean="0">
                <a:latin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</a:rPr>
              <a:t>Type a word (or "quit" to exit): </a:t>
            </a:r>
            <a:r>
              <a:rPr lang="en-US" b="1" u="sng" smtClean="0">
                <a:latin typeface="Courier New" panose="02070309020205020404" pitchFamily="49" charset="0"/>
              </a:rPr>
              <a:t>yay</a:t>
            </a:r>
            <a:r>
              <a:rPr lang="en-US" smtClean="0">
                <a:latin typeface="Courier New" panose="02070309020205020404" pitchFamily="49" charset="0"/>
              </a:rPr>
              <a:t/>
            </a:r>
            <a:br>
              <a:rPr lang="en-US" smtClean="0">
                <a:latin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</a:rPr>
              <a:t>Type a word (or "quit" to exit): </a:t>
            </a:r>
            <a:r>
              <a:rPr lang="en-US" b="1" u="sng" smtClean="0">
                <a:latin typeface="Courier New" panose="02070309020205020404" pitchFamily="49" charset="0"/>
              </a:rPr>
              <a:t>quit</a:t>
            </a:r>
            <a:r>
              <a:rPr lang="en-US" smtClean="0">
                <a:latin typeface="Courier New" panose="02070309020205020404" pitchFamily="49" charset="0"/>
              </a:rPr>
              <a:t> </a:t>
            </a:r>
            <a:br>
              <a:rPr lang="en-US" smtClean="0">
                <a:latin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</a:rPr>
              <a:t>You typed a total of 8 characters.</a:t>
            </a:r>
          </a:p>
        </p:txBody>
      </p:sp>
      <p:sp>
        <p:nvSpPr>
          <p:cNvPr id="2457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Sentinel values</a:t>
            </a:r>
          </a:p>
        </p:txBody>
      </p:sp>
    </p:spTree>
    <p:extLst>
      <p:ext uri="{BB962C8B-B14F-4D97-AF65-F5344CB8AC3E}">
        <p14:creationId xmlns:p14="http://schemas.microsoft.com/office/powerpoint/2010/main" val="1383259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Solution?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sum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response </a:t>
            </a:r>
            <a:r>
              <a:rPr lang="en-US" sz="1600" dirty="0">
                <a:latin typeface="Courier New" panose="02070309020205020404" pitchFamily="49" charset="0"/>
              </a:rPr>
              <a:t>= "dummy</a:t>
            </a:r>
            <a:r>
              <a:rPr lang="en-US" sz="1600" dirty="0" smtClean="0">
                <a:latin typeface="Courier New" panose="02070309020205020404" pitchFamily="49" charset="0"/>
              </a:rPr>
              <a:t>"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"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dummy" value, anything but "quit"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while </a:t>
            </a:r>
            <a:r>
              <a:rPr lang="en-US" sz="1600" dirty="0" smtClean="0">
                <a:latin typeface="Courier New" panose="02070309020205020404" pitchFamily="49" charset="0"/>
              </a:rPr>
              <a:t>response != "</a:t>
            </a:r>
            <a:r>
              <a:rPr lang="en-US" sz="1600" dirty="0">
                <a:latin typeface="Courier New" panose="02070309020205020404" pitchFamily="49" charset="0"/>
              </a:rPr>
              <a:t>quit</a:t>
            </a:r>
            <a:r>
              <a:rPr lang="en-US" sz="1600" dirty="0" smtClean="0">
                <a:latin typeface="Courier New" panose="02070309020205020404" pitchFamily="49" charset="0"/>
              </a:rPr>
              <a:t>":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response = input("</a:t>
            </a:r>
            <a:r>
              <a:rPr lang="en-US" sz="1600" dirty="0">
                <a:latin typeface="Courier New" panose="02070309020205020404" pitchFamily="49" charset="0"/>
              </a:rPr>
              <a:t>Type a word (or \"quit\" to exit):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sum </a:t>
            </a:r>
            <a:r>
              <a:rPr lang="en-US" sz="1600" dirty="0">
                <a:latin typeface="Courier New" panose="02070309020205020404" pitchFamily="49" charset="0"/>
              </a:rPr>
              <a:t>+= </a:t>
            </a:r>
            <a:r>
              <a:rPr lang="en-US" sz="1600" dirty="0" err="1" smtClean="0">
                <a:latin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</a:rPr>
              <a:t>(response)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You typed a total of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 </a:t>
            </a:r>
            <a:r>
              <a:rPr lang="en-US" sz="1600" dirty="0">
                <a:latin typeface="Courier New" panose="02070309020205020404" pitchFamily="49" charset="0"/>
              </a:rPr>
              <a:t>+ " characters</a:t>
            </a:r>
            <a:r>
              <a:rPr lang="en-US" sz="1600" dirty="0" smtClean="0">
                <a:latin typeface="Courier New" panose="02070309020205020404" pitchFamily="49" charset="0"/>
              </a:rPr>
              <a:t>.")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solution produces the wrong output.  Why?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You typed a total of 12 characters.</a:t>
            </a:r>
          </a:p>
        </p:txBody>
      </p:sp>
    </p:spTree>
    <p:extLst>
      <p:ext uri="{BB962C8B-B14F-4D97-AF65-F5344CB8AC3E}">
        <p14:creationId xmlns:p14="http://schemas.microsoft.com/office/powerpoint/2010/main" val="28829777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problem with our code</a:t>
            </a:r>
          </a:p>
        </p:txBody>
      </p:sp>
      <p:sp>
        <p:nvSpPr>
          <p:cNvPr id="8232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Our code uses a pattern like this: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sum = 0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while input is not the sentinel: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    prompt for input; read input.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    add input length to the sum.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i="1" dirty="0"/>
          </a:p>
          <a:p>
            <a:pPr eaLnBrk="1" hangingPunct="1"/>
            <a:r>
              <a:rPr lang="en-US" dirty="0" smtClean="0"/>
              <a:t>On the last pass, the sentinel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length (4) is added to the sum: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    prompt for input; read input (</a:t>
            </a:r>
            <a:r>
              <a:rPr lang="en-US" dirty="0" smtClean="0">
                <a:latin typeface="Courier New" panose="02070309020205020404" pitchFamily="49" charset="0"/>
              </a:rPr>
              <a:t>"quit"</a:t>
            </a:r>
            <a:r>
              <a:rPr lang="en-US" i="1" dirty="0" smtClean="0"/>
              <a:t>).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A50021"/>
                </a:solidFill>
              </a:rPr>
              <a:t>    add input length (4) to the sum.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i="1" dirty="0">
              <a:solidFill>
                <a:srgbClr val="A50021"/>
              </a:solidFill>
            </a:endParaRPr>
          </a:p>
          <a:p>
            <a:pPr eaLnBrk="1" hangingPunct="1"/>
            <a:r>
              <a:rPr lang="en-US" dirty="0" smtClean="0"/>
              <a:t>This is a fencepost problem.</a:t>
            </a:r>
          </a:p>
          <a:p>
            <a:pPr lvl="1" eaLnBrk="1" hangingPunct="1"/>
            <a:r>
              <a:rPr lang="en-US" dirty="0" smtClean="0"/>
              <a:t>Must read </a:t>
            </a:r>
            <a:r>
              <a:rPr lang="en-US" i="1" dirty="0" smtClean="0"/>
              <a:t>N</a:t>
            </a:r>
            <a:r>
              <a:rPr lang="en-US" dirty="0" smtClean="0"/>
              <a:t> lines, but only sum the lengths of the first </a:t>
            </a:r>
            <a:r>
              <a:rPr lang="en-US" i="1" dirty="0" smtClean="0"/>
              <a:t>N</a:t>
            </a:r>
            <a:r>
              <a:rPr lang="en-US" dirty="0" smtClean="0"/>
              <a:t>-1.</a:t>
            </a:r>
          </a:p>
        </p:txBody>
      </p:sp>
    </p:spTree>
    <p:extLst>
      <p:ext uri="{BB962C8B-B14F-4D97-AF65-F5344CB8AC3E}">
        <p14:creationId xmlns:p14="http://schemas.microsoft.com/office/powerpoint/2010/main" val="1851263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fencepost solution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sum = 0.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003399"/>
                </a:solidFill>
              </a:rPr>
              <a:t>prompt for input; read input.		</a:t>
            </a:r>
            <a:r>
              <a:rPr lang="en-US" i="1" dirty="0">
                <a:solidFill>
                  <a:srgbClr val="008080"/>
                </a:solidFill>
              </a:rPr>
              <a:t>#</a:t>
            </a:r>
            <a:r>
              <a:rPr lang="en-US" i="1" dirty="0" smtClean="0">
                <a:solidFill>
                  <a:srgbClr val="008080"/>
                </a:solidFill>
              </a:rPr>
              <a:t> place a "post"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while (input is not the sentinel):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003399"/>
                </a:solidFill>
              </a:rPr>
              <a:t>    add input length to the sum.		</a:t>
            </a:r>
            <a:r>
              <a:rPr lang="en-US" i="1" dirty="0">
                <a:solidFill>
                  <a:srgbClr val="008080"/>
                </a:solidFill>
              </a:rPr>
              <a:t>#</a:t>
            </a:r>
            <a:r>
              <a:rPr lang="en-US" i="1" dirty="0" smtClean="0">
                <a:solidFill>
                  <a:srgbClr val="008080"/>
                </a:solidFill>
              </a:rPr>
              <a:t> place a "wire"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    prompt for input; read input.		</a:t>
            </a:r>
            <a:r>
              <a:rPr lang="en-US" i="1" dirty="0">
                <a:solidFill>
                  <a:srgbClr val="008080"/>
                </a:solidFill>
              </a:rPr>
              <a:t>#</a:t>
            </a:r>
            <a:r>
              <a:rPr lang="en-US" i="1" dirty="0" smtClean="0">
                <a:solidFill>
                  <a:srgbClr val="008080"/>
                </a:solidFill>
              </a:rPr>
              <a:t> place a "post"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i="1" dirty="0" smtClean="0"/>
          </a:p>
          <a:p>
            <a:pPr eaLnBrk="1" hangingPunct="1"/>
            <a:r>
              <a:rPr lang="en-US" dirty="0" smtClean="0"/>
              <a:t>Sentinel loops often utilize a fencepost "loop-and-a-half" style solution by pulling some code out of the loop.</a:t>
            </a:r>
          </a:p>
        </p:txBody>
      </p:sp>
    </p:spTree>
    <p:extLst>
      <p:ext uri="{BB962C8B-B14F-4D97-AF65-F5344CB8AC3E}">
        <p14:creationId xmlns:p14="http://schemas.microsoft.com/office/powerpoint/2010/main" val="2829441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 code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sum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pull one prompt/read ("post") out of the loop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r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esponse = input("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Type a word (or \"quit\" to exit):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")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while </a:t>
            </a:r>
            <a:r>
              <a:rPr lang="en-US" sz="1600" dirty="0" smtClean="0">
                <a:latin typeface="Courier New" panose="02070309020205020404" pitchFamily="49" charset="0"/>
              </a:rPr>
              <a:t>(response != "quit"):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sum +=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len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(response)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moved to top of loop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response = input("</a:t>
            </a:r>
            <a:r>
              <a:rPr lang="en-US" sz="1600" dirty="0">
                <a:latin typeface="Courier New" panose="02070309020205020404" pitchFamily="49" charset="0"/>
              </a:rPr>
              <a:t>Type a word (or \"quit\" to exit):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You typed a total of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 </a:t>
            </a:r>
            <a:r>
              <a:rPr lang="en-US" sz="1600" dirty="0">
                <a:latin typeface="Courier New" panose="02070309020205020404" pitchFamily="49" charset="0"/>
              </a:rPr>
              <a:t>+ " characters</a:t>
            </a:r>
            <a:r>
              <a:rPr lang="en-US" sz="1600" dirty="0" smtClean="0">
                <a:latin typeface="Courier New" panose="02070309020205020404" pitchFamily="49" charset="0"/>
              </a:rPr>
              <a:t>.")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47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Sentinel as a constant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1295400" y="1371600"/>
            <a:ext cx="9448800" cy="5181600"/>
          </a:xfrm>
        </p:spPr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SENTINEL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= "quit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sum = 0</a:t>
            </a:r>
          </a:p>
          <a:p>
            <a:pPr lvl="1">
              <a:lnSpc>
                <a:spcPct val="70000"/>
              </a:lnSpc>
              <a:buNone/>
            </a:pPr>
            <a:endParaRPr lang="en-US" sz="16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pull one prompt/read ("post") out of the loop</a:t>
            </a: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response = input("Type a word (or \"" + SENTINEL + "\" to exit): ")</a:t>
            </a:r>
          </a:p>
          <a:p>
            <a:pPr lvl="1">
              <a:lnSpc>
                <a:spcPct val="70000"/>
              </a:lnSpc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while response != SENTINEL: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sum +=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len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(response)  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moved to top of loop</a:t>
            </a: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response = input("Type a word (or \"" + SENTINEL + "\" to exit): ")</a:t>
            </a:r>
          </a:p>
          <a:p>
            <a:pPr lvl="1">
              <a:lnSpc>
                <a:spcPct val="70000"/>
              </a:lnSpc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print("You typed a total of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 + " characters.")</a:t>
            </a:r>
          </a:p>
        </p:txBody>
      </p:sp>
    </p:spTree>
    <p:extLst>
      <p:ext uri="{BB962C8B-B14F-4D97-AF65-F5344CB8AC3E}">
        <p14:creationId xmlns:p14="http://schemas.microsoft.com/office/powerpoint/2010/main" val="2374251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deceptive problem...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method </a:t>
            </a:r>
            <a:r>
              <a:rPr lang="en-US" dirty="0" err="1" smtClean="0">
                <a:latin typeface="Courier New" panose="02070309020205020404" pitchFamily="49" charset="0"/>
              </a:rPr>
              <a:t>print_letters</a:t>
            </a:r>
            <a:r>
              <a:rPr lang="en-US" dirty="0" smtClean="0"/>
              <a:t> that prints each letter from a word separated by commas.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example, the call: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p</a:t>
            </a:r>
            <a:r>
              <a:rPr lang="en-US" dirty="0" err="1" smtClean="0">
                <a:latin typeface="Courier New" panose="02070309020205020404" pitchFamily="49" charset="0"/>
              </a:rPr>
              <a:t>rint_letters</a:t>
            </a:r>
            <a:r>
              <a:rPr lang="en-US" dirty="0" smtClean="0">
                <a:latin typeface="Courier New" panose="02070309020205020404" pitchFamily="49" charset="0"/>
              </a:rPr>
              <a:t>("Atmosphere")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should print: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A, t, m, o, s, p, h, e, r, e</a:t>
            </a:r>
          </a:p>
        </p:txBody>
      </p:sp>
    </p:spTree>
    <p:extLst>
      <p:ext uri="{BB962C8B-B14F-4D97-AF65-F5344CB8AC3E}">
        <p14:creationId xmlns:p14="http://schemas.microsoft.com/office/powerpoint/2010/main" val="1586922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solutions</a:t>
            </a:r>
          </a:p>
        </p:txBody>
      </p:sp>
      <p:sp>
        <p:nvSpPr>
          <p:cNvPr id="786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1800" dirty="0" smtClean="0">
                <a:latin typeface="Courier New" panose="02070309020205020404" pitchFamily="49" charset="0"/>
              </a:rPr>
              <a:t>(word):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</a:t>
            </a: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(word)):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word[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 </a:t>
            </a:r>
            <a:r>
              <a:rPr lang="en-US" sz="1800" b="1" dirty="0">
                <a:latin typeface="Courier New" panose="02070309020205020404" pitchFamily="49" charset="0"/>
              </a:rPr>
              <a:t>+ ", </a:t>
            </a:r>
            <a:r>
              <a:rPr lang="en-US" sz="1800" b="1" dirty="0" smtClean="0">
                <a:latin typeface="Courier New" panose="02070309020205020404" pitchFamily="49" charset="0"/>
              </a:rPr>
              <a:t>", end=''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</a:t>
            </a:r>
            <a:r>
              <a:rPr lang="en-US" sz="1800" dirty="0" smtClean="0">
                <a:latin typeface="Courier New" panose="02070309020205020404" pitchFamily="49" charset="0"/>
              </a:rPr>
              <a:t>print()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line</a:t>
            </a:r>
            <a:b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Output:	</a:t>
            </a:r>
            <a:r>
              <a:rPr lang="en-US" sz="1800" dirty="0">
                <a:latin typeface="Courier New" panose="02070309020205020404" pitchFamily="49" charset="0"/>
              </a:rPr>
              <a:t>A, t, m, o, s, p, h, e, r, e</a:t>
            </a:r>
            <a:r>
              <a:rPr lang="en-US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,</a:t>
            </a:r>
            <a:r>
              <a:rPr lang="en-US" sz="1800" dirty="0">
                <a:latin typeface="Courier New" panose="02070309020205020404" pitchFamily="49" charset="0"/>
              </a:rPr>
              <a:t> 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1800" dirty="0" smtClean="0">
                <a:latin typeface="Courier New" panose="02070309020205020404" pitchFamily="49" charset="0"/>
              </a:rPr>
              <a:t>(word):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(word)):</a:t>
            </a:r>
            <a:br>
              <a:rPr lang="en-US" sz="1800" dirty="0" smtClean="0">
                <a:latin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</a:rPr>
              <a:t>         print(</a:t>
            </a:r>
            <a:r>
              <a:rPr lang="en-US" sz="1800" b="1" dirty="0" smtClean="0">
                <a:latin typeface="Courier New" panose="02070309020205020404" pitchFamily="49" charset="0"/>
              </a:rPr>
              <a:t>", " + word[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], end=''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br>
              <a:rPr lang="en-US" sz="1800" dirty="0" smtClean="0">
                <a:latin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</a:rPr>
              <a:t>      print()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end line</a:t>
            </a:r>
            <a:endParaRPr lang="en-US" sz="700" dirty="0"/>
          </a:p>
          <a:p>
            <a:pPr lvl="1" eaLnBrk="1" hangingPunct="1"/>
            <a:r>
              <a:rPr lang="en-US" sz="1800" dirty="0"/>
              <a:t>Output:	</a:t>
            </a:r>
            <a:r>
              <a:rPr lang="en-US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A, t, m, o, s, p, h, e, r, e</a:t>
            </a:r>
          </a:p>
        </p:txBody>
      </p:sp>
    </p:spTree>
    <p:extLst>
      <p:ext uri="{BB962C8B-B14F-4D97-AF65-F5344CB8AC3E}">
        <p14:creationId xmlns:p14="http://schemas.microsoft.com/office/powerpoint/2010/main" val="1324555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 post analogy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print </a:t>
            </a:r>
            <a:r>
              <a:rPr lang="en-US" i="1" dirty="0" smtClean="0"/>
              <a:t>n</a:t>
            </a:r>
            <a:r>
              <a:rPr lang="en-US" dirty="0" smtClean="0"/>
              <a:t> letters but need only </a:t>
            </a:r>
            <a:r>
              <a:rPr lang="en-US" i="1" dirty="0" smtClean="0"/>
              <a:t>n</a:t>
            </a:r>
            <a:r>
              <a:rPr lang="en-US" dirty="0" smtClean="0"/>
              <a:t> - 1 commas.</a:t>
            </a:r>
          </a:p>
          <a:p>
            <a:pPr eaLnBrk="1" hangingPunct="1"/>
            <a:r>
              <a:rPr lang="en-US" dirty="0" smtClean="0"/>
              <a:t>Similar to building a fence with wires separated by posts: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If we use a flawed algorithm that repeatedly places a post + wire, the last post will have an extra dangling wire.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	</a:t>
            </a:r>
            <a:r>
              <a:rPr lang="en-US" i="1" dirty="0" smtClean="0">
                <a:solidFill>
                  <a:srgbClr val="800000"/>
                </a:solidFill>
              </a:rPr>
              <a:t>for length of fence 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    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    place some wire.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317252" y="4283948"/>
            <a:ext cx="4953000" cy="990600"/>
            <a:chOff x="480" y="2400"/>
            <a:chExt cx="3120" cy="624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480" y="2400"/>
              <a:ext cx="624" cy="624"/>
              <a:chOff x="480" y="2400"/>
              <a:chExt cx="624" cy="624"/>
            </a:xfrm>
          </p:grpSpPr>
          <p:sp>
            <p:nvSpPr>
              <p:cNvPr id="11290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91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92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93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0" name="Group 10"/>
            <p:cNvGrpSpPr>
              <a:grpSpLocks/>
            </p:cNvGrpSpPr>
            <p:nvPr/>
          </p:nvGrpSpPr>
          <p:grpSpPr bwMode="auto">
            <a:xfrm>
              <a:off x="1104" y="2400"/>
              <a:ext cx="624" cy="624"/>
              <a:chOff x="480" y="2400"/>
              <a:chExt cx="624" cy="624"/>
            </a:xfrm>
          </p:grpSpPr>
          <p:sp>
            <p:nvSpPr>
              <p:cNvPr id="11286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87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8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9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1" name="Group 15"/>
            <p:cNvGrpSpPr>
              <a:grpSpLocks/>
            </p:cNvGrpSpPr>
            <p:nvPr/>
          </p:nvGrpSpPr>
          <p:grpSpPr bwMode="auto">
            <a:xfrm>
              <a:off x="1728" y="2400"/>
              <a:ext cx="624" cy="624"/>
              <a:chOff x="480" y="2400"/>
              <a:chExt cx="624" cy="624"/>
            </a:xfrm>
          </p:grpSpPr>
          <p:sp>
            <p:nvSpPr>
              <p:cNvPr id="11282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83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4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5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2" name="Group 20"/>
            <p:cNvGrpSpPr>
              <a:grpSpLocks/>
            </p:cNvGrpSpPr>
            <p:nvPr/>
          </p:nvGrpSpPr>
          <p:grpSpPr bwMode="auto">
            <a:xfrm>
              <a:off x="2352" y="2400"/>
              <a:ext cx="624" cy="624"/>
              <a:chOff x="480" y="2400"/>
              <a:chExt cx="624" cy="624"/>
            </a:xfrm>
          </p:grpSpPr>
          <p:sp>
            <p:nvSpPr>
              <p:cNvPr id="11278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79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0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1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3" name="Group 25"/>
            <p:cNvGrpSpPr>
              <a:grpSpLocks/>
            </p:cNvGrpSpPr>
            <p:nvPr/>
          </p:nvGrpSpPr>
          <p:grpSpPr bwMode="auto">
            <a:xfrm>
              <a:off x="2976" y="2400"/>
              <a:ext cx="624" cy="624"/>
              <a:chOff x="480" y="2400"/>
              <a:chExt cx="624" cy="624"/>
            </a:xfrm>
          </p:grpSpPr>
          <p:sp>
            <p:nvSpPr>
              <p:cNvPr id="11274" name="Rectangle 2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75" name="Group 2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76" name="Rectangle 2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77" name="Rectangle 2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9689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loop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 a statement outside the loop to place the initial "post."</a:t>
            </a:r>
          </a:p>
          <a:p>
            <a:pPr lvl="1" eaLnBrk="1" hangingPunct="1"/>
            <a:r>
              <a:rPr lang="en-US" dirty="0" smtClean="0"/>
              <a:t>Also called a </a:t>
            </a:r>
            <a:r>
              <a:rPr lang="en-US" i="1" dirty="0" smtClean="0"/>
              <a:t>fencepost loop</a:t>
            </a:r>
            <a:r>
              <a:rPr lang="en-US" dirty="0" smtClean="0"/>
              <a:t> or a "loop-and-a-half" solution.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/>
              <a:t>	</a:t>
            </a:r>
            <a:r>
              <a:rPr lang="en-US" b="1" i="1" dirty="0" smtClean="0"/>
              <a:t>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for </a:t>
            </a:r>
            <a:r>
              <a:rPr lang="en-US" i="1" dirty="0"/>
              <a:t>l</a:t>
            </a:r>
            <a:r>
              <a:rPr lang="en-US" i="1" dirty="0" smtClean="0"/>
              <a:t>ength of fence</a:t>
            </a:r>
            <a:r>
              <a:rPr lang="en-US" b="1" i="1" dirty="0" smtClean="0"/>
              <a:t> – 1</a:t>
            </a:r>
            <a:r>
              <a:rPr lang="en-US" i="1" dirty="0"/>
              <a:t>:</a:t>
            </a: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    place some wire.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    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3810000" y="4876800"/>
            <a:ext cx="4191000" cy="990600"/>
            <a:chOff x="1248" y="3360"/>
            <a:chExt cx="2640" cy="624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1248" y="3360"/>
              <a:ext cx="624" cy="624"/>
              <a:chOff x="480" y="2400"/>
              <a:chExt cx="624" cy="624"/>
            </a:xfrm>
          </p:grpSpPr>
          <p:sp>
            <p:nvSpPr>
              <p:cNvPr id="13334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35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36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37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18" name="Group 10"/>
            <p:cNvGrpSpPr>
              <a:grpSpLocks/>
            </p:cNvGrpSpPr>
            <p:nvPr/>
          </p:nvGrpSpPr>
          <p:grpSpPr bwMode="auto">
            <a:xfrm>
              <a:off x="1872" y="3360"/>
              <a:ext cx="624" cy="624"/>
              <a:chOff x="480" y="2400"/>
              <a:chExt cx="624" cy="624"/>
            </a:xfrm>
          </p:grpSpPr>
          <p:sp>
            <p:nvSpPr>
              <p:cNvPr id="13330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31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32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33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19" name="Group 15"/>
            <p:cNvGrpSpPr>
              <a:grpSpLocks/>
            </p:cNvGrpSpPr>
            <p:nvPr/>
          </p:nvGrpSpPr>
          <p:grpSpPr bwMode="auto">
            <a:xfrm>
              <a:off x="2496" y="3360"/>
              <a:ext cx="624" cy="624"/>
              <a:chOff x="480" y="2400"/>
              <a:chExt cx="624" cy="624"/>
            </a:xfrm>
          </p:grpSpPr>
          <p:sp>
            <p:nvSpPr>
              <p:cNvPr id="13326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27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28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29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20" name="Group 20"/>
            <p:cNvGrpSpPr>
              <a:grpSpLocks/>
            </p:cNvGrpSpPr>
            <p:nvPr/>
          </p:nvGrpSpPr>
          <p:grpSpPr bwMode="auto">
            <a:xfrm>
              <a:off x="3120" y="3360"/>
              <a:ext cx="624" cy="624"/>
              <a:chOff x="480" y="2400"/>
              <a:chExt cx="624" cy="624"/>
            </a:xfrm>
          </p:grpSpPr>
          <p:sp>
            <p:nvSpPr>
              <p:cNvPr id="13322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23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24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25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sp>
          <p:nvSpPr>
            <p:cNvPr id="13321" name="Rectangle 25"/>
            <p:cNvSpPr>
              <a:spLocks noChangeArrowheads="1"/>
            </p:cNvSpPr>
            <p:nvPr/>
          </p:nvSpPr>
          <p:spPr bwMode="auto">
            <a:xfrm>
              <a:off x="3744" y="3360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366316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Fencepost </a:t>
            </a:r>
            <a:r>
              <a:rPr lang="en-US" dirty="0"/>
              <a:t>f</a:t>
            </a:r>
            <a:r>
              <a:rPr lang="en-US" dirty="0" smtClean="0"/>
              <a:t>unction solution</a:t>
            </a:r>
          </a:p>
        </p:txBody>
      </p:sp>
      <p:sp>
        <p:nvSpPr>
          <p:cNvPr id="79155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2000" dirty="0" smtClean="0">
                <a:latin typeface="Courier New" panose="02070309020205020404" pitchFamily="49" charset="0"/>
              </a:rPr>
              <a:t>(word):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	  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print(word[0])</a:t>
            </a: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   </a:t>
            </a:r>
            <a:r>
              <a:rPr lang="en-US" sz="2000" dirty="0" smtClean="0">
                <a:latin typeface="Courier New" panose="02070309020205020404" pitchFamily="49" charset="0"/>
              </a:rPr>
              <a:t>print(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", " + word[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]</a:t>
            </a:r>
            <a:r>
              <a:rPr lang="en-US" sz="2000" dirty="0" smtClean="0">
                <a:latin typeface="Courier New" panose="02070309020205020404" pitchFamily="49" charset="0"/>
              </a:rPr>
              <a:t>, end='')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dirty="0" smtClean="0">
                <a:latin typeface="Courier New" panose="02070309020205020404" pitchFamily="49" charset="0"/>
              </a:rPr>
              <a:t>print()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Alternate solution: Either first or last "post" can be taken out: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2000" dirty="0" smtClean="0">
                <a:latin typeface="Courier New" panose="02070309020205020404" pitchFamily="49" charset="0"/>
              </a:rPr>
              <a:t>(word):</a:t>
            </a:r>
            <a:br>
              <a:rPr lang="en-US" sz="2000" dirty="0" smtClean="0">
                <a:latin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 - 1):</a:t>
            </a:r>
            <a:br>
              <a:rPr lang="en-US" sz="2000" dirty="0" smtClean="0">
                <a:latin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</a:rPr>
              <a:t> 		print(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word[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] + ", "</a:t>
            </a:r>
            <a:r>
              <a:rPr lang="en-US" sz="2000" dirty="0" smtClean="0">
                <a:latin typeface="Courier New" panose="02070309020205020404" pitchFamily="49" charset="0"/>
              </a:rPr>
              <a:t>, end='')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</a:rPr>
              <a:t>	last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 </a:t>
            </a:r>
            <a:r>
              <a:rPr lang="en-US" sz="2000" dirty="0">
                <a:latin typeface="Courier New" panose="02070309020205020404" pitchFamily="49" charset="0"/>
              </a:rPr>
              <a:t>–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print(word[last])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81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loops</a:t>
            </a:r>
          </a:p>
        </p:txBody>
      </p:sp>
      <p:sp>
        <p:nvSpPr>
          <p:cNvPr id="80077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smtClean="0"/>
              <a:t>definite loop</a:t>
            </a:r>
            <a:r>
              <a:rPr lang="en-US" smtClean="0"/>
              <a:t>: Executes a known number of times.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 we have seen are definite loops.</a:t>
            </a:r>
          </a:p>
          <a:p>
            <a:pPr lvl="1" eaLnBrk="1" hangingPunct="1"/>
            <a:endParaRPr lang="en-US" sz="800"/>
          </a:p>
          <a:p>
            <a:pPr lvl="2" eaLnBrk="1" hangingPunct="1"/>
            <a:r>
              <a:rPr lang="en-US" smtClean="0"/>
              <a:t>Print "hello" 10 times.</a:t>
            </a:r>
          </a:p>
          <a:p>
            <a:pPr lvl="2" eaLnBrk="1" hangingPunct="1"/>
            <a:r>
              <a:rPr lang="en-US" smtClean="0"/>
              <a:t>Find all the prime numbers up to an integer </a:t>
            </a:r>
            <a:r>
              <a:rPr lang="en-US" i="1" smtClean="0"/>
              <a:t>n</a:t>
            </a:r>
            <a:r>
              <a:rPr lang="en-US" smtClean="0"/>
              <a:t>.</a:t>
            </a:r>
          </a:p>
          <a:p>
            <a:pPr lvl="2" eaLnBrk="1" hangingPunct="1"/>
            <a:r>
              <a:rPr lang="en-US" smtClean="0"/>
              <a:t>Print each odd number between 5 and 127.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eaLnBrk="1" hangingPunct="1"/>
            <a:r>
              <a:rPr lang="en-US" b="1" smtClean="0"/>
              <a:t>indefinite loop</a:t>
            </a:r>
            <a:r>
              <a:rPr lang="en-US" smtClean="0"/>
              <a:t>: One where the number of times its body repeats is not known in advance.</a:t>
            </a:r>
          </a:p>
          <a:p>
            <a:pPr lvl="1" eaLnBrk="1" hangingPunct="1"/>
            <a:endParaRPr lang="en-US" sz="800"/>
          </a:p>
          <a:p>
            <a:pPr lvl="2" eaLnBrk="1" hangingPunct="1"/>
            <a:r>
              <a:rPr lang="en-US" smtClean="0"/>
              <a:t>Prompt the user until they type a non-negative number.</a:t>
            </a:r>
          </a:p>
          <a:p>
            <a:pPr lvl="2" eaLnBrk="1" hangingPunct="1"/>
            <a:r>
              <a:rPr lang="en-US" smtClean="0"/>
              <a:t>Print random numbers until a prime number is printed.</a:t>
            </a:r>
          </a:p>
          <a:p>
            <a:pPr lvl="2" eaLnBrk="1" hangingPunct="1"/>
            <a:r>
              <a:rPr lang="en-US" smtClean="0"/>
              <a:t>Repeat until the user has typed "q" to quit.</a:t>
            </a:r>
          </a:p>
        </p:txBody>
      </p:sp>
    </p:spTree>
    <p:extLst>
      <p:ext uri="{BB962C8B-B14F-4D97-AF65-F5344CB8AC3E}">
        <p14:creationId xmlns:p14="http://schemas.microsoft.com/office/powerpoint/2010/main" val="366356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while</a:t>
            </a:r>
            <a:r>
              <a:rPr lang="en-US" smtClean="0"/>
              <a:t> loop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ourier New" panose="02070309020205020404" pitchFamily="49" charset="0"/>
              </a:rPr>
              <a:t>while</a:t>
            </a:r>
            <a:r>
              <a:rPr lang="en-US" b="1" dirty="0" smtClean="0"/>
              <a:t> loop</a:t>
            </a:r>
            <a:r>
              <a:rPr lang="en-US" dirty="0" smtClean="0"/>
              <a:t>: Repeatedly executes its</a:t>
            </a:r>
            <a:br>
              <a:rPr lang="en-US" dirty="0" smtClean="0"/>
            </a:br>
            <a:r>
              <a:rPr lang="en-US" dirty="0" smtClean="0"/>
              <a:t>body as long as a logical test is true.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9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while </a:t>
            </a:r>
            <a:r>
              <a:rPr lang="en-US" b="1" i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i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 = 1                 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initialization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while </a:t>
            </a:r>
            <a:r>
              <a:rPr lang="en-US" b="1" dirty="0" err="1" smtClean="0">
                <a:latin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</a:rPr>
              <a:t> &lt;= 200:   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test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) + " ", 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</a:rPr>
              <a:t> * 2   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update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 1 2 4 8 16 32 64 128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pic>
        <p:nvPicPr>
          <p:cNvPr id="22532" name="Picture 4" descr="w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471614"/>
            <a:ext cx="2459038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965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smtClean="0">
                <a:latin typeface="Courier New" panose="02070309020205020404" pitchFamily="49" charset="0"/>
              </a:rPr>
              <a:t>while</a:t>
            </a:r>
            <a:r>
              <a:rPr lang="en-US" smtClean="0"/>
              <a:t> loop</a:t>
            </a:r>
          </a:p>
        </p:txBody>
      </p:sp>
      <p:sp>
        <p:nvSpPr>
          <p:cNvPr id="804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finds the first factor of 91, other than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n = 91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factor = 2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while n % factor != 0: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factor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</a:rPr>
              <a:t>+=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print("First factor is", factor)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 First factor is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while</a:t>
            </a:r>
            <a:r>
              <a:rPr lang="en-US" dirty="0" smtClean="0"/>
              <a:t> is better than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because we don't know how many times we will need to increment to find the factor.</a:t>
            </a:r>
          </a:p>
        </p:txBody>
      </p:sp>
    </p:spTree>
    <p:extLst>
      <p:ext uri="{BB962C8B-B14F-4D97-AF65-F5344CB8AC3E}">
        <p14:creationId xmlns:p14="http://schemas.microsoft.com/office/powerpoint/2010/main" val="1878378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741</Words>
  <Application>Microsoft Office PowerPoint</Application>
  <PresentationFormat>Widescreen</PresentationFormat>
  <Paragraphs>152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MS PGothic</vt:lpstr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2018</vt:lpstr>
      <vt:lpstr>A deceptive problem...</vt:lpstr>
      <vt:lpstr>Flawed solutions</vt:lpstr>
      <vt:lpstr>Fence post analogy</vt:lpstr>
      <vt:lpstr>Fencepost loop</vt:lpstr>
      <vt:lpstr>Fencepost function solution</vt:lpstr>
      <vt:lpstr>Categories of loops</vt:lpstr>
      <vt:lpstr>The while loop</vt:lpstr>
      <vt:lpstr>Example while loop</vt:lpstr>
      <vt:lpstr>Sentinel values</vt:lpstr>
      <vt:lpstr>Solution?</vt:lpstr>
      <vt:lpstr>The problem with our code</vt:lpstr>
      <vt:lpstr>A fencepost solution</vt:lpstr>
      <vt:lpstr>Correct code</vt:lpstr>
      <vt:lpstr>Sentinel as a constant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31</cp:revision>
  <dcterms:created xsi:type="dcterms:W3CDTF">2016-08-15T01:56:48Z</dcterms:created>
  <dcterms:modified xsi:type="dcterms:W3CDTF">2018-02-17T05:10:54Z</dcterms:modified>
</cp:coreProperties>
</file>