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97B3F-6D98-49D0-AE65-AD8DF3408950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CC785-49E7-45DE-A2EC-77372EA59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8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899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// This program computes two people's body mass index (BMI) and</a:t>
            </a:r>
          </a:p>
          <a:p>
            <a:r>
              <a:rPr lang="en-US" smtClean="0">
                <a:latin typeface="Arial" panose="020B0604020202020204" pitchFamily="34" charset="0"/>
              </a:rPr>
              <a:t>// compares them.  The code uses parameters, returns, and Scanner.</a:t>
            </a:r>
          </a:p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import java.util.*;  // so that I can use Scanner</a:t>
            </a:r>
          </a:p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public class BMI {</a:t>
            </a:r>
          </a:p>
          <a:p>
            <a:r>
              <a:rPr lang="en-US" smtClean="0">
                <a:latin typeface="Arial" panose="020B0604020202020204" pitchFamily="34" charset="0"/>
              </a:rPr>
              <a:t>    public static void main(String[] args) {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System.out.println("This program reads in data for two people and");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System.out.println("computes their body mass index (BMI)");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</a:t>
            </a:r>
          </a:p>
          <a:p>
            <a:r>
              <a:rPr lang="en-US" smtClean="0">
                <a:latin typeface="Arial" panose="020B0604020202020204" pitchFamily="34" charset="0"/>
              </a:rPr>
              <a:t>        // finish me!</a:t>
            </a:r>
          </a:p>
          <a:p>
            <a:r>
              <a:rPr lang="en-US" smtClean="0">
                <a:latin typeface="Arial" panose="020B0604020202020204" pitchFamily="34" charset="0"/>
              </a:rPr>
              <a:t>        </a:t>
            </a:r>
          </a:p>
          <a:p>
            <a:r>
              <a:rPr lang="en-US" smtClean="0">
                <a:latin typeface="Arial" panose="020B0604020202020204" pitchFamily="34" charset="0"/>
              </a:rPr>
              <a:t>    }</a:t>
            </a:r>
          </a:p>
          <a:p>
            <a:r>
              <a:rPr lang="en-US" smtClean="0">
                <a:latin typeface="Arial" panose="020B0604020202020204" pitchFamily="34" charset="0"/>
              </a:rPr>
              <a:t>}</a:t>
            </a:r>
          </a:p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6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How would we round the BMI numbers?</a:t>
            </a:r>
          </a:p>
        </p:txBody>
      </p:sp>
    </p:spTree>
    <p:extLst>
      <p:ext uri="{BB962C8B-B14F-4D97-AF65-F5344CB8AC3E}">
        <p14:creationId xmlns:p14="http://schemas.microsoft.com/office/powerpoint/2010/main" val="137925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0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1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0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2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0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0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5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6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A7FC9-B234-402C-9E15-ADE86F3318BD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A44B-F03E-41E8-BFCB-F65A053225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7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 idx="4294967295"/>
          </p:nvPr>
        </p:nvSpPr>
        <p:spPr>
          <a:xfrm>
            <a:off x="2169188" y="18551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 err="1" smtClean="0"/>
              <a:t>CSc</a:t>
            </a:r>
            <a:r>
              <a:rPr lang="en-US" sz="4800" dirty="0" smtClean="0"/>
              <a:t> 110, </a:t>
            </a:r>
            <a:r>
              <a:rPr lang="en-US" sz="4800" dirty="0" smtClean="0"/>
              <a:t>Spring 2018</a:t>
            </a:r>
            <a:endParaRPr lang="en-US" sz="4800" dirty="0"/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2135850" y="1283749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</a:t>
            </a:r>
            <a:r>
              <a:rPr lang="en-US" dirty="0" smtClean="0"/>
              <a:t>17: </a:t>
            </a:r>
            <a:r>
              <a:rPr lang="en-US" dirty="0" smtClean="0">
                <a:latin typeface="Courier New" panose="02070309020205020404" pitchFamily="49" charset="0"/>
              </a:rPr>
              <a:t>while</a:t>
            </a:r>
            <a:r>
              <a:rPr lang="en-US" dirty="0" smtClean="0"/>
              <a:t> Loops and </a:t>
            </a:r>
            <a:r>
              <a:rPr lang="en-US" dirty="0" smtClean="0"/>
              <a:t>decomposition</a:t>
            </a:r>
            <a:endParaRPr lang="en-US" dirty="0" smtClean="0"/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4" name="Picture 1" descr="sheepless_in_seattle_gro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55" y="2795153"/>
            <a:ext cx="4855866" cy="3699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5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Fencepost question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function </a:t>
            </a:r>
            <a:r>
              <a:rPr lang="en-US" dirty="0" err="1" smtClean="0">
                <a:latin typeface="Courier New" panose="02070309020205020404" pitchFamily="49" charset="0"/>
              </a:rPr>
              <a:t>print_primes</a:t>
            </a:r>
            <a:r>
              <a:rPr lang="en-US" dirty="0" smtClean="0"/>
              <a:t> that prints all </a:t>
            </a:r>
            <a:r>
              <a:rPr lang="en-US" i="1" dirty="0" smtClean="0"/>
              <a:t>prime </a:t>
            </a:r>
            <a:r>
              <a:rPr lang="en-US" dirty="0" smtClean="0"/>
              <a:t>numbers up to a max.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Example: </a:t>
            </a:r>
            <a:r>
              <a:rPr lang="en-US" dirty="0" err="1" smtClean="0">
                <a:latin typeface="Courier New" panose="02070309020205020404" pitchFamily="49" charset="0"/>
              </a:rPr>
              <a:t>print_primes</a:t>
            </a:r>
            <a:r>
              <a:rPr lang="en-US" dirty="0" smtClean="0">
                <a:latin typeface="Courier New" panose="02070309020205020404" pitchFamily="49" charset="0"/>
              </a:rPr>
              <a:t>(50)</a:t>
            </a:r>
            <a:r>
              <a:rPr lang="en-US" dirty="0" smtClean="0"/>
              <a:t> prints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900" dirty="0">
                <a:latin typeface="Courier New" panose="02070309020205020404" pitchFamily="49" charset="0"/>
              </a:rPr>
              <a:t>	2, 3, 5, 7, 11, 13, 17, 19, 23, 29, 31, 37, 41, 43, 47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If the maximum is less than 2, print no output.</a:t>
            </a: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9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help you, write a function </a:t>
            </a:r>
            <a:r>
              <a:rPr lang="en-US" dirty="0" err="1" smtClean="0">
                <a:latin typeface="Courier New" panose="02070309020205020404" pitchFamily="49" charset="0"/>
              </a:rPr>
              <a:t>count_factors</a:t>
            </a:r>
            <a:r>
              <a:rPr lang="en-US" dirty="0" smtClean="0"/>
              <a:t> which returns the number of factors of a given integer.</a:t>
            </a:r>
          </a:p>
          <a:p>
            <a:pPr lvl="1" eaLnBrk="1" hangingPunct="1"/>
            <a:r>
              <a:rPr lang="en-US" sz="1800" dirty="0" err="1">
                <a:latin typeface="Courier New" panose="02070309020205020404" pitchFamily="49" charset="0"/>
              </a:rPr>
              <a:t>c</a:t>
            </a:r>
            <a:r>
              <a:rPr lang="en-US" sz="1800" dirty="0" err="1" smtClean="0">
                <a:latin typeface="Courier New" panose="02070309020205020404" pitchFamily="49" charset="0"/>
              </a:rPr>
              <a:t>ount_factors</a:t>
            </a:r>
            <a:r>
              <a:rPr lang="en-US" sz="1800" dirty="0" smtClean="0">
                <a:latin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</a:rPr>
              <a:t>)</a:t>
            </a:r>
            <a:r>
              <a:rPr lang="en-US" sz="1800" dirty="0"/>
              <a:t> returns </a:t>
            </a:r>
            <a:r>
              <a:rPr lang="en-US" sz="1800" dirty="0">
                <a:latin typeface="Courier New" panose="02070309020205020404" pitchFamily="49" charset="0"/>
              </a:rPr>
              <a:t>6</a:t>
            </a:r>
            <a:r>
              <a:rPr lang="en-US" sz="1800" dirty="0"/>
              <a:t> due to factors 1, 2, 4, 5, 10, 20.</a:t>
            </a:r>
          </a:p>
        </p:txBody>
      </p:sp>
    </p:spTree>
    <p:extLst>
      <p:ext uri="{BB962C8B-B14F-4D97-AF65-F5344CB8AC3E}">
        <p14:creationId xmlns:p14="http://schemas.microsoft.com/office/powerpoint/2010/main" val="1598241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Fencepost answer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70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Prints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all prime numbers up to the given max.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print_primes</a:t>
            </a:r>
            <a:r>
              <a:rPr lang="en-US" sz="1600" dirty="0" smtClean="0">
                <a:latin typeface="Courier New" panose="02070309020205020404" pitchFamily="49" charset="0"/>
              </a:rPr>
              <a:t>(max):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if </a:t>
            </a:r>
            <a:r>
              <a:rPr lang="en-US" sz="1600" dirty="0" smtClean="0">
                <a:latin typeface="Courier New" panose="02070309020205020404" pitchFamily="49" charset="0"/>
              </a:rPr>
              <a:t>max </a:t>
            </a:r>
            <a:r>
              <a:rPr lang="en-US" sz="1600" dirty="0">
                <a:latin typeface="Courier New" panose="02070309020205020404" pitchFamily="49" charset="0"/>
              </a:rPr>
              <a:t>&gt;= </a:t>
            </a:r>
            <a:r>
              <a:rPr lang="en-US" sz="1600" dirty="0" smtClean="0">
                <a:latin typeface="Courier New" panose="02070309020205020404" pitchFamily="49" charset="0"/>
              </a:rPr>
              <a:t>2: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("2</a:t>
            </a:r>
            <a:r>
              <a:rPr lang="en-US" sz="1600" dirty="0" smtClean="0">
                <a:latin typeface="Courier New" panose="02070309020205020404" pitchFamily="49" charset="0"/>
              </a:rPr>
              <a:t>", end='')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 in range(3, max + 1):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if </a:t>
            </a:r>
            <a:r>
              <a:rPr lang="en-US" sz="1600" dirty="0" err="1" smtClean="0">
                <a:latin typeface="Courier New" panose="02070309020205020404" pitchFamily="49" charset="0"/>
              </a:rPr>
              <a:t>count_factors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</a:rPr>
              <a:t>) == </a:t>
            </a:r>
            <a:r>
              <a:rPr lang="en-US" sz="1600" dirty="0" smtClean="0">
                <a:latin typeface="Courier New" panose="02070309020205020404" pitchFamily="49" charset="0"/>
              </a:rPr>
              <a:t>2: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(", 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))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print()</a:t>
            </a:r>
          </a:p>
          <a:p>
            <a:pPr marL="342900" indent="-342900">
              <a:lnSpc>
                <a:spcPct val="70000"/>
              </a:lnSpc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Returns how many factors the given number has.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count_factors</a:t>
            </a:r>
            <a:r>
              <a:rPr lang="en-US" sz="1600" dirty="0" smtClean="0">
                <a:latin typeface="Courier New" panose="02070309020205020404" pitchFamily="49" charset="0"/>
              </a:rPr>
              <a:t>(number):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count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 in range(1, number + 1):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if </a:t>
            </a:r>
            <a:r>
              <a:rPr lang="en-US" sz="1600" dirty="0" smtClean="0">
                <a:latin typeface="Courier New" panose="02070309020205020404" pitchFamily="49" charset="0"/>
              </a:rPr>
              <a:t>number </a:t>
            </a:r>
            <a:r>
              <a:rPr lang="en-US" sz="1600" dirty="0">
                <a:latin typeface="Courier New" panose="02070309020205020404" pitchFamily="49" charset="0"/>
              </a:rPr>
              <a:t>% </a:t>
            </a:r>
            <a:r>
              <a:rPr lang="en-US" sz="1600" dirty="0" err="1">
                <a:latin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</a:rPr>
              <a:t> == </a:t>
            </a:r>
            <a:r>
              <a:rPr lang="en-US" sz="1600" dirty="0" smtClean="0">
                <a:latin typeface="Courier New" panose="02070309020205020404" pitchFamily="49" charset="0"/>
              </a:rPr>
              <a:t>0: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count</a:t>
            </a: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+= 1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is a factor of number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return count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512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question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838200" y="1336430"/>
            <a:ext cx="10515600" cy="568736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Write a program that produces output like the following: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This program reads data for two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people and computes their basal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metabolic rate and burn rate.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Enter next person's information: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height (in inches)? </a:t>
            </a:r>
            <a:r>
              <a:rPr lang="en-US" sz="1600" b="1" u="sng" dirty="0">
                <a:latin typeface="Courier New" panose="02070309020205020404" pitchFamily="49" charset="0"/>
              </a:rPr>
              <a:t>73.5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weight (in pounds)? </a:t>
            </a:r>
            <a:r>
              <a:rPr lang="en-US" sz="1600" b="1" u="sng" dirty="0">
                <a:latin typeface="Courier New" panose="02070309020205020404" pitchFamily="49" charset="0"/>
              </a:rPr>
              <a:t>230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age (in years)? </a:t>
            </a:r>
            <a:r>
              <a:rPr lang="en-US" sz="1600" b="1" u="sng" dirty="0">
                <a:latin typeface="Courier New" panose="02070309020205020404" pitchFamily="49" charset="0"/>
              </a:rPr>
              <a:t>35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gender (male or female)? </a:t>
            </a:r>
            <a:r>
              <a:rPr lang="en-US" sz="1600" b="1" u="sng" dirty="0">
                <a:latin typeface="Courier New" panose="02070309020205020404" pitchFamily="49" charset="0"/>
              </a:rPr>
              <a:t>male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Enter next person's information: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height (in inches)? </a:t>
            </a:r>
            <a:r>
              <a:rPr lang="en-US" sz="1600" b="1" u="sng" dirty="0">
                <a:latin typeface="Courier New" panose="02070309020205020404" pitchFamily="49" charset="0"/>
              </a:rPr>
              <a:t>71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weight (in pounds)? </a:t>
            </a:r>
            <a:r>
              <a:rPr lang="en-US" sz="1600" b="1" u="sng" dirty="0">
                <a:latin typeface="Courier New" panose="02070309020205020404" pitchFamily="49" charset="0"/>
              </a:rPr>
              <a:t>220.5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age (in years)?</a:t>
            </a:r>
            <a:r>
              <a:rPr lang="en-US" sz="1600" b="1" u="sng" dirty="0">
                <a:latin typeface="Courier New" panose="02070309020205020404" pitchFamily="49" charset="0"/>
              </a:rPr>
              <a:t> 20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gender (male or female)? </a:t>
            </a:r>
            <a:r>
              <a:rPr lang="en-US" sz="1600" b="1" u="sng" dirty="0">
                <a:latin typeface="Courier New" panose="02070309020205020404" pitchFamily="49" charset="0"/>
              </a:rPr>
              <a:t>female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Person #1 basal metabolic rate = 2042.3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high resting burn rate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Person #2 basal metabolic rate = 1868.4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moderate resting burn rate</a:t>
            </a:r>
          </a:p>
        </p:txBody>
      </p:sp>
      <p:graphicFrame>
        <p:nvGraphicFramePr>
          <p:cNvPr id="716829" name="Group 29"/>
          <p:cNvGraphicFramePr>
            <a:graphicFrameLocks noGrp="1"/>
          </p:cNvGraphicFramePr>
          <p:nvPr>
            <p:extLst/>
          </p:nvPr>
        </p:nvGraphicFramePr>
        <p:xfrm>
          <a:off x="7686501" y="4786978"/>
          <a:ext cx="3054350" cy="1284332"/>
        </p:xfrm>
        <a:graphic>
          <a:graphicData uri="http://schemas.openxmlformats.org/drawingml/2006/table">
            <a:tbl>
              <a:tblPr/>
              <a:tblGrid>
                <a:gridCol w="1420813"/>
                <a:gridCol w="1633537"/>
              </a:tblGrid>
              <a:tr h="310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BMR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Burn Level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below 12000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low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1200 to 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moderate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above 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high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2879" y="1939332"/>
            <a:ext cx="47528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Basal Metabolic Rate Formula:</a:t>
            </a:r>
          </a:p>
          <a:p>
            <a:endParaRPr lang="en-US" dirty="0"/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male BMR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4.54545 x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(weight in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lb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15.875 x (height in inches) - 5 x (age in years) +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female BMR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4.54545 x (weight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+ 15.875 x (height in inches) - 5 x (age in years)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- 161</a:t>
            </a:r>
          </a:p>
        </p:txBody>
      </p:sp>
    </p:spTree>
    <p:extLst>
      <p:ext uri="{BB962C8B-B14F-4D97-AF65-F5344CB8AC3E}">
        <p14:creationId xmlns:p14="http://schemas.microsoft.com/office/powerpoint/2010/main" val="1284649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answer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This program finds the basal metabolic rate (BMR) for two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individuals. This variation includes several functions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other than main.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introduces the program to the user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give_intro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print("This program reads data for two")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print("people and computes their basal")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print("metabolic rate and burn rate.")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prompts for one person's statistics, returning the BMI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(person):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print("Enter person", person, "information:")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height = float(input("height (in inches)?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weight = float(input("weight (in pounds)?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age = float(input("age (in years)?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gender = input("gender (male or female)? 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</a:rPr>
              <a:t>bmr_for</a:t>
            </a:r>
            <a:r>
              <a:rPr lang="en-US" sz="1400" dirty="0">
                <a:latin typeface="Courier New" panose="02070309020205020404" pitchFamily="49" charset="0"/>
              </a:rPr>
              <a:t>(height, weight, age, gender)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 smtClean="0">
                <a:latin typeface="Courier New" panose="02070309020205020404" pitchFamily="49" charset="0"/>
              </a:rPr>
              <a:t>   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628607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, cont'd.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838200" y="1507253"/>
            <a:ext cx="10515600" cy="5194998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this function contains the basal metabolic rate formula for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converting the given height (in inches), weight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(in pounds), age (in years) and gender (male or female) into a BMR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bmr_for</a:t>
            </a:r>
            <a:r>
              <a:rPr lang="en-US" sz="1400" dirty="0">
                <a:latin typeface="Courier New" panose="02070309020205020404" pitchFamily="49" charset="0"/>
              </a:rPr>
              <a:t>(height, weight, age, gender):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= 4.54545 * weight + 15.875 * height - 5 * age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</a:rPr>
              <a:t>gender.lower</a:t>
            </a:r>
            <a:r>
              <a:rPr lang="en-US" sz="1400" dirty="0">
                <a:latin typeface="Courier New" panose="02070309020205020404" pitchFamily="49" charset="0"/>
              </a:rPr>
              <a:t>() == "male":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+= 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else: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-= 161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reports the overall </a:t>
            </a:r>
            <a:r>
              <a:rPr lang="en-US" sz="14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bmr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values and status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report_results</a:t>
            </a:r>
            <a:r>
              <a:rPr lang="en-US" sz="1400" dirty="0">
                <a:latin typeface="Courier New" panose="02070309020205020404" pitchFamily="49" charset="0"/>
              </a:rPr>
              <a:t>(bmr1, bmr2):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print("Person #1 basal metabolic rate =", round(bmr1, 1))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(bmr1)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print("Person #2 basal metabolic rate =", round(bmr2, 1))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(bmr2)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reports the burn rate for the given BMR value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&lt; 1200: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print("low resting burn rate");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&lt;= 2000: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print("moderate resting burn rate")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else: # bmr1 &gt; 2000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print("high resting burn rate")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give_intro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bmr1 =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(1)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bmr2 =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(2)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print(bmr1, bmr2)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report_results</a:t>
            </a:r>
            <a:r>
              <a:rPr lang="en-US" sz="1400" dirty="0">
                <a:latin typeface="Courier New" panose="02070309020205020404" pitchFamily="49" charset="0"/>
              </a:rPr>
              <a:t>(bmr1, bmr2)</a:t>
            </a:r>
          </a:p>
          <a:p>
            <a:pPr lvl="1">
              <a:lnSpc>
                <a:spcPct val="60000"/>
              </a:lnSpc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main()</a:t>
            </a:r>
            <a:endParaRPr lang="en-US" sz="1400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50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644</Words>
  <Application>Microsoft Office PowerPoint</Application>
  <PresentationFormat>Widescreen</PresentationFormat>
  <Paragraphs>142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Verdana</vt:lpstr>
      <vt:lpstr>Wingdings 2</vt:lpstr>
      <vt:lpstr>Office Theme</vt:lpstr>
      <vt:lpstr>CSc 110, Spring 2018</vt:lpstr>
      <vt:lpstr>Fencepost question</vt:lpstr>
      <vt:lpstr>Fencepost answer</vt:lpstr>
      <vt:lpstr>Nested if/else question</vt:lpstr>
      <vt:lpstr>Nested if/else answer</vt:lpstr>
      <vt:lpstr>Nested if/else, cont'd.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11</cp:revision>
  <dcterms:created xsi:type="dcterms:W3CDTF">2016-08-16T01:29:37Z</dcterms:created>
  <dcterms:modified xsi:type="dcterms:W3CDTF">2018-02-17T05:12:37Z</dcterms:modified>
</cp:coreProperties>
</file>