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62" r:id="rId3"/>
    <p:sldId id="263" r:id="rId4"/>
    <p:sldId id="264" r:id="rId5"/>
    <p:sldId id="282" r:id="rId6"/>
    <p:sldId id="267" r:id="rId7"/>
    <p:sldId id="268" r:id="rId8"/>
    <p:sldId id="270" r:id="rId9"/>
    <p:sldId id="271" r:id="rId10"/>
    <p:sldId id="272" r:id="rId11"/>
    <p:sldId id="287" r:id="rId12"/>
    <p:sldId id="273" r:id="rId13"/>
    <p:sldId id="274" r:id="rId14"/>
    <p:sldId id="280" r:id="rId15"/>
    <p:sldId id="283" r:id="rId16"/>
    <p:sldId id="285" r:id="rId17"/>
    <p:sldId id="286" r:id="rId18"/>
    <p:sldId id="284" r:id="rId19"/>
    <p:sldId id="281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60606-8FAC-4A99-B938-3BD10DA689F5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0813F-2DC0-4579-AE83-106C293F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75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8DD5B-744B-43B3-B887-F52642BDB50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7523F-3939-4BD7-A75E-FFCDCC553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31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0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8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1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4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0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0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0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1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7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6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63F02-01DD-48B0-8EDA-CC4350E9581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8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97839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4000" y="2120202"/>
            <a:ext cx="9144000" cy="165576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19: </a:t>
            </a:r>
            <a:r>
              <a:rPr lang="en-US" dirty="0" smtClean="0"/>
              <a:t>lists</a:t>
            </a:r>
          </a:p>
          <a:p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endParaRPr 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1026" name="Picture 2" descr="Image result for cartoon about programm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328" y="3254277"/>
            <a:ext cx="3107344" cy="303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2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5014119" y="2548463"/>
            <a:ext cx="2163762" cy="2809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 smtClean="0"/>
          </a:p>
        </p:txBody>
      </p:sp>
      <p:sp>
        <p:nvSpPr>
          <p:cNvPr id="183603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Use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r>
              <a:rPr lang="en-US" dirty="0" smtClean="0"/>
              <a:t> to find the number of elements in a list.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(numbers)):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print(numbers[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+ " ", end='')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output: 0 2 4 6 8 10 12 14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What expressions refer to:</a:t>
            </a:r>
          </a:p>
          <a:p>
            <a:pPr lvl="1" eaLnBrk="1" hangingPunct="1"/>
            <a:r>
              <a:rPr lang="en-US" dirty="0" smtClean="0"/>
              <a:t>The last element of any list?  </a:t>
            </a:r>
          </a:p>
          <a:p>
            <a:pPr lvl="1" eaLnBrk="1" hangingPunct="1"/>
            <a:r>
              <a:rPr lang="en-US" dirty="0" smtClean="0"/>
              <a:t>The middle element?</a:t>
            </a:r>
          </a:p>
        </p:txBody>
      </p:sp>
    </p:spTree>
    <p:extLst>
      <p:ext uri="{BB962C8B-B14F-4D97-AF65-F5344CB8AC3E}">
        <p14:creationId xmlns:p14="http://schemas.microsoft.com/office/powerpoint/2010/main" val="34677202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Lists and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loops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You can also loop directly over lists, just as with strings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list = [1, 3, 6, 23, 43, 12]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number in list: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 + " ", end='')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print()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output: 1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6 23 43 12 </a:t>
            </a:r>
            <a:endParaRPr lang="en-US" dirty="0" smtClean="0"/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135477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Weather question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a list to solve the weather problem: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7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How many days' temperatures?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1's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2's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3's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4's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5's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6's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days were above average.</a:t>
            </a:r>
          </a:p>
        </p:txBody>
      </p:sp>
    </p:spTree>
    <p:extLst>
      <p:ext uri="{BB962C8B-B14F-4D97-AF65-F5344CB8AC3E}">
        <p14:creationId xmlns:p14="http://schemas.microsoft.com/office/powerpoint/2010/main" val="1648726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Weather answer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28800" y="1371601"/>
            <a:ext cx="8839200" cy="4906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Reads temperatures from the user, computes average and # days above average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</a:t>
            </a:r>
            <a:r>
              <a:rPr lang="en-US" sz="1400" dirty="0" err="1" smtClean="0">
                <a:latin typeface="Courier New" panose="02070309020205020404" pitchFamily="49" charset="0"/>
              </a:rPr>
              <a:t>ef</a:t>
            </a:r>
            <a:r>
              <a:rPr lang="en-US" sz="1400" dirty="0" smtClean="0">
                <a:latin typeface="Courier New" panose="02070309020205020404" pitchFamily="49" charset="0"/>
              </a:rPr>
              <a:t> main():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days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</a:rPr>
              <a:t>(input("How many days' temperatures? "))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</a:rPr>
              <a:t>temps </a:t>
            </a:r>
            <a:r>
              <a:rPr lang="en-US" sz="1400" b="1" dirty="0">
                <a:latin typeface="Courier New" panose="02070309020205020404" pitchFamily="49" charset="0"/>
              </a:rPr>
              <a:t>= </a:t>
            </a:r>
            <a:r>
              <a:rPr lang="en-US" sz="1400" b="1" dirty="0" smtClean="0">
                <a:latin typeface="Courier New" panose="02070309020205020404" pitchFamily="49" charset="0"/>
              </a:rPr>
              <a:t>[0] * days             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list to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store days' temperatures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sum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0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days):          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read/store each day's temperature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</a:rPr>
              <a:t>       temps[</a:t>
            </a:r>
            <a:r>
              <a:rPr lang="en-US" sz="1400" b="1" dirty="0" err="1" smtClean="0">
                <a:latin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</a:rPr>
              <a:t>] = </a:t>
            </a:r>
            <a:r>
              <a:rPr lang="en-US" sz="1400" b="1" dirty="0" err="1" smtClean="0">
                <a:latin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</a:rPr>
              <a:t>(input(</a:t>
            </a:r>
            <a:r>
              <a:rPr lang="en-US" sz="1400" dirty="0" smtClean="0">
                <a:latin typeface="Courier New" panose="02070309020205020404" pitchFamily="49" charset="0"/>
              </a:rPr>
              <a:t>("Day " + (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+ 1) + "'s high temp: ")))</a:t>
            </a:r>
            <a:endParaRPr lang="en-US" sz="14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</a:rPr>
              <a:t>sum += temps[</a:t>
            </a:r>
            <a:r>
              <a:rPr lang="en-US" sz="1400" dirty="0" err="1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average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sum </a:t>
            </a:r>
            <a:r>
              <a:rPr lang="en-US" sz="1400" dirty="0">
                <a:latin typeface="Courier New" panose="02070309020205020404" pitchFamily="49" charset="0"/>
              </a:rPr>
              <a:t>/ </a:t>
            </a:r>
            <a:r>
              <a:rPr lang="en-US" sz="1400" dirty="0" smtClean="0">
                <a:latin typeface="Courier New" panose="02070309020205020404" pitchFamily="49" charset="0"/>
              </a:rPr>
              <a:t>days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count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0                      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see if each day is above average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days):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</a:rPr>
              <a:t>if (</a:t>
            </a:r>
            <a:r>
              <a:rPr lang="en-US" sz="1400" b="1" dirty="0">
                <a:latin typeface="Courier New" panose="02070309020205020404" pitchFamily="49" charset="0"/>
              </a:rPr>
              <a:t>temps[</a:t>
            </a:r>
            <a:r>
              <a:rPr lang="en-US" sz="1400" b="1" dirty="0" err="1">
                <a:latin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</a:rPr>
              <a:t>]</a:t>
            </a:r>
            <a:r>
              <a:rPr lang="en-US" sz="1400" dirty="0">
                <a:latin typeface="Courier New" panose="02070309020205020404" pitchFamily="49" charset="0"/>
              </a:rPr>
              <a:t> &gt; average</a:t>
            </a:r>
            <a:r>
              <a:rPr lang="en-US" sz="1400" dirty="0" smtClean="0">
                <a:latin typeface="Courier New" panose="02070309020205020404" pitchFamily="49" charset="0"/>
              </a:rPr>
              <a:t>):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    count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</a:rPr>
              <a:t>+= 1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report results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print("</a:t>
            </a:r>
            <a:r>
              <a:rPr lang="en-US" sz="1400" dirty="0">
                <a:latin typeface="Courier New" panose="02070309020205020404" pitchFamily="49" charset="0"/>
              </a:rPr>
              <a:t>Average temp = </a:t>
            </a:r>
            <a:r>
              <a:rPr lang="en-US" sz="1400" dirty="0" smtClean="0">
                <a:latin typeface="Courier New" panose="02070309020205020404" pitchFamily="49" charset="0"/>
              </a:rPr>
              <a:t>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(average))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print(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(count) </a:t>
            </a:r>
            <a:r>
              <a:rPr lang="en-US" sz="1400" dirty="0">
                <a:latin typeface="Courier New" panose="02070309020205020404" pitchFamily="49" charset="0"/>
              </a:rPr>
              <a:t>+ " days above average</a:t>
            </a:r>
            <a:r>
              <a:rPr lang="en-US" sz="1400" dirty="0" smtClean="0">
                <a:latin typeface="Courier New" panose="02070309020205020404" pitchFamily="49" charset="0"/>
              </a:rPr>
              <a:t>")</a:t>
            </a:r>
            <a:endParaRPr 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500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Weather question 2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Modify the weather program to print the following output: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6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in a temperature or "done" to finish</a:t>
            </a:r>
            <a:endParaRPr lang="en-US" sz="18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2's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3's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4's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5's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6's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sz="1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sz="1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endParaRPr lang="en-US" sz="1800" b="1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 days were above average.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824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declaration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374650" indent="-285750">
              <a:buNone/>
              <a:tabLst>
                <a:tab pos="2003425" algn="l"/>
                <a:tab pos="4689475" algn="l"/>
              </a:tabLst>
            </a:pP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[]</a:t>
            </a:r>
          </a:p>
          <a:p>
            <a:pPr marL="742950" lvl="1" indent="-285750">
              <a:buNone/>
              <a:tabLst>
                <a:tab pos="2003425" algn="l"/>
                <a:tab pos="4689475" algn="l"/>
              </a:tabLst>
            </a:pPr>
            <a:endParaRPr lang="en-US" sz="800" dirty="0"/>
          </a:p>
          <a:p>
            <a:pPr marL="742950" lvl="1" indent="-285750">
              <a:tabLst>
                <a:tab pos="2003425" algn="l"/>
                <a:tab pos="4689475" algn="l"/>
              </a:tabLst>
            </a:pPr>
            <a:r>
              <a:rPr lang="en-US" dirty="0" smtClean="0"/>
              <a:t>Example:</a:t>
            </a:r>
          </a:p>
          <a:p>
            <a:pPr marL="742950" lvl="1" indent="-285750">
              <a:buNone/>
              <a:tabLst>
                <a:tab pos="2003425" algn="l"/>
                <a:tab pos="4689475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 = []</a:t>
            </a:r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dirty="0" smtClean="0"/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dirty="0" smtClean="0"/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dirty="0" smtClean="0"/>
          </a:p>
          <a:p>
            <a:pPr marL="374650" indent="-285750">
              <a:buNone/>
              <a:tabLst>
                <a:tab pos="2003425" algn="l"/>
                <a:tab pos="4689475" algn="l"/>
              </a:tabLst>
            </a:pPr>
            <a:endParaRPr lang="en-US" dirty="0" smtClean="0"/>
          </a:p>
        </p:txBody>
      </p:sp>
      <p:graphicFrame>
        <p:nvGraphicFramePr>
          <p:cNvPr id="1825796" name="Group 4"/>
          <p:cNvGraphicFramePr>
            <a:graphicFrameLocks noGrp="1"/>
          </p:cNvGraphicFramePr>
          <p:nvPr/>
        </p:nvGraphicFramePr>
        <p:xfrm>
          <a:off x="2286001" y="4216400"/>
          <a:ext cx="1082993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20828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17300" y="3570407"/>
            <a:ext cx="31350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Creates an empty list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07393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functions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726094"/>
              </p:ext>
            </p:extLst>
          </p:nvPr>
        </p:nvGraphicFramePr>
        <p:xfrm>
          <a:off x="838200" y="1352711"/>
          <a:ext cx="10661301" cy="5257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097"/>
                <a:gridCol w="87362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Function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Description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an item to the end of the list. Equivalent to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a[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(a):] = [x]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.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extend(L)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 the list by appending all the items in the given list. Equivalent to 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(a):] = L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insert(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Inserts an item at a given position. 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the index of the element before which to insert, so 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a.insert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 x)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inserts at the front of the list.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the first item from the list whose value is 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Errs</a:t>
                      </a:r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no such item.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pop(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the item at the given position in the list, and returns it. 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a.pop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removes and returns the last item in the list.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clear()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 all items from the list. 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Returns the index in the list of the first item whose value is 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Errs if there is no such item.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Returns the number of times 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appears in the list.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the items of the list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reverse()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Reverses the elements of the list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copy()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 a copy of the list.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228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Weather 2 answer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96721" y="1371601"/>
            <a:ext cx="9271279" cy="4906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Reads temperatures from the user, computes average and # days above average.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print("Type in a temperature or \"done\" to finish")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temps = []      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list to store days' temperatures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sum = 0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done = input("Day 1's high temp: ")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day = 1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while(done != "done"):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read/store each day's temperature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done = </a:t>
            </a:r>
            <a:r>
              <a:rPr lang="en-US" sz="1400" dirty="0" err="1" smtClean="0">
                <a:latin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</a:rPr>
              <a:t>(done)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sum += done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temps.append</a:t>
            </a:r>
            <a:r>
              <a:rPr lang="en-US" sz="1400" dirty="0" smtClean="0">
                <a:latin typeface="Courier New" panose="02070309020205020404" pitchFamily="49" charset="0"/>
              </a:rPr>
              <a:t>(done)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done = input(("Day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(day + 1) + "'s high temp: "))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day += 1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average = sum / day</a:t>
            </a:r>
          </a:p>
          <a:p>
            <a:pPr>
              <a:lnSpc>
                <a:spcPct val="65000"/>
              </a:lnSpc>
              <a:buNone/>
            </a:pPr>
            <a:endParaRPr lang="en-US" sz="14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count = 0                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see if each day is above average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 - 1):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if (temps[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 &gt; average):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    count += 1</a:t>
            </a:r>
          </a:p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    # report results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print("Average temp =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(average))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(count) + " days above average")</a:t>
            </a:r>
            <a:endParaRPr 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35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Weather question 3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Modify the weather program to print the following output: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60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How many days' temperatures?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1's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2's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3's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4's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5's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6's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4 days were above average.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Temperatures: [45, 44, 39, 48, 37, 46, 53]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coldest days: 37, 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hottest days: 53, 48</a:t>
            </a:r>
          </a:p>
        </p:txBody>
      </p:sp>
    </p:spTree>
    <p:extLst>
      <p:ext uri="{BB962C8B-B14F-4D97-AF65-F5344CB8AC3E}">
        <p14:creationId xmlns:p14="http://schemas.microsoft.com/office/powerpoint/2010/main" val="1649494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Weather answer 3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676400" y="1417061"/>
            <a:ext cx="8839200" cy="4906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Reads temperatures from the user, computes average and # days above average.</a:t>
            </a:r>
            <a:endParaRPr lang="en-US" sz="8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days = </a:t>
            </a:r>
            <a:r>
              <a:rPr lang="en-US" sz="1400" dirty="0" err="1" smtClean="0">
                <a:latin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</a:rPr>
              <a:t>(input("How many days' temperatures? "))</a:t>
            </a:r>
          </a:p>
          <a:p>
            <a:pPr>
              <a:lnSpc>
                <a:spcPct val="65000"/>
              </a:lnSpc>
              <a:buNone/>
            </a:pPr>
            <a:r>
              <a:rPr lang="en-US" sz="800" dirty="0" smtClean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latin typeface="Courier New" panose="02070309020205020404" pitchFamily="49" charset="0"/>
              </a:rPr>
              <a:t>    temps = [0] * days             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list to store days' temperatures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sum = 0</a:t>
            </a:r>
          </a:p>
          <a:p>
            <a:pPr>
              <a:lnSpc>
                <a:spcPct val="65000"/>
              </a:lnSpc>
              <a:buNone/>
            </a:pPr>
            <a:endParaRPr lang="en-US" sz="8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days):       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read/store each day's temperature</a:t>
            </a:r>
          </a:p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latin typeface="Courier New" panose="02070309020205020404" pitchFamily="49" charset="0"/>
              </a:rPr>
              <a:t>        temps[</a:t>
            </a:r>
            <a:r>
              <a:rPr lang="en-US" sz="1400" b="1" dirty="0" err="1" smtClean="0">
                <a:latin typeface="Courier New" panose="02070309020205020404" pitchFamily="49" charset="0"/>
              </a:rPr>
              <a:t>i</a:t>
            </a:r>
            <a:r>
              <a:rPr lang="en-US" sz="1400" b="1" dirty="0" smtClean="0">
                <a:latin typeface="Courier New" panose="02070309020205020404" pitchFamily="49" charset="0"/>
              </a:rPr>
              <a:t>] = </a:t>
            </a:r>
            <a:r>
              <a:rPr lang="en-US" sz="1400" b="1" dirty="0" err="1" smtClean="0">
                <a:latin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</a:rPr>
              <a:t>(input(</a:t>
            </a:r>
            <a:r>
              <a:rPr lang="en-US" sz="1400" dirty="0" smtClean="0">
                <a:latin typeface="Courier New" panose="02070309020205020404" pitchFamily="49" charset="0"/>
              </a:rPr>
              <a:t>("Day " + (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+ 1) + "'s high temp: ")))</a:t>
            </a:r>
            <a:endParaRPr lang="en-US" sz="1400" b="1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sum += temps[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average = sum / days</a:t>
            </a:r>
          </a:p>
          <a:p>
            <a:pPr>
              <a:lnSpc>
                <a:spcPct val="65000"/>
              </a:lnSpc>
              <a:buNone/>
            </a:pPr>
            <a:endParaRPr lang="en-US" sz="8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count = 0                      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see if each day is above average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days):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if (</a:t>
            </a:r>
            <a:r>
              <a:rPr lang="en-US" sz="1400" b="1" dirty="0" smtClean="0">
                <a:latin typeface="Courier New" panose="02070309020205020404" pitchFamily="49" charset="0"/>
              </a:rPr>
              <a:t>temps[</a:t>
            </a:r>
            <a:r>
              <a:rPr lang="en-US" sz="1400" b="1" dirty="0" err="1" smtClean="0">
                <a:latin typeface="Courier New" panose="02070309020205020404" pitchFamily="49" charset="0"/>
              </a:rPr>
              <a:t>i</a:t>
            </a:r>
            <a:r>
              <a:rPr lang="en-US" sz="1400" b="1" dirty="0" smtClean="0">
                <a:latin typeface="Courier New" panose="02070309020205020404" pitchFamily="49" charset="0"/>
              </a:rPr>
              <a:t>]</a:t>
            </a:r>
            <a:r>
              <a:rPr lang="en-US" sz="1400" dirty="0" smtClean="0">
                <a:latin typeface="Courier New" panose="02070309020205020404" pitchFamily="49" charset="0"/>
              </a:rPr>
              <a:t> &gt; average):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    count += 1</a:t>
            </a:r>
            <a:endParaRPr lang="en-US" sz="8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# report results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print("Average temp =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(average))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(count) + " days above average")</a:t>
            </a:r>
          </a:p>
          <a:p>
            <a:pPr eaLnBrk="1" hangingPunct="1">
              <a:lnSpc>
                <a:spcPct val="76000"/>
              </a:lnSpc>
              <a:buFont typeface="Wingdings" panose="05000000000000000000" pitchFamily="2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6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print("</a:t>
            </a:r>
            <a:r>
              <a:rPr lang="en-US" sz="1400" dirty="0">
                <a:latin typeface="Courier New" panose="02070309020205020404" pitchFamily="49" charset="0"/>
              </a:rPr>
              <a:t>Temperatures: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</a:t>
            </a:r>
            <a:r>
              <a:rPr lang="en-US" sz="1400" b="1" dirty="0" smtClean="0">
                <a:latin typeface="Courier New" panose="02070309020205020404" pitchFamily="49" charset="0"/>
              </a:rPr>
              <a:t>temps)</a:t>
            </a:r>
            <a:r>
              <a:rPr lang="en-US" sz="1400" dirty="0" smtClean="0">
                <a:latin typeface="Courier New" panose="02070309020205020404" pitchFamily="49" charset="0"/>
              </a:rPr>
              <a:t>))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6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</a:rPr>
              <a:t>temps.sort</a:t>
            </a:r>
            <a:r>
              <a:rPr lang="en-US" sz="1400" b="1" dirty="0" smtClean="0">
                <a:latin typeface="Courier New" panose="02070309020205020404" pitchFamily="49" charset="0"/>
              </a:rPr>
              <a:t>()</a:t>
            </a:r>
            <a:endParaRPr lang="en-US" sz="14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6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print("</a:t>
            </a:r>
            <a:r>
              <a:rPr lang="en-US" sz="1400" dirty="0">
                <a:latin typeface="Courier New" panose="02070309020205020404" pitchFamily="49" charset="0"/>
              </a:rPr>
              <a:t>Two coldest days: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(temps[0]) </a:t>
            </a:r>
            <a:r>
              <a:rPr lang="en-US" sz="1400" dirty="0">
                <a:latin typeface="Courier New" panose="02070309020205020404" pitchFamily="49" charset="0"/>
              </a:rPr>
              <a:t>+ ",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(temps[1]))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6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print("</a:t>
            </a:r>
            <a:r>
              <a:rPr lang="en-US" sz="1400" dirty="0">
                <a:latin typeface="Courier New" panose="02070309020205020404" pitchFamily="49" charset="0"/>
              </a:rPr>
              <a:t>Two hottest days: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(temps[-1]) + </a:t>
            </a:r>
            <a:r>
              <a:rPr lang="en-US" sz="1400" dirty="0">
                <a:latin typeface="Courier New" panose="02070309020205020404" pitchFamily="49" charset="0"/>
              </a:rPr>
              <a:t>",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(temps[-2]))</a:t>
            </a:r>
            <a:endParaRPr 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182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we solve this problem?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Consider the following program (input underlined):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How many days' temperatures?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1's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2's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3's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4's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5's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6's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days were above average.</a:t>
            </a:r>
            <a:endParaRPr lang="en-US" dirty="0" smtClean="0"/>
          </a:p>
        </p:txBody>
      </p:sp>
      <p:pic>
        <p:nvPicPr>
          <p:cNvPr id="12292" name="Picture 4" descr="CLOUDS&amp;RA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125" y="3042138"/>
            <a:ext cx="2039938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222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"list mystery" problem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traversal</a:t>
            </a:r>
            <a:r>
              <a:rPr lang="en-US" dirty="0" smtClean="0"/>
              <a:t>: An examination of each element of an list.</a:t>
            </a:r>
          </a:p>
          <a:p>
            <a:pPr eaLnBrk="1" hangingPunct="1"/>
            <a:endParaRPr lang="en-US" sz="800" dirty="0"/>
          </a:p>
          <a:p>
            <a:pPr eaLnBrk="1" hangingPunct="1"/>
            <a:r>
              <a:rPr lang="en-US" dirty="0" smtClean="0"/>
              <a:t>What element values are stored in the following list?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a = [1, 7, 5, 6, 4, 14, 11</a:t>
            </a:r>
            <a:r>
              <a:rPr lang="en-US" dirty="0">
                <a:latin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(a) – 1):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if (a[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&gt;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+ 1]):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+ 1] =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+ 1] * 2</a:t>
            </a:r>
          </a:p>
        </p:txBody>
      </p:sp>
      <p:graphicFrame>
        <p:nvGraphicFramePr>
          <p:cNvPr id="97792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561379"/>
              </p:ext>
            </p:extLst>
          </p:nvPr>
        </p:nvGraphicFramePr>
        <p:xfrm>
          <a:off x="3613203" y="5302459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554038"/>
                <a:gridCol w="554037"/>
                <a:gridCol w="554038"/>
                <a:gridCol w="554037"/>
                <a:gridCol w="555625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7963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06543"/>
              </p:ext>
            </p:extLst>
          </p:nvPr>
        </p:nvGraphicFramePr>
        <p:xfrm>
          <a:off x="3623251" y="5302460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554038"/>
                <a:gridCol w="554037"/>
                <a:gridCol w="554038"/>
                <a:gridCol w="554037"/>
                <a:gridCol w="555625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481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77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the problem is hard</a:t>
            </a:r>
          </a:p>
        </p:txBody>
      </p:sp>
      <p:sp>
        <p:nvSpPr>
          <p:cNvPr id="1823746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need each input value twice:</a:t>
            </a:r>
          </a:p>
          <a:p>
            <a:pPr lvl="1" eaLnBrk="1" hangingPunct="1"/>
            <a:r>
              <a:rPr lang="en-US" smtClean="0"/>
              <a:t>to compute the average (a cumulative sum)</a:t>
            </a:r>
          </a:p>
          <a:p>
            <a:pPr lvl="1" eaLnBrk="1" hangingPunct="1"/>
            <a:r>
              <a:rPr lang="en-US" smtClean="0"/>
              <a:t>to count how many were above average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We could read each value into a variable... but we:</a:t>
            </a:r>
          </a:p>
          <a:p>
            <a:pPr lvl="1" eaLnBrk="1" hangingPunct="1"/>
            <a:r>
              <a:rPr lang="en-US" smtClean="0"/>
              <a:t>don't know how many days are needed until the program runs</a:t>
            </a:r>
          </a:p>
          <a:p>
            <a:pPr lvl="1" eaLnBrk="1" hangingPunct="1"/>
            <a:r>
              <a:rPr lang="en-US" smtClean="0"/>
              <a:t>don't know how many variables to declare</a:t>
            </a:r>
          </a:p>
          <a:p>
            <a:pPr lvl="1" eaLnBrk="1" hangingPunct="1"/>
            <a:endParaRPr lang="en-US" sz="1900"/>
          </a:p>
          <a:p>
            <a:pPr eaLnBrk="1" hangingPunct="1"/>
            <a:r>
              <a:rPr lang="en-US" smtClean="0"/>
              <a:t>We need a way to declare many variables in one step.</a:t>
            </a:r>
          </a:p>
        </p:txBody>
      </p:sp>
    </p:spTree>
    <p:extLst>
      <p:ext uri="{BB962C8B-B14F-4D97-AF65-F5344CB8AC3E}">
        <p14:creationId xmlns:p14="http://schemas.microsoft.com/office/powerpoint/2010/main" val="17951020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list</a:t>
            </a:r>
            <a:r>
              <a:rPr lang="en-US" dirty="0" smtClean="0"/>
              <a:t>: object that stores many values.</a:t>
            </a:r>
          </a:p>
          <a:p>
            <a:pPr lvl="1" eaLnBrk="1" hangingPunct="1"/>
            <a:r>
              <a:rPr lang="en-US" b="1" dirty="0" smtClean="0"/>
              <a:t>element</a:t>
            </a:r>
            <a:r>
              <a:rPr lang="en-US" dirty="0" smtClean="0"/>
              <a:t>: One value in a list.</a:t>
            </a:r>
          </a:p>
          <a:p>
            <a:pPr lvl="1" eaLnBrk="1" hangingPunct="1"/>
            <a:r>
              <a:rPr lang="en-US" b="1" dirty="0" smtClean="0"/>
              <a:t>index</a:t>
            </a:r>
            <a:r>
              <a:rPr lang="en-US" dirty="0" smtClean="0"/>
              <a:t>: A 0-based integer to access an element from an list.</a:t>
            </a:r>
          </a:p>
        </p:txBody>
      </p:sp>
      <p:graphicFrame>
        <p:nvGraphicFramePr>
          <p:cNvPr id="18247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774381"/>
              </p:ext>
            </p:extLst>
          </p:nvPr>
        </p:nvGraphicFramePr>
        <p:xfrm>
          <a:off x="2574926" y="3251200"/>
          <a:ext cx="7242316" cy="1282700"/>
        </p:xfrm>
        <a:graphic>
          <a:graphicData uri="http://schemas.openxmlformats.org/drawingml/2006/table">
            <a:tbl>
              <a:tblPr/>
              <a:tblGrid>
                <a:gridCol w="987262"/>
                <a:gridCol w="751383"/>
                <a:gridCol w="662356"/>
                <a:gridCol w="462239"/>
                <a:gridCol w="625327"/>
                <a:gridCol w="627117"/>
                <a:gridCol w="625326"/>
                <a:gridCol w="625327"/>
                <a:gridCol w="625326"/>
                <a:gridCol w="625327"/>
                <a:gridCol w="625326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-1  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376" name="Group 55"/>
          <p:cNvGrpSpPr>
            <a:grpSpLocks/>
          </p:cNvGrpSpPr>
          <p:nvPr/>
        </p:nvGrpSpPr>
        <p:grpSpPr bwMode="auto">
          <a:xfrm>
            <a:off x="3049624" y="4635360"/>
            <a:ext cx="7199695" cy="863600"/>
            <a:chOff x="999" y="3600"/>
            <a:chExt cx="3954" cy="544"/>
          </a:xfrm>
        </p:grpSpPr>
        <p:grpSp>
          <p:nvGrpSpPr>
            <p:cNvPr id="14377" name="Group 56"/>
            <p:cNvGrpSpPr>
              <a:grpSpLocks/>
            </p:cNvGrpSpPr>
            <p:nvPr/>
          </p:nvGrpSpPr>
          <p:grpSpPr bwMode="auto">
            <a:xfrm>
              <a:off x="999" y="3600"/>
              <a:ext cx="825" cy="544"/>
              <a:chOff x="999" y="3600"/>
              <a:chExt cx="825" cy="544"/>
            </a:xfrm>
          </p:grpSpPr>
          <p:sp>
            <p:nvSpPr>
              <p:cNvPr id="14384" name="Line 57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5" name="Text Box 58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825" cy="2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ahoma" panose="020B0604030504040204" pitchFamily="34" charset="0"/>
                  </a:rPr>
                  <a:t>element 0</a:t>
                </a:r>
              </a:p>
            </p:txBody>
          </p:sp>
        </p:grpSp>
        <p:grpSp>
          <p:nvGrpSpPr>
            <p:cNvPr id="14378" name="Group 59"/>
            <p:cNvGrpSpPr>
              <a:grpSpLocks/>
            </p:cNvGrpSpPr>
            <p:nvPr/>
          </p:nvGrpSpPr>
          <p:grpSpPr bwMode="auto">
            <a:xfrm>
              <a:off x="2391" y="3600"/>
              <a:ext cx="825" cy="544"/>
              <a:chOff x="999" y="3600"/>
              <a:chExt cx="825" cy="544"/>
            </a:xfrm>
          </p:grpSpPr>
          <p:sp>
            <p:nvSpPr>
              <p:cNvPr id="14382" name="Line 60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3" name="Text Box 61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825" cy="2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ahoma" panose="020B0604030504040204" pitchFamily="34" charset="0"/>
                  </a:rPr>
                  <a:t>element 4</a:t>
                </a:r>
              </a:p>
            </p:txBody>
          </p:sp>
        </p:grpSp>
        <p:grpSp>
          <p:nvGrpSpPr>
            <p:cNvPr id="14379" name="Group 62"/>
            <p:cNvGrpSpPr>
              <a:grpSpLocks/>
            </p:cNvGrpSpPr>
            <p:nvPr/>
          </p:nvGrpSpPr>
          <p:grpSpPr bwMode="auto">
            <a:xfrm>
              <a:off x="4128" y="3600"/>
              <a:ext cx="825" cy="544"/>
              <a:chOff x="999" y="3600"/>
              <a:chExt cx="825" cy="544"/>
            </a:xfrm>
          </p:grpSpPr>
          <p:sp>
            <p:nvSpPr>
              <p:cNvPr id="14380" name="Line 63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1" name="Text Box 64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825" cy="2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ahoma" panose="020B0604030504040204" pitchFamily="34" charset="0"/>
                  </a:rPr>
                  <a:t>element 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3682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initialization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[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,</a:t>
            </a:r>
            <a:r>
              <a:rPr lang="en-US" dirty="0" smtClean="0"/>
              <a:t> … </a:t>
            </a:r>
            <a:r>
              <a:rPr lang="en-US" b="1" dirty="0" smtClean="0"/>
              <a:t>value</a:t>
            </a:r>
            <a:r>
              <a:rPr lang="en-US" dirty="0">
                <a:latin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sz="1900" dirty="0" smtClean="0">
                <a:latin typeface="Courier New" panose="02070309020205020404" pitchFamily="49" charset="0"/>
              </a:rPr>
              <a:t>numbers </a:t>
            </a:r>
            <a:r>
              <a:rPr lang="en-US" sz="1900" dirty="0">
                <a:latin typeface="Courier New" panose="02070309020205020404" pitchFamily="49" charset="0"/>
              </a:rPr>
              <a:t>= [</a:t>
            </a:r>
            <a:r>
              <a:rPr lang="en-US" sz="1900" dirty="0" smtClean="0">
                <a:latin typeface="Courier New" panose="02070309020205020404" pitchFamily="49" charset="0"/>
              </a:rPr>
              <a:t>12</a:t>
            </a:r>
            <a:r>
              <a:rPr lang="en-US" sz="1900" dirty="0">
                <a:latin typeface="Courier New" panose="02070309020205020404" pitchFamily="49" charset="0"/>
              </a:rPr>
              <a:t>, 49, -2, 26, 5, 17, -</a:t>
            </a:r>
            <a:r>
              <a:rPr lang="en-US" sz="1900" dirty="0" smtClean="0">
                <a:latin typeface="Courier New" panose="02070309020205020404" pitchFamily="49" charset="0"/>
              </a:rPr>
              <a:t>6</a:t>
            </a:r>
            <a:r>
              <a:rPr lang="en-US" sz="19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Useful when you know what the list's elements will be</a:t>
            </a:r>
          </a:p>
          <a:p>
            <a:pPr lvl="1" eaLnBrk="1" hangingPunct="1"/>
            <a:endParaRPr lang="en-US" dirty="0" smtClean="0"/>
          </a:p>
          <a:p>
            <a:pPr marL="457200" lvl="1" indent="0">
              <a:buNone/>
            </a:pP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[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] * </a:t>
            </a:r>
            <a:r>
              <a:rPr lang="en-US" b="1" dirty="0" smtClean="0"/>
              <a:t>count</a:t>
            </a:r>
          </a:p>
          <a:p>
            <a:pPr lvl="1"/>
            <a:r>
              <a:rPr lang="en-US" dirty="0" smtClean="0"/>
              <a:t>Example: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>	numbers = [0] * 4</a:t>
            </a:r>
          </a:p>
          <a:p>
            <a:pPr lvl="1"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 smtClean="0"/>
          </a:p>
        </p:txBody>
      </p:sp>
      <p:graphicFrame>
        <p:nvGraphicFramePr>
          <p:cNvPr id="1848324" name="Group 4"/>
          <p:cNvGraphicFramePr>
            <a:graphicFrameLocks noGrp="1"/>
          </p:cNvGraphicFramePr>
          <p:nvPr/>
        </p:nvGraphicFramePr>
        <p:xfrm>
          <a:off x="3733801" y="2971800"/>
          <a:ext cx="4754563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19216"/>
              </p:ext>
            </p:extLst>
          </p:nvPr>
        </p:nvGraphicFramePr>
        <p:xfrm>
          <a:off x="4911133" y="5545852"/>
          <a:ext cx="3090863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19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Accessing elements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838200" y="1403594"/>
            <a:ext cx="10515600" cy="4351338"/>
          </a:xfrm>
        </p:spPr>
        <p:txBody>
          <a:bodyPr/>
          <a:lstStyle/>
          <a:p>
            <a:pPr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[</a:t>
            </a:r>
            <a:r>
              <a:rPr lang="en-US" b="1" dirty="0" smtClean="0"/>
              <a:t>index</a:t>
            </a:r>
            <a:r>
              <a:rPr lang="en-US" dirty="0" smtClean="0">
                <a:latin typeface="Courier New" panose="02070309020205020404" pitchFamily="49" charset="0"/>
              </a:rPr>
              <a:t>]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access</a:t>
            </a:r>
            <a:endParaRPr lang="en-US" b="1" dirty="0" smtClean="0">
              <a:solidFill>
                <a:srgbClr val="008080"/>
              </a:solidFill>
            </a:endParaRPr>
          </a:p>
          <a:p>
            <a:pPr>
              <a:buNone/>
              <a:tabLst>
                <a:tab pos="4572000" algn="l"/>
              </a:tabLst>
            </a:pP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[</a:t>
            </a:r>
            <a:r>
              <a:rPr lang="en-US" b="1" dirty="0" smtClean="0"/>
              <a:t>index</a:t>
            </a:r>
            <a:r>
              <a:rPr lang="en-US" dirty="0" smtClean="0">
                <a:latin typeface="Courier New" panose="02070309020205020404" pitchFamily="49" charset="0"/>
              </a:rPr>
              <a:t>] 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modify</a:t>
            </a:r>
          </a:p>
          <a:p>
            <a:pPr>
              <a:buNone/>
              <a:tabLst>
                <a:tab pos="4572000" algn="l"/>
              </a:tabLst>
            </a:pPr>
            <a:endParaRPr lang="en-US" sz="1400" dirty="0">
              <a:latin typeface="Courier New" panose="02070309020205020404" pitchFamily="49" charset="0"/>
            </a:endParaRPr>
          </a:p>
          <a:p>
            <a:pPr lvl="1">
              <a:tabLst>
                <a:tab pos="4572000" algn="l"/>
              </a:tabLst>
            </a:pPr>
            <a:r>
              <a:rPr lang="en-US" dirty="0" smtClean="0"/>
              <a:t>Example: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</a:rPr>
              <a:t>numbers = [0] * 2</a:t>
            </a: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b="1" dirty="0" smtClean="0">
                <a:latin typeface="Courier New" panose="02070309020205020404" pitchFamily="49" charset="0"/>
              </a:rPr>
              <a:t> numbers[0] = 27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</a:rPr>
              <a:t>numbers[1] = -6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numbers[0]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if (</a:t>
            </a:r>
            <a:r>
              <a:rPr lang="en-US" b="1" dirty="0" smtClean="0">
                <a:latin typeface="Courier New" panose="02070309020205020404" pitchFamily="49" charset="0"/>
              </a:rPr>
              <a:t>numbers[1]</a:t>
            </a:r>
            <a:r>
              <a:rPr lang="en-US" dirty="0" smtClean="0">
                <a:latin typeface="Courier New" panose="02070309020205020404" pitchFamily="49" charset="0"/>
              </a:rPr>
              <a:t> &lt; 0):</a:t>
            </a: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    print("Element 1 is negative.")</a:t>
            </a:r>
          </a:p>
        </p:txBody>
      </p:sp>
      <p:graphicFrame>
        <p:nvGraphicFramePr>
          <p:cNvPr id="182784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222989"/>
              </p:ext>
            </p:extLst>
          </p:nvPr>
        </p:nvGraphicFramePr>
        <p:xfrm>
          <a:off x="2296921" y="5334716"/>
          <a:ext cx="1982788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73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2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Accessing list elements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 = [0] * 8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numbers[0] = 3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numbers[1] = 99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numbers[2] = </a:t>
            </a:r>
            <a:r>
              <a:rPr lang="en-US" dirty="0">
                <a:latin typeface="Courier New" panose="02070309020205020404" pitchFamily="49" charset="0"/>
              </a:rPr>
              <a:t>6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x = numbers[0]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numbers[x] = 42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numbers[numbers[2]] = 11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use numbers[2] as index</a:t>
            </a:r>
            <a:endParaRPr lang="en-US" b="1" dirty="0" smtClean="0">
              <a:solidFill>
                <a:srgbClr val="008080"/>
              </a:solidFill>
            </a:endParaRPr>
          </a:p>
        </p:txBody>
      </p:sp>
      <p:graphicFrame>
        <p:nvGraphicFramePr>
          <p:cNvPr id="183197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161768"/>
              </p:ext>
            </p:extLst>
          </p:nvPr>
        </p:nvGraphicFramePr>
        <p:xfrm>
          <a:off x="5653873" y="3063910"/>
          <a:ext cx="1428750" cy="5207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1988" name="Group 52"/>
          <p:cNvGraphicFramePr>
            <a:graphicFrameLocks noGrp="1"/>
          </p:cNvGraphicFramePr>
          <p:nvPr/>
        </p:nvGraphicFramePr>
        <p:xfrm>
          <a:off x="1676400" y="5410200"/>
          <a:ext cx="1447800" cy="520700"/>
        </p:xfrm>
        <a:graphic>
          <a:graphicData uri="http://schemas.openxmlformats.org/drawingml/2006/table">
            <a:tbl>
              <a:tblPr/>
              <a:tblGrid>
                <a:gridCol w="14478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numbers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2032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237482"/>
              </p:ext>
            </p:extLst>
          </p:nvPr>
        </p:nvGraphicFramePr>
        <p:xfrm>
          <a:off x="5653872" y="3053861"/>
          <a:ext cx="1428750" cy="5207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5544" name="Group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091901"/>
              </p:ext>
            </p:extLst>
          </p:nvPr>
        </p:nvGraphicFramePr>
        <p:xfrm>
          <a:off x="3090985" y="5256143"/>
          <a:ext cx="5308600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167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3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5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Out-of-bounds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199" y="1825625"/>
            <a:ext cx="11199725" cy="4351338"/>
          </a:xfrm>
        </p:spPr>
        <p:txBody>
          <a:bodyPr/>
          <a:lstStyle/>
          <a:p>
            <a:pPr eaLnBrk="1" hangingPunct="1"/>
            <a:r>
              <a:rPr lang="en-US" dirty="0" smtClean="0"/>
              <a:t>Legal indexes to use []: between </a:t>
            </a:r>
            <a:r>
              <a:rPr lang="en-US" b="1" dirty="0" smtClean="0"/>
              <a:t>– list's length</a:t>
            </a:r>
            <a:r>
              <a:rPr lang="en-US" dirty="0" smtClean="0"/>
              <a:t> and the </a:t>
            </a:r>
            <a:r>
              <a:rPr lang="en-US" b="1" dirty="0" smtClean="0"/>
              <a:t>list's length - 1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Reading or writing any index outside this range with [] will cause an </a:t>
            </a:r>
            <a:r>
              <a:rPr lang="en-US" dirty="0" err="1" smtClean="0">
                <a:latin typeface="Courier New" panose="02070309020205020404" pitchFamily="49" charset="0"/>
              </a:rPr>
              <a:t>IndexError</a:t>
            </a:r>
            <a:r>
              <a:rPr lang="en-US" dirty="0" smtClean="0">
                <a:latin typeface="Courier New" panose="02070309020205020404" pitchFamily="49" charset="0"/>
              </a:rPr>
              <a:t>: list assignment index out of range</a:t>
            </a:r>
            <a:endParaRPr lang="en-US" sz="800" dirty="0"/>
          </a:p>
          <a:p>
            <a:pPr eaLnBrk="1" hangingPunct="1"/>
            <a:r>
              <a:rPr lang="en-US" dirty="0" smtClean="0"/>
              <a:t>Example: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data = [0] * 10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print(data[0])       # okay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print(data[9])       # okay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	print(data[-20])     # error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	print(data[10])      # error</a:t>
            </a:r>
          </a:p>
        </p:txBody>
      </p:sp>
      <p:graphicFrame>
        <p:nvGraphicFramePr>
          <p:cNvPr id="18298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55614"/>
              </p:ext>
            </p:extLst>
          </p:nvPr>
        </p:nvGraphicFramePr>
        <p:xfrm>
          <a:off x="2600884" y="5399314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449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Lists and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loops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It is common to use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loops to access list elements.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range(0, 8):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(numbers[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 + " ", end='')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print()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output: 0 4 11 0 44 0 0 2 </a:t>
            </a:r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Sometimes we assign each element a value in a loop.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8):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numbers[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2 *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3505200" y="5130800"/>
          <a:ext cx="5308600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259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1491</Words>
  <Application>Microsoft Office PowerPoint</Application>
  <PresentationFormat>Widescreen</PresentationFormat>
  <Paragraphs>421</Paragraphs>
  <Slides>20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MS PGothic</vt:lpstr>
      <vt:lpstr>Arial</vt:lpstr>
      <vt:lpstr>Calibri</vt:lpstr>
      <vt:lpstr>Calibri Light</vt:lpstr>
      <vt:lpstr>Courier New</vt:lpstr>
      <vt:lpstr>Tahoma</vt:lpstr>
      <vt:lpstr>Times New Roman</vt:lpstr>
      <vt:lpstr>Verdana</vt:lpstr>
      <vt:lpstr>Wingdings</vt:lpstr>
      <vt:lpstr>Wingdings 2</vt:lpstr>
      <vt:lpstr>Office Theme</vt:lpstr>
      <vt:lpstr>CSc 110, Spring 2018</vt:lpstr>
      <vt:lpstr>Can we solve this problem?</vt:lpstr>
      <vt:lpstr>Why the problem is hard</vt:lpstr>
      <vt:lpstr>Lists</vt:lpstr>
      <vt:lpstr>List initialization</vt:lpstr>
      <vt:lpstr>Accessing elements</vt:lpstr>
      <vt:lpstr>Accessing list elements</vt:lpstr>
      <vt:lpstr>Out-of-bounds</vt:lpstr>
      <vt:lpstr>Lists and for loops</vt:lpstr>
      <vt:lpstr>len()</vt:lpstr>
      <vt:lpstr>Lists and for loops</vt:lpstr>
      <vt:lpstr>Weather question</vt:lpstr>
      <vt:lpstr>Weather answer</vt:lpstr>
      <vt:lpstr>Weather question 2</vt:lpstr>
      <vt:lpstr>List declaration</vt:lpstr>
      <vt:lpstr>List functions</vt:lpstr>
      <vt:lpstr>Weather 2 answer</vt:lpstr>
      <vt:lpstr>Weather question 3</vt:lpstr>
      <vt:lpstr>Weather answer 3</vt:lpstr>
      <vt:lpstr>"list mystery" problem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17</cp:revision>
  <dcterms:created xsi:type="dcterms:W3CDTF">2016-09-25T14:59:54Z</dcterms:created>
  <dcterms:modified xsi:type="dcterms:W3CDTF">2018-02-26T08:01:24Z</dcterms:modified>
</cp:coreProperties>
</file>