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7" r:id="rId3"/>
    <p:sldId id="278" r:id="rId4"/>
    <p:sldId id="268" r:id="rId5"/>
    <p:sldId id="269" r:id="rId6"/>
    <p:sldId id="273" r:id="rId7"/>
    <p:sldId id="274" r:id="rId8"/>
    <p:sldId id="275" r:id="rId9"/>
    <p:sldId id="271" r:id="rId10"/>
    <p:sldId id="272" r:id="rId11"/>
    <p:sldId id="27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82" autoAdjust="0"/>
    <p:restoredTop sz="94660"/>
  </p:normalViewPr>
  <p:slideViewPr>
    <p:cSldViewPr snapToGrid="0">
      <p:cViewPr varScale="1">
        <p:scale>
          <a:sx n="63" d="100"/>
          <a:sy n="63" d="100"/>
        </p:scale>
        <p:origin x="5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BE34-7C6C-4192-8D0A-9CDA63F4BD4A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8CAE-61B0-48FD-A2D3-DE247FF75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134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436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8 temperatures in the file, but 7 lines of output.  It's a fencepost problem in disguise.</a:t>
            </a:r>
          </a:p>
        </p:txBody>
      </p:sp>
    </p:spTree>
    <p:extLst>
      <p:ext uri="{BB962C8B-B14F-4D97-AF65-F5344CB8AC3E}">
        <p14:creationId xmlns:p14="http://schemas.microsoft.com/office/powerpoint/2010/main" val="74535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04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I don't usually have time to do this program in lecture.  It's just here in case I have extra time, or for students to look at later.</a:t>
            </a:r>
          </a:p>
        </p:txBody>
      </p:sp>
    </p:spTree>
    <p:extLst>
      <p:ext uri="{BB962C8B-B14F-4D97-AF65-F5344CB8AC3E}">
        <p14:creationId xmlns:p14="http://schemas.microsoft.com/office/powerpoint/2010/main" val="3334479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2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37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37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38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5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8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05F90-E168-4948-AADE-14C07A1D01FD}" type="datetimeFigureOut">
              <a:rPr lang="en-US" smtClean="0"/>
              <a:t>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FB43-B5A8-47E3-B738-265A7D3D3C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58613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</a:t>
            </a:r>
            <a:r>
              <a:rPr lang="en-US" dirty="0" smtClean="0"/>
              <a:t>Spring 2018</a:t>
            </a:r>
            <a:endParaRPr lang="en-US" dirty="0" smtClean="0"/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2280976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20</a:t>
            </a:r>
            <a:r>
              <a:rPr lang="en-US" dirty="0" smtClean="0"/>
              <a:t>: </a:t>
            </a:r>
            <a:r>
              <a:rPr lang="en-US" dirty="0" smtClean="0"/>
              <a:t>File Input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endParaRPr lang="en-US" dirty="0">
              <a:solidFill>
                <a:prstClr val="black"/>
              </a:solidFill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5" name="Picture 6" descr="make-up-some-data.gif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899229"/>
            <a:ext cx="72263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0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through a file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The result of </a:t>
            </a:r>
            <a:r>
              <a:rPr lang="en-US" sz="3200" dirty="0" smtClean="0">
                <a:latin typeface="Courier"/>
              </a:rPr>
              <a:t>split</a:t>
            </a:r>
            <a:r>
              <a:rPr lang="en-US" sz="3200" dirty="0" smtClean="0"/>
              <a:t> can be used in a </a:t>
            </a:r>
            <a:r>
              <a:rPr lang="en-US" sz="3200" dirty="0" smtClean="0">
                <a:latin typeface="Courier New" panose="02070309020205020404" pitchFamily="49" charset="0"/>
              </a:rPr>
              <a:t>for</a:t>
            </a:r>
            <a:r>
              <a:rPr lang="en-US" sz="3200" dirty="0" smtClean="0"/>
              <a:t> ... </a:t>
            </a:r>
            <a:r>
              <a:rPr lang="en-US" sz="3200" dirty="0" smtClean="0">
                <a:latin typeface="Courier New" panose="02070309020205020404" pitchFamily="49" charset="0"/>
              </a:rPr>
              <a:t>in</a:t>
            </a:r>
            <a:r>
              <a:rPr lang="en-US" sz="3200" dirty="0" smtClean="0"/>
              <a:t> loop</a:t>
            </a: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r>
              <a:rPr lang="en-US" sz="3200" dirty="0" smtClean="0"/>
              <a:t>A template for reading files in Python:</a:t>
            </a: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endParaRPr lang="en-US" sz="3200" dirty="0" smtClean="0">
              <a:latin typeface="Courier New" panose="02070309020205020404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file </a:t>
            </a:r>
            <a:r>
              <a:rPr lang="en-US" sz="3200" dirty="0">
                <a:latin typeface="Courier New" panose="02070309020205020404" pitchFamily="49" charset="0"/>
              </a:rPr>
              <a:t>= </a:t>
            </a:r>
            <a:r>
              <a:rPr lang="en-US" sz="3200" dirty="0" smtClean="0">
                <a:latin typeface="Courier New" panose="02070309020205020404" pitchFamily="49" charset="0"/>
              </a:rPr>
              <a:t>open("</a:t>
            </a:r>
            <a:r>
              <a:rPr lang="en-US" sz="3200" b="1" dirty="0"/>
              <a:t>filename</a:t>
            </a:r>
            <a:r>
              <a:rPr lang="en-US" sz="3200" dirty="0" smtClean="0">
                <a:latin typeface="Courier New" panose="02070309020205020404" pitchFamily="49" charset="0"/>
              </a:rPr>
              <a:t>")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file.read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text = </a:t>
            </a:r>
            <a:r>
              <a:rPr lang="en-US" sz="3200" dirty="0" err="1" smtClean="0">
                <a:latin typeface="Courier New" panose="02070309020205020404" pitchFamily="49" charset="0"/>
              </a:rPr>
              <a:t>text.split</a:t>
            </a:r>
            <a:r>
              <a:rPr lang="en-US" sz="3200" dirty="0" smtClean="0">
                <a:latin typeface="Courier New" panose="02070309020205020404" pitchFamily="49" charset="0"/>
              </a:rPr>
              <a:t>()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for line in text:</a:t>
            </a:r>
          </a:p>
          <a:p>
            <a:pPr>
              <a:buNone/>
            </a:pPr>
            <a:r>
              <a:rPr lang="en-US" sz="3200" dirty="0" smtClean="0">
                <a:latin typeface="Courier New" panose="02070309020205020404" pitchFamily="49" charset="0"/>
              </a:rPr>
              <a:t>	    </a:t>
            </a:r>
            <a:r>
              <a:rPr lang="en-US" sz="3200" b="1" dirty="0" smtClean="0"/>
              <a:t>statements</a:t>
            </a:r>
          </a:p>
          <a:p>
            <a:pPr>
              <a:tabLst>
                <a:tab pos="3884613" algn="l"/>
              </a:tabLst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7502158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Gas prices solution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1700" dirty="0" err="1" smtClean="0">
                <a:latin typeface="Courier" charset="0"/>
              </a:rPr>
              <a:t>def</a:t>
            </a:r>
            <a:r>
              <a:rPr lang="en-US" sz="1700" dirty="0" smtClean="0">
                <a:latin typeface="Courier" charset="0"/>
              </a:rPr>
              <a:t> main():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file = open("</a:t>
            </a:r>
            <a:r>
              <a:rPr lang="en-US" sz="1700" dirty="0">
                <a:latin typeface="Courier" charset="0"/>
              </a:rPr>
              <a:t>gasprices.txt</a:t>
            </a:r>
            <a:r>
              <a:rPr lang="en-US" sz="1700" dirty="0" smtClean="0">
                <a:latin typeface="Courier" charset="0"/>
              </a:rPr>
              <a:t>")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count </a:t>
            </a:r>
            <a:r>
              <a:rPr lang="en-US" sz="1700" dirty="0">
                <a:latin typeface="Courier" charset="0"/>
              </a:rPr>
              <a:t>= </a:t>
            </a:r>
            <a:r>
              <a:rPr lang="en-US" sz="1700" dirty="0" smtClean="0">
                <a:latin typeface="Courier" charset="0"/>
              </a:rPr>
              <a:t>0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lines = </a:t>
            </a:r>
            <a:r>
              <a:rPr lang="en-US" sz="1700" dirty="0" err="1" smtClean="0">
                <a:latin typeface="Courier" charset="0"/>
              </a:rPr>
              <a:t>file.read</a:t>
            </a:r>
            <a:r>
              <a:rPr lang="en-US" sz="1700" dirty="0" smtClean="0">
                <a:latin typeface="Courier" charset="0"/>
              </a:rPr>
              <a:t>().split()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for 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in range(0, </a:t>
            </a:r>
            <a:r>
              <a:rPr lang="en-US" sz="1700" dirty="0" err="1" smtClean="0">
                <a:latin typeface="Courier" charset="0"/>
              </a:rPr>
              <a:t>len</a:t>
            </a:r>
            <a:r>
              <a:rPr lang="en-US" sz="1700" dirty="0" smtClean="0">
                <a:latin typeface="Courier" charset="0"/>
              </a:rPr>
              <a:t>(lines), 3):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belgium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  </a:t>
            </a:r>
            <a:r>
              <a:rPr lang="en-US" sz="1700" dirty="0" err="1">
                <a:latin typeface="Courier" charset="0"/>
              </a:rPr>
              <a:t>usa</a:t>
            </a:r>
            <a:r>
              <a:rPr lang="en-US" sz="1700" dirty="0">
                <a:latin typeface="Courier" charset="0"/>
              </a:rPr>
              <a:t> += </a:t>
            </a:r>
            <a:r>
              <a:rPr lang="en-US" sz="1700" dirty="0" smtClean="0">
                <a:latin typeface="Courier" charset="0"/>
              </a:rPr>
              <a:t>float(lines[</a:t>
            </a:r>
            <a:r>
              <a:rPr lang="en-US" sz="1700" dirty="0" err="1" smtClean="0">
                <a:latin typeface="Courier" charset="0"/>
              </a:rPr>
              <a:t>i</a:t>
            </a:r>
            <a:r>
              <a:rPr lang="en-US" sz="1700" dirty="0" smtClean="0">
                <a:latin typeface="Courier" charset="0"/>
              </a:rPr>
              <a:t> + 1])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</a:t>
            </a:r>
            <a:endParaRPr lang="en-US" sz="1700" dirty="0">
              <a:latin typeface="Courier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>
                <a:latin typeface="Courier" charset="0"/>
              </a:rPr>
              <a:t>    </a:t>
            </a:r>
            <a:r>
              <a:rPr lang="en-US" sz="1700" dirty="0" smtClean="0">
                <a:latin typeface="Courier" charset="0"/>
              </a:rPr>
              <a:t>print("</a:t>
            </a:r>
            <a:r>
              <a:rPr lang="en-US" sz="1700" dirty="0">
                <a:latin typeface="Courier" charset="0"/>
              </a:rPr>
              <a:t>Belgium average</a:t>
            </a:r>
            <a:r>
              <a:rPr lang="en-US" sz="1700" dirty="0" smtClean="0">
                <a:latin typeface="Courier" charset="0"/>
              </a:rPr>
              <a:t>:", (</a:t>
            </a:r>
            <a:r>
              <a:rPr lang="en-US" sz="1700" dirty="0" err="1" smtClean="0">
                <a:latin typeface="Courier" charset="0"/>
              </a:rPr>
              <a:t>belgium</a:t>
            </a:r>
            <a:r>
              <a:rPr lang="en-US" sz="1700" dirty="0" smtClean="0">
                <a:latin typeface="Courier" charset="0"/>
              </a:rPr>
              <a:t> </a:t>
            </a:r>
            <a:r>
              <a:rPr lang="en-US" sz="1700" dirty="0">
                <a:latin typeface="Courier" charset="0"/>
              </a:rPr>
              <a:t>/ </a:t>
            </a:r>
            <a:r>
              <a:rPr lang="en-US" sz="1700" dirty="0" smtClean="0">
                <a:latin typeface="Courier" charset="0"/>
              </a:rPr>
              <a:t>count), "$/</a:t>
            </a:r>
            <a:r>
              <a:rPr lang="en-US" sz="1700" dirty="0">
                <a:latin typeface="Courier" charset="0"/>
              </a:rPr>
              <a:t>gal</a:t>
            </a:r>
            <a:r>
              <a:rPr lang="en-US" sz="1700" dirty="0" smtClean="0">
                <a:latin typeface="Courier" charset="0"/>
              </a:rPr>
              <a:t>")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1700" dirty="0" smtClean="0">
                <a:latin typeface="Courier" charset="0"/>
              </a:rPr>
              <a:t>    print("USA average:", (</a:t>
            </a:r>
            <a:r>
              <a:rPr lang="en-US" sz="1700" dirty="0" err="1" smtClean="0">
                <a:latin typeface="Courier" charset="0"/>
              </a:rPr>
              <a:t>usa</a:t>
            </a:r>
            <a:r>
              <a:rPr lang="en-US" sz="1700" dirty="0" smtClean="0">
                <a:latin typeface="Courier" charset="0"/>
              </a:rPr>
              <a:t> / count), "$/gal")</a:t>
            </a:r>
          </a:p>
          <a:p>
            <a:pPr marL="0" indent="0">
              <a:spcBef>
                <a:spcPct val="0"/>
              </a:spcBef>
              <a:buNone/>
            </a:pPr>
            <a:endParaRPr lang="en-US" sz="1700" dirty="0">
              <a:latin typeface="Courie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0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question 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Modify the weather program to print the following output: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6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in a temperature or "done" to finish</a:t>
            </a:r>
            <a:endParaRPr lang="en-US" sz="1800" b="1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45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2's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3's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39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4's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48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5's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37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6's high temp: </a:t>
            </a:r>
            <a:r>
              <a:rPr lang="en-US" sz="1800" b="1" u="sng" dirty="0">
                <a:latin typeface="Courier New" panose="02070309020205020404" pitchFamily="49" charset="0"/>
                <a:cs typeface="Courier New" panose="02070309020205020404" pitchFamily="49" charset="0"/>
              </a:rPr>
              <a:t>46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53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Day 7's high temp: </a:t>
            </a:r>
            <a:r>
              <a:rPr lang="en-US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done</a:t>
            </a:r>
            <a:endParaRPr lang="en-US" sz="1800" b="1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Average temp = 44.6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4 days were above average.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096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Weather 2 answer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96721" y="1371601"/>
            <a:ext cx="9271279" cy="4906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Reads temperatures from the user, computes average and # days above average.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print("Type in a temperature or \"done\" to finish")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temps = []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list to store days' temperatures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sum = 0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done = input("Day 1's high temp: ")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day 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</a:t>
            </a:r>
            <a:r>
              <a:rPr lang="en-US" sz="1400" dirty="0" smtClean="0">
                <a:latin typeface="Courier New" panose="02070309020205020404" pitchFamily="49" charset="0"/>
              </a:rPr>
              <a:t>while done </a:t>
            </a:r>
            <a:r>
              <a:rPr lang="en-US" sz="1400" dirty="0" smtClean="0">
                <a:latin typeface="Courier New" panose="02070309020205020404" pitchFamily="49" charset="0"/>
              </a:rPr>
              <a:t>!= "done</a:t>
            </a:r>
            <a:r>
              <a:rPr lang="en-US" sz="1400" dirty="0" smtClean="0">
                <a:latin typeface="Courier New" panose="02070309020205020404" pitchFamily="49" charset="0"/>
              </a:rPr>
              <a:t>":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read/store each day's temperature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</a:t>
            </a:r>
            <a:r>
              <a:rPr lang="en-US" sz="1400" dirty="0" err="1" smtClean="0">
                <a:latin typeface="Courier New" panose="02070309020205020404" pitchFamily="49" charset="0"/>
              </a:rPr>
              <a:t>int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sum += done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temps.append</a:t>
            </a:r>
            <a:r>
              <a:rPr lang="en-US" sz="1400" dirty="0" smtClean="0">
                <a:latin typeface="Courier New" panose="02070309020205020404" pitchFamily="49" charset="0"/>
              </a:rPr>
              <a:t>(done)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done = input(("Day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(day + 1) + "'s high temp: "))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day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average = sum / day</a:t>
            </a:r>
          </a:p>
          <a:p>
            <a:pPr>
              <a:lnSpc>
                <a:spcPct val="65000"/>
              </a:lnSpc>
              <a:buNone/>
            </a:pP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count = 0                          </a:t>
            </a: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# see if each day is above average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for 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 in range(0, day - 1):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if </a:t>
            </a:r>
            <a:r>
              <a:rPr lang="en-US" sz="1400" dirty="0" smtClean="0">
                <a:latin typeface="Courier New" panose="02070309020205020404" pitchFamily="49" charset="0"/>
              </a:rPr>
              <a:t>temps[</a:t>
            </a:r>
            <a:r>
              <a:rPr lang="en-US" sz="1400" dirty="0" err="1" smtClean="0">
                <a:latin typeface="Courier New" panose="02070309020205020404" pitchFamily="49" charset="0"/>
              </a:rPr>
              <a:t>i</a:t>
            </a:r>
            <a:r>
              <a:rPr lang="en-US" sz="1400" dirty="0" smtClean="0">
                <a:latin typeface="Courier New" panose="02070309020205020404" pitchFamily="49" charset="0"/>
              </a:rPr>
              <a:t>] &gt; </a:t>
            </a:r>
            <a:r>
              <a:rPr lang="en-US" sz="1400" dirty="0" smtClean="0">
                <a:latin typeface="Courier New" panose="02070309020205020404" pitchFamily="49" charset="0"/>
              </a:rPr>
              <a:t>average:</a:t>
            </a:r>
            <a:endParaRPr lang="en-US" sz="1400" dirty="0" smtClean="0">
              <a:latin typeface="Courier New" panose="02070309020205020404" pitchFamily="49" charset="0"/>
            </a:endParaRP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        count += 1</a:t>
            </a:r>
          </a:p>
          <a:p>
            <a:pPr>
              <a:lnSpc>
                <a:spcPct val="65000"/>
              </a:lnSpc>
              <a:buNone/>
            </a:pPr>
            <a:r>
              <a:rPr lang="en-US" sz="1400" b="1" dirty="0" smtClean="0">
                <a:solidFill>
                  <a:srgbClr val="00B050"/>
                </a:solidFill>
                <a:latin typeface="Courier New" panose="02070309020205020404" pitchFamily="49" charset="0"/>
              </a:rPr>
              <a:t>    # report results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print("Average temp = " + 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(average))</a:t>
            </a:r>
          </a:p>
          <a:p>
            <a:pPr>
              <a:lnSpc>
                <a:spcPct val="65000"/>
              </a:lnSpc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    print(</a:t>
            </a:r>
            <a:r>
              <a:rPr lang="en-US" sz="1400" dirty="0" err="1" smtClean="0">
                <a:latin typeface="Courier New" panose="02070309020205020404" pitchFamily="49" charset="0"/>
              </a:rPr>
              <a:t>str</a:t>
            </a:r>
            <a:r>
              <a:rPr lang="en-US" sz="1400" dirty="0" smtClean="0">
                <a:latin typeface="Courier New" panose="02070309020205020404" pitchFamily="49" charset="0"/>
              </a:rPr>
              <a:t>(count) + " days above average")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298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File Input/output (I/O)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884613" algn="l"/>
              </a:tabLst>
            </a:pPr>
            <a:r>
              <a:rPr lang="en-US" sz="3000" b="1" dirty="0" smtClean="0"/>
              <a:t>name</a:t>
            </a:r>
            <a:r>
              <a:rPr lang="en-US" sz="3000" dirty="0" smtClean="0">
                <a:latin typeface="Courier New" panose="02070309020205020404" pitchFamily="49" charset="0"/>
              </a:rPr>
              <a:t> = open</a:t>
            </a:r>
            <a:r>
              <a:rPr lang="en-US" sz="3000" dirty="0" smtClean="0"/>
              <a:t>("</a:t>
            </a:r>
            <a:r>
              <a:rPr lang="en-US" sz="3000" b="1" dirty="0" smtClean="0"/>
              <a:t>filename</a:t>
            </a:r>
            <a:r>
              <a:rPr lang="en-US" sz="3000" dirty="0" smtClean="0"/>
              <a:t>")</a:t>
            </a:r>
          </a:p>
          <a:p>
            <a:pPr lvl="1">
              <a:tabLst>
                <a:tab pos="3884613" algn="l"/>
              </a:tabLst>
            </a:pPr>
            <a:r>
              <a:rPr lang="en-US" sz="3000" dirty="0" smtClean="0">
                <a:ea typeface="ヒラギノ角ゴ Pro W3" charset="-128"/>
              </a:rPr>
              <a:t>opens the given file for reading, and returns a file object</a:t>
            </a:r>
          </a:p>
          <a:p>
            <a:pPr lvl="1">
              <a:tabLst>
                <a:tab pos="3884613" algn="l"/>
              </a:tabLst>
            </a:pPr>
            <a:endParaRPr lang="en-US" sz="3000" dirty="0" smtClean="0">
              <a:ea typeface="ヒラギノ角ゴ Pro W3" charset="-128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  <a:tabLst>
                <a:tab pos="3884613" algn="l"/>
              </a:tabLst>
            </a:pPr>
            <a:r>
              <a:rPr kumimoji="0" lang="en-US" sz="3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kumimoji="0" lang="en-US" sz="3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.readlines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()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ヒラギノ角ゴ Pro W3" charset="-128"/>
              </a:rPr>
              <a:t>	</a:t>
            </a: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ヒラギノ角ゴ Pro W3" charset="-128"/>
              </a:rPr>
              <a:t>- file's entire contents as a string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991249" y="4049742"/>
            <a:ext cx="8209502" cy="1846659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</a:t>
            </a:r>
            <a:r>
              <a:rPr lang="en-US" sz="3000" b="1" dirty="0" smtClean="0">
                <a:latin typeface="Courier New" panose="02070309020205020404" pitchFamily="49" charset="0"/>
              </a:rPr>
              <a:t>("</a:t>
            </a:r>
            <a:r>
              <a:rPr lang="en-US" sz="3000" b="1" dirty="0" smtClean="0">
                <a:latin typeface="Courier New" panose="02070309020205020404" pitchFamily="49" charset="0"/>
              </a:rPr>
              <a:t>weather</a:t>
            </a:r>
            <a:r>
              <a:rPr lang="en-US" sz="3000" b="1" dirty="0" smtClean="0">
                <a:latin typeface="Courier New" panose="02070309020205020404" pitchFamily="49" charset="0"/>
              </a:rPr>
              <a:t>.txt</a:t>
            </a:r>
            <a:r>
              <a:rPr lang="en-US" sz="3000" b="1" dirty="0">
                <a:latin typeface="Courier New" panose="02070309020205020404" pitchFamily="49" charset="0"/>
              </a:rPr>
              <a:t>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f.readlines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 smtClean="0">
                <a:latin typeface="Courier New" panose="02070309020205020404" pitchFamily="49" charset="0"/>
              </a:rPr>
              <a:t>['42', '34', '35', '46', '45', '43', '43', '49']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0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paths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1634708"/>
            <a:ext cx="10515600" cy="4351338"/>
          </a:xfrm>
        </p:spPr>
        <p:txBody>
          <a:bodyPr>
            <a:noAutofit/>
          </a:bodyPr>
          <a:lstStyle/>
          <a:p>
            <a:pPr>
              <a:tabLst>
                <a:tab pos="3429000" algn="l"/>
              </a:tabLst>
            </a:pPr>
            <a:r>
              <a:rPr lang="en-US" sz="3000" b="1" dirty="0" smtClean="0"/>
              <a:t>absolute path</a:t>
            </a:r>
            <a:r>
              <a:rPr lang="en-US" sz="3000" dirty="0" smtClean="0"/>
              <a:t>: specifies a drive or a top </a:t>
            </a:r>
            <a:r>
              <a:rPr lang="en-US" sz="3000" dirty="0" smtClean="0">
                <a:latin typeface="Courier New" panose="02070309020205020404" pitchFamily="49" charset="0"/>
              </a:rPr>
              <a:t>"/"</a:t>
            </a:r>
            <a:r>
              <a:rPr lang="en-US" sz="3000" dirty="0" smtClean="0"/>
              <a:t> folder</a:t>
            </a: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C:/Documents/smith/hw6/input/data.csv</a:t>
            </a:r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Windows can also use backslashes to separate folders.</a:t>
            </a:r>
          </a:p>
          <a:p>
            <a:pPr marL="457200" lvl="1" indent="0">
              <a:buNone/>
              <a:tabLst>
                <a:tab pos="3429000" algn="l"/>
              </a:tabLst>
            </a:pPr>
            <a:endParaRPr lang="en-US" sz="800" dirty="0" smtClean="0"/>
          </a:p>
          <a:p>
            <a:pPr>
              <a:tabLst>
                <a:tab pos="3429000" algn="l"/>
              </a:tabLst>
            </a:pPr>
            <a:r>
              <a:rPr lang="en-US" sz="3000" b="1" dirty="0" smtClean="0"/>
              <a:t>relative path</a:t>
            </a:r>
            <a:r>
              <a:rPr lang="en-US" sz="3000" dirty="0" smtClean="0"/>
              <a:t>: does not specify any top-level folder</a:t>
            </a:r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names.dat</a:t>
            </a:r>
            <a:endParaRPr lang="en-US" sz="3000" dirty="0" smtClean="0"/>
          </a:p>
          <a:p>
            <a:pPr lvl="1">
              <a:lnSpc>
                <a:spcPct val="80000"/>
              </a:lnSpc>
              <a:buNone/>
              <a:tabLst>
                <a:tab pos="3429000" algn="l"/>
              </a:tabLst>
            </a:pPr>
            <a:r>
              <a:rPr lang="en-US" sz="3000" dirty="0" smtClean="0">
                <a:latin typeface="Courier New" panose="02070309020205020404" pitchFamily="49" charset="0"/>
              </a:rPr>
              <a:t>	input/kinglear.txt</a:t>
            </a:r>
            <a:endParaRPr lang="en-US" sz="3000" dirty="0" smtClean="0"/>
          </a:p>
          <a:p>
            <a:pPr lvl="1">
              <a:tabLst>
                <a:tab pos="3429000" algn="l"/>
              </a:tabLst>
            </a:pPr>
            <a:r>
              <a:rPr lang="en-US" sz="3000" dirty="0" smtClean="0"/>
              <a:t>Assumed to be relative to the </a:t>
            </a:r>
            <a:r>
              <a:rPr lang="en-US" sz="3000" i="1" dirty="0" smtClean="0"/>
              <a:t>current directory</a:t>
            </a:r>
            <a:r>
              <a:rPr lang="en-US" sz="3000" dirty="0" smtClean="0"/>
              <a:t>:</a:t>
            </a:r>
            <a:endParaRPr lang="en-US" sz="30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>
                <a:latin typeface="Courier New" panose="02070309020205020404" pitchFamily="49" charset="0"/>
              </a:rPr>
              <a:t>	</a:t>
            </a:r>
            <a:r>
              <a:rPr lang="en-US" sz="3000" dirty="0" smtClean="0">
                <a:latin typeface="Courier New" panose="02070309020205020404" pitchFamily="49" charset="0"/>
              </a:rPr>
              <a:t>file = open(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b="1" dirty="0">
                <a:latin typeface="Courier New" panose="02070309020205020404" pitchFamily="49" charset="0"/>
              </a:rPr>
              <a:t>data/readme.txt</a:t>
            </a:r>
            <a:r>
              <a:rPr lang="en-US" sz="3000" b="1" dirty="0" smtClean="0">
                <a:latin typeface="Courier New" panose="02070309020205020404" pitchFamily="49" charset="0"/>
              </a:rPr>
              <a:t>"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endParaRPr lang="en-US" sz="3000" dirty="0"/>
          </a:p>
          <a:p>
            <a:pPr lvl="1">
              <a:buNone/>
              <a:tabLst>
                <a:tab pos="3429000" algn="l"/>
              </a:tabLst>
            </a:pPr>
            <a:r>
              <a:rPr lang="en-US" sz="3000" dirty="0" smtClean="0"/>
              <a:t>	If our program is in	</a:t>
            </a:r>
            <a:r>
              <a:rPr lang="en-US" sz="3000" dirty="0" smtClean="0">
                <a:latin typeface="Courier New" panose="02070309020205020404" pitchFamily="49" charset="0"/>
              </a:rPr>
              <a:t>H:/hw6</a:t>
            </a:r>
            <a:r>
              <a:rPr lang="en-US" sz="3000" dirty="0" smtClean="0"/>
              <a:t> ,</a:t>
            </a:r>
            <a:br>
              <a:rPr lang="en-US" sz="3000" dirty="0" smtClean="0"/>
            </a:br>
            <a:r>
              <a:rPr lang="en-US" sz="3000" dirty="0" smtClean="0">
                <a:latin typeface="Courier New" panose="02070309020205020404" pitchFamily="49" charset="0"/>
              </a:rPr>
              <a:t>open </a:t>
            </a:r>
            <a:r>
              <a:rPr lang="en-US" sz="3000" dirty="0" smtClean="0"/>
              <a:t>will look for 	</a:t>
            </a:r>
            <a:r>
              <a:rPr lang="en-US" sz="3000" dirty="0" smtClean="0">
                <a:latin typeface="Courier New" panose="02070309020205020404" pitchFamily="49" charset="0"/>
              </a:rPr>
              <a:t>H:/hw6/data/readme.txt</a:t>
            </a:r>
          </a:p>
        </p:txBody>
      </p:sp>
    </p:spTree>
    <p:extLst>
      <p:ext uri="{BB962C8B-B14F-4D97-AF65-F5344CB8AC3E}">
        <p14:creationId xmlns:p14="http://schemas.microsoft.com/office/powerpoint/2010/main" val="3283784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question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We have a  file </a:t>
            </a:r>
            <a:r>
              <a:rPr lang="en-US" dirty="0" smtClean="0">
                <a:latin typeface="Courier New" panose="02070309020205020404" pitchFamily="49" charset="0"/>
              </a:rPr>
              <a:t>weather.txt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Write a program that prints the change in temperature between each pair of neighboring days.</a:t>
            </a:r>
            <a:endParaRPr lang="en-US" sz="1500" u="sng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16.2 to 23.5, change = 7.3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23.5 to 19.1, change = -4.4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19.1 to 7.4, change = -11.7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7.4 to 22.8, change = 15.4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22.8 to 18.5, change = -4.3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18.5 to -1.8, change = -20.3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-1.8 to 14.9, change = 16.7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096000" y="522514"/>
            <a:ext cx="2311121" cy="2093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16.2 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23.5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19.1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7.4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22.8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18.5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-1.8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panose="02070309020205020404" pitchFamily="49" charset="0"/>
              </a:rPr>
              <a:t>14.9</a:t>
            </a:r>
          </a:p>
        </p:txBody>
      </p:sp>
    </p:spTree>
    <p:extLst>
      <p:ext uri="{BB962C8B-B14F-4D97-AF65-F5344CB8AC3E}">
        <p14:creationId xmlns:p14="http://schemas.microsoft.com/office/powerpoint/2010/main" val="443023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 input answer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928420" cy="435133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Displays changes in temperature from data in an input file.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input = open</a:t>
            </a:r>
            <a:r>
              <a:rPr lang="en-US" sz="1800" b="1" dirty="0" smtClean="0">
                <a:latin typeface="Courier New" panose="02070309020205020404" pitchFamily="49" charset="0"/>
              </a:rPr>
              <a:t>("weather.txt")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lines = </a:t>
            </a:r>
            <a:r>
              <a:rPr lang="en-US" sz="1800" b="1" dirty="0" err="1" smtClean="0">
                <a:latin typeface="Courier New" panose="02070309020205020404" pitchFamily="49" charset="0"/>
              </a:rPr>
              <a:t>input.readlines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= 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lines[0])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fencepost</a:t>
            </a: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</a:t>
            </a:r>
            <a:r>
              <a:rPr lang="en-US" sz="1800" dirty="0" err="1" smtClean="0">
                <a:latin typeface="Courier New" panose="02070309020205020404" pitchFamily="49" charset="0"/>
              </a:rPr>
              <a:t>len</a:t>
            </a:r>
            <a:r>
              <a:rPr lang="en-US" sz="1800" dirty="0" smtClean="0">
                <a:latin typeface="Courier New" panose="02070309020205020404" pitchFamily="49" charset="0"/>
              </a:rPr>
              <a:t>(lines)):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next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float(</a:t>
            </a:r>
            <a:r>
              <a:rPr lang="en-US" sz="1800" b="1" dirty="0" smtClean="0">
                <a:latin typeface="Courier New" panose="02070309020205020404" pitchFamily="49" charset="0"/>
              </a:rPr>
              <a:t>lines[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])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    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, "to", next,  </a:t>
            </a:r>
            <a:r>
              <a:rPr lang="en-US" sz="1800" dirty="0">
                <a:latin typeface="Courier New" panose="02070309020205020404" pitchFamily="49" charset="0"/>
              </a:rPr>
              <a:t>", change </a:t>
            </a:r>
            <a:r>
              <a:rPr lang="en-US" sz="1800" dirty="0" smtClean="0">
                <a:latin typeface="Courier New" panose="02070309020205020404" pitchFamily="49" charset="0"/>
              </a:rPr>
              <a:t>=", (next </a:t>
            </a:r>
            <a:r>
              <a:rPr lang="en-US" sz="1800" dirty="0">
                <a:latin typeface="Courier New" panose="02070309020205020404" pitchFamily="49" charset="0"/>
              </a:rPr>
              <a:t>- </a:t>
            </a:r>
            <a:r>
              <a:rPr lang="en-US" sz="1800" dirty="0" err="1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  <a:endParaRPr lang="en-US" sz="1800" dirty="0">
              <a:latin typeface="Courier New" panose="02070309020205020404" pitchFamily="49" charset="0"/>
            </a:endParaRPr>
          </a:p>
          <a:p>
            <a:pPr marL="342900" indent="-342900">
              <a:lnSpc>
                <a:spcPct val="75000"/>
              </a:lnSpc>
              <a:buNone/>
              <a:tabLst>
                <a:tab pos="4575175" algn="l"/>
              </a:tabLst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</a:rPr>
              <a:t>prev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next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022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Gas prices question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Write a program that reads a file </a:t>
            </a:r>
            <a:r>
              <a:rPr lang="en-US" dirty="0" smtClean="0">
                <a:latin typeface="Courier New" panose="02070309020205020404" pitchFamily="49" charset="0"/>
              </a:rPr>
              <a:t>gasprices.txt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Format: </a:t>
            </a:r>
            <a:r>
              <a:rPr lang="en-US" i="1" dirty="0" smtClean="0"/>
              <a:t>Belgium $/gal   </a:t>
            </a:r>
            <a:r>
              <a:rPr lang="en-US" i="1" dirty="0" smtClean="0"/>
              <a:t>US </a:t>
            </a:r>
            <a:r>
              <a:rPr lang="en-US" i="1" dirty="0" smtClean="0"/>
              <a:t>$/gal   </a:t>
            </a:r>
            <a:r>
              <a:rPr lang="en-US" i="1" dirty="0" smtClean="0"/>
              <a:t>date …</a:t>
            </a:r>
            <a:endParaRPr lang="en-US" sz="800" i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8.20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3/21/11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8.08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3.84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3/28/11</a:t>
            </a: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...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The program should print the average gas price over all data in the file for both countries: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Belgium average: 8.3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USA average: 3.9</a:t>
            </a:r>
          </a:p>
        </p:txBody>
      </p:sp>
    </p:spTree>
    <p:extLst>
      <p:ext uri="{BB962C8B-B14F-4D97-AF65-F5344CB8AC3E}">
        <p14:creationId xmlns:p14="http://schemas.microsoft.com/office/powerpoint/2010/main" val="1798245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+mn-lt"/>
              </a:rPr>
              <a:t>Multiple tokens on one line</a:t>
            </a:r>
            <a:endParaRPr lang="en-US" dirty="0" smtClean="0">
              <a:latin typeface="+mn-lt"/>
            </a:endParaRP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452176" y="1316335"/>
            <a:ext cx="11555604" cy="2230734"/>
          </a:xfrm>
        </p:spPr>
        <p:txBody>
          <a:bodyPr>
            <a:noAutofit/>
          </a:bodyPr>
          <a:lstStyle/>
          <a:p>
            <a:pPr>
              <a:buNone/>
              <a:tabLst>
                <a:tab pos="3884613" algn="l"/>
              </a:tabLst>
            </a:pPr>
            <a:r>
              <a:rPr lang="en-US" sz="3000" dirty="0" smtClean="0"/>
              <a:t>You can use </a:t>
            </a:r>
            <a:r>
              <a:rPr lang="en-US" sz="3000" dirty="0" smtClean="0">
                <a:latin typeface="Courier"/>
              </a:rPr>
              <a:t>read</a:t>
            </a:r>
            <a:r>
              <a:rPr lang="en-US" sz="3000" dirty="0" smtClean="0"/>
              <a:t> to read the whole file into a string and the  </a:t>
            </a:r>
            <a:r>
              <a:rPr lang="en-US" sz="3000" dirty="0" smtClean="0">
                <a:latin typeface="Courier"/>
              </a:rPr>
              <a:t>split</a:t>
            </a:r>
            <a:r>
              <a:rPr lang="en-US" sz="3000" dirty="0"/>
              <a:t> </a:t>
            </a:r>
            <a:r>
              <a:rPr lang="en-US" sz="3000" dirty="0" smtClean="0"/>
              <a:t>function </a:t>
            </a:r>
            <a:r>
              <a:rPr lang="en-US" sz="3000" dirty="0" smtClean="0"/>
              <a:t>to break a file apart 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()	</a:t>
            </a:r>
            <a:r>
              <a:rPr lang="en-US" sz="3000" dirty="0">
                <a:latin typeface="Courier New" panose="02070309020205020404" pitchFamily="49" charset="0"/>
              </a:rPr>
              <a:t> </a:t>
            </a:r>
            <a:r>
              <a:rPr lang="en-US" sz="3000" dirty="0" smtClean="0">
                <a:latin typeface="Courier New" panose="02070309020205020404" pitchFamily="49" charset="0"/>
              </a:rPr>
              <a:t>  - </a:t>
            </a:r>
            <a:r>
              <a:rPr lang="en-US" sz="3000" dirty="0" smtClean="0"/>
              <a:t>splits a string on blank space</a:t>
            </a:r>
          </a:p>
          <a:p>
            <a:pPr>
              <a:tabLst>
                <a:tab pos="3884613" algn="l"/>
              </a:tabLst>
            </a:pPr>
            <a:r>
              <a:rPr lang="en-US" sz="3000" b="1" dirty="0" err="1" smtClean="0"/>
              <a:t>str</a:t>
            </a:r>
            <a:r>
              <a:rPr lang="en-US" sz="3000" dirty="0" err="1" smtClean="0">
                <a:latin typeface="Courier New" panose="02070309020205020404" pitchFamily="49" charset="0"/>
              </a:rPr>
              <a:t>.split</a:t>
            </a:r>
            <a:r>
              <a:rPr lang="en-US" sz="3000" dirty="0" smtClean="0">
                <a:latin typeface="Courier New" panose="02070309020205020404" pitchFamily="49" charset="0"/>
              </a:rPr>
              <a:t>(</a:t>
            </a:r>
            <a:r>
              <a:rPr lang="en-US" sz="3000" b="1" dirty="0" err="1" smtClean="0"/>
              <a:t>other_str</a:t>
            </a:r>
            <a:r>
              <a:rPr lang="en-US" sz="3000" dirty="0" smtClean="0">
                <a:latin typeface="Courier New" panose="02070309020205020404" pitchFamily="49" charset="0"/>
              </a:rPr>
              <a:t>)</a:t>
            </a:r>
            <a:r>
              <a:rPr lang="en-US" sz="3000" dirty="0">
                <a:latin typeface="Courier New" panose="02070309020205020404" pitchFamily="49" charset="0"/>
              </a:rPr>
              <a:t>	- </a:t>
            </a:r>
            <a:r>
              <a:rPr lang="en-US" sz="3000" dirty="0"/>
              <a:t>splits a string on </a:t>
            </a:r>
            <a:r>
              <a:rPr lang="en-US" sz="3000" dirty="0" smtClean="0"/>
              <a:t>occurrences of the</a:t>
            </a:r>
          </a:p>
          <a:p>
            <a:pPr marL="0" indent="0">
              <a:spcBef>
                <a:spcPts val="0"/>
              </a:spcBef>
              <a:buNone/>
              <a:tabLst>
                <a:tab pos="3884613" algn="l"/>
              </a:tabLst>
            </a:pPr>
            <a:r>
              <a:rPr lang="en-US" sz="3000" dirty="0"/>
              <a:t>	</a:t>
            </a:r>
            <a:r>
              <a:rPr lang="en-US" sz="3000" dirty="0" smtClean="0"/>
              <a:t>	      other string</a:t>
            </a:r>
            <a:endParaRPr lang="en-US" sz="3000" dirty="0"/>
          </a:p>
          <a:p>
            <a:pPr>
              <a:tabLst>
                <a:tab pos="3884613" algn="l"/>
              </a:tabLst>
            </a:pPr>
            <a:endParaRPr lang="en-US" sz="3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27529" y="3951513"/>
            <a:ext cx="8204898" cy="2677656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182880" tIns="91440" rIns="182880" bIns="91440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Tahoma" panose="020B0604030504040204" pitchFamily="34" charset="0"/>
                <a:ea typeface="ヒラギノ角ゴ Pro W3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open("hours.txt")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 smtClean="0">
                <a:latin typeface="Courier New" panose="02070309020205020404" pitchFamily="49" charset="0"/>
              </a:rPr>
              <a:t>text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f.read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'</a:t>
            </a:r>
            <a:r>
              <a:rPr lang="nb-NO" sz="3000" dirty="0" smtClean="0">
                <a:latin typeface="Courier New" panose="02070309020205020404" pitchFamily="49" charset="0"/>
              </a:rPr>
              <a:t>1 2\n45 6\n</a:t>
            </a:r>
            <a:r>
              <a:rPr lang="nb-NO" sz="3000" dirty="0" smtClean="0">
                <a:latin typeface="Courier New" panose="02070309020205020404" pitchFamily="49" charset="0"/>
              </a:rPr>
              <a:t>'</a:t>
            </a:r>
            <a:endParaRPr lang="nb-NO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3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&gt;&gt;&gt; </a:t>
            </a:r>
            <a:r>
              <a:rPr lang="en-US" sz="3000" b="1" dirty="0">
                <a:latin typeface="Courier New" panose="02070309020205020404" pitchFamily="49" charset="0"/>
              </a:rPr>
              <a:t>f = </a:t>
            </a:r>
            <a:r>
              <a:rPr lang="en-US" sz="3000" b="1" dirty="0" err="1" smtClean="0">
                <a:latin typeface="Courier New" panose="02070309020205020404" pitchFamily="49" charset="0"/>
              </a:rPr>
              <a:t>text.split</a:t>
            </a:r>
            <a:r>
              <a:rPr lang="en-US" sz="3000" b="1" dirty="0" smtClean="0">
                <a:latin typeface="Courier New" panose="02070309020205020404" pitchFamily="49" charset="0"/>
              </a:rPr>
              <a:t>()</a:t>
            </a:r>
            <a:endParaRPr lang="en-US" sz="3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3000" dirty="0">
                <a:latin typeface="Courier New" panose="02070309020205020404" pitchFamily="49" charset="0"/>
              </a:rPr>
              <a:t>['</a:t>
            </a:r>
            <a:r>
              <a:rPr lang="nb-NO" sz="3000" dirty="0" smtClean="0">
                <a:latin typeface="Courier New" panose="02070309020205020404" pitchFamily="49" charset="0"/>
              </a:rPr>
              <a:t>1', '2', '45', '6']</a:t>
            </a:r>
            <a:endParaRPr lang="en-US" sz="3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80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791</Words>
  <Application>Microsoft Office PowerPoint</Application>
  <PresentationFormat>Widescreen</PresentationFormat>
  <Paragraphs>140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Courier New</vt:lpstr>
      <vt:lpstr>Tahoma</vt:lpstr>
      <vt:lpstr>Wingdings 2</vt:lpstr>
      <vt:lpstr>ヒラギノ角ゴ Pro W3</vt:lpstr>
      <vt:lpstr>Office Theme</vt:lpstr>
      <vt:lpstr>CSc 110, Spring 2018</vt:lpstr>
      <vt:lpstr>Weather question 2</vt:lpstr>
      <vt:lpstr>Weather 2 answer</vt:lpstr>
      <vt:lpstr>File Input/output (I/O)</vt:lpstr>
      <vt:lpstr>File paths</vt:lpstr>
      <vt:lpstr>File input question</vt:lpstr>
      <vt:lpstr>File input answer</vt:lpstr>
      <vt:lpstr>Gas prices question</vt:lpstr>
      <vt:lpstr>Multiple tokens on one line</vt:lpstr>
      <vt:lpstr>Looping through a file</vt:lpstr>
      <vt:lpstr>Gas prices solution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22</cp:revision>
  <dcterms:created xsi:type="dcterms:W3CDTF">2016-09-27T15:25:34Z</dcterms:created>
  <dcterms:modified xsi:type="dcterms:W3CDTF">2018-02-28T01:07:10Z</dcterms:modified>
</cp:coreProperties>
</file>