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77" r:id="rId3"/>
    <p:sldId id="278" r:id="rId4"/>
    <p:sldId id="268" r:id="rId5"/>
    <p:sldId id="269" r:id="rId6"/>
    <p:sldId id="273" r:id="rId7"/>
    <p:sldId id="274" r:id="rId8"/>
    <p:sldId id="275" r:id="rId9"/>
    <p:sldId id="271" r:id="rId10"/>
    <p:sldId id="272" r:id="rId11"/>
    <p:sldId id="27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82" autoAdjust="0"/>
    <p:restoredTop sz="94660"/>
  </p:normalViewPr>
  <p:slideViewPr>
    <p:cSldViewPr snapToGrid="0">
      <p:cViewPr varScale="1">
        <p:scale>
          <a:sx n="63" d="100"/>
          <a:sy n="63" d="100"/>
        </p:scale>
        <p:origin x="52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27BE34-7C6C-4192-8D0A-9CDA63F4BD4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48CAE-61B0-48FD-A2D3-DE247FF75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077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134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436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8 temperatures in the file, but 7 lines of output.  It's a fencepost problem in disguise.</a:t>
            </a:r>
          </a:p>
        </p:txBody>
      </p:sp>
    </p:spTree>
    <p:extLst>
      <p:ext uri="{BB962C8B-B14F-4D97-AF65-F5344CB8AC3E}">
        <p14:creationId xmlns:p14="http://schemas.microsoft.com/office/powerpoint/2010/main" val="74535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4048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I don't usually have time to do this program in lecture.  It's just here in case I have extra time, or for students to look at later.</a:t>
            </a:r>
          </a:p>
        </p:txBody>
      </p:sp>
    </p:spTree>
    <p:extLst>
      <p:ext uri="{BB962C8B-B14F-4D97-AF65-F5344CB8AC3E}">
        <p14:creationId xmlns:p14="http://schemas.microsoft.com/office/powerpoint/2010/main" val="33344791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923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137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5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78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27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6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138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75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63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98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562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59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30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05F90-E168-4948-AADE-14C07A1D01FD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04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58613"/>
          </a:xfrm>
        </p:spPr>
        <p:txBody>
          <a:bodyPr/>
          <a:lstStyle/>
          <a:p>
            <a:pPr eaLnBrk="1" hangingPunct="1"/>
            <a:r>
              <a:rPr lang="en-US" dirty="0" err="1" smtClean="0"/>
              <a:t>CSc</a:t>
            </a:r>
            <a:r>
              <a:rPr lang="en-US" dirty="0" smtClean="0"/>
              <a:t> 110, </a:t>
            </a:r>
            <a:r>
              <a:rPr lang="en-US" dirty="0" smtClean="0"/>
              <a:t>Spring 2018</a:t>
            </a:r>
            <a:endParaRPr lang="en-US" dirty="0" smtClean="0"/>
          </a:p>
        </p:txBody>
      </p:sp>
      <p:sp>
        <p:nvSpPr>
          <p:cNvPr id="5123" name="Rectangle 3"/>
          <p:cNvSpPr>
            <a:spLocks noGrp="1"/>
          </p:cNvSpPr>
          <p:nvPr>
            <p:ph type="subTitle" idx="1"/>
          </p:nvPr>
        </p:nvSpPr>
        <p:spPr>
          <a:xfrm>
            <a:off x="1524000" y="2280976"/>
            <a:ext cx="9144000" cy="1655762"/>
          </a:xfrm>
        </p:spPr>
        <p:txBody>
          <a:bodyPr>
            <a:normAutofit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Lecture </a:t>
            </a:r>
            <a:r>
              <a:rPr lang="en-US" dirty="0" smtClean="0"/>
              <a:t>20</a:t>
            </a:r>
            <a:r>
              <a:rPr lang="en-US" dirty="0" smtClean="0"/>
              <a:t>: </a:t>
            </a:r>
            <a:r>
              <a:rPr lang="en-US" dirty="0" smtClean="0"/>
              <a:t>File Input</a:t>
            </a:r>
          </a:p>
          <a:p>
            <a:pPr lvl="0"/>
            <a:r>
              <a:rPr lang="en-US" sz="1800" dirty="0">
                <a:solidFill>
                  <a:prstClr val="black"/>
                </a:solidFill>
              </a:rPr>
              <a:t>Adapted from slides by Marty </a:t>
            </a:r>
            <a:r>
              <a:rPr lang="en-US" sz="1800" dirty="0" err="1">
                <a:solidFill>
                  <a:prstClr val="black"/>
                </a:solidFill>
              </a:rPr>
              <a:t>Stepp</a:t>
            </a:r>
            <a:r>
              <a:rPr lang="en-US" sz="1800" dirty="0">
                <a:solidFill>
                  <a:prstClr val="black"/>
                </a:solidFill>
              </a:rPr>
              <a:t> and Stuart </a:t>
            </a:r>
            <a:r>
              <a:rPr lang="en-US" sz="1800" dirty="0" err="1">
                <a:solidFill>
                  <a:prstClr val="black"/>
                </a:solidFill>
              </a:rPr>
              <a:t>Reges</a:t>
            </a:r>
            <a:endParaRPr lang="en-US" dirty="0">
              <a:solidFill>
                <a:prstClr val="black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dirty="0" smtClean="0"/>
          </a:p>
        </p:txBody>
      </p:sp>
      <p:pic>
        <p:nvPicPr>
          <p:cNvPr id="5" name="Picture 6" descr="make-up-some-data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850" y="2899229"/>
            <a:ext cx="7226300" cy="314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304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Looping through a file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575175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The result of </a:t>
            </a:r>
            <a:r>
              <a:rPr lang="en-US" sz="3200" dirty="0" smtClean="0">
                <a:latin typeface="Courier"/>
              </a:rPr>
              <a:t>split</a:t>
            </a:r>
            <a:r>
              <a:rPr lang="en-US" sz="3200" dirty="0" smtClean="0"/>
              <a:t> can be used in a </a:t>
            </a:r>
            <a:r>
              <a:rPr lang="en-US" sz="3200" dirty="0" smtClean="0">
                <a:latin typeface="Courier New" panose="02070309020205020404" pitchFamily="49" charset="0"/>
              </a:rPr>
              <a:t>for</a:t>
            </a:r>
            <a:r>
              <a:rPr lang="en-US" sz="3200" dirty="0" smtClean="0"/>
              <a:t> ... </a:t>
            </a:r>
            <a:r>
              <a:rPr lang="en-US" sz="3200" dirty="0" smtClean="0">
                <a:latin typeface="Courier New" panose="02070309020205020404" pitchFamily="49" charset="0"/>
              </a:rPr>
              <a:t>in</a:t>
            </a:r>
            <a:r>
              <a:rPr lang="en-US" sz="3200" dirty="0" smtClean="0"/>
              <a:t> loop</a:t>
            </a:r>
          </a:p>
          <a:p>
            <a:pPr>
              <a:buNone/>
            </a:pPr>
            <a:endParaRPr lang="en-US" sz="3200" dirty="0" smtClean="0">
              <a:latin typeface="Courier New" panose="02070309020205020404" pitchFamily="49" charset="0"/>
            </a:endParaRPr>
          </a:p>
          <a:p>
            <a:r>
              <a:rPr lang="en-US" sz="3200" dirty="0" smtClean="0"/>
              <a:t>A template for reading files in Python:</a:t>
            </a:r>
            <a:endParaRPr lang="en-US" sz="3200" dirty="0" smtClean="0">
              <a:latin typeface="Courier New" panose="02070309020205020404" pitchFamily="49" charset="0"/>
            </a:endParaRPr>
          </a:p>
          <a:p>
            <a:pPr>
              <a:buNone/>
            </a:pPr>
            <a:endParaRPr lang="en-US" sz="3200" dirty="0" smtClean="0">
              <a:latin typeface="Courier New" panose="02070309020205020404" pitchFamily="49" charset="0"/>
            </a:endParaRPr>
          </a:p>
          <a:p>
            <a:pPr>
              <a:buNone/>
            </a:pPr>
            <a:r>
              <a:rPr lang="en-US" sz="3200" dirty="0" smtClean="0">
                <a:latin typeface="Courier New" panose="02070309020205020404" pitchFamily="49" charset="0"/>
              </a:rPr>
              <a:t>file </a:t>
            </a:r>
            <a:r>
              <a:rPr lang="en-US" sz="3200" dirty="0">
                <a:latin typeface="Courier New" panose="02070309020205020404" pitchFamily="49" charset="0"/>
              </a:rPr>
              <a:t>= </a:t>
            </a:r>
            <a:r>
              <a:rPr lang="en-US" sz="3200" dirty="0" smtClean="0">
                <a:latin typeface="Courier New" panose="02070309020205020404" pitchFamily="49" charset="0"/>
              </a:rPr>
              <a:t>open("</a:t>
            </a:r>
            <a:r>
              <a:rPr lang="en-US" sz="3200" b="1" dirty="0"/>
              <a:t>filename</a:t>
            </a:r>
            <a:r>
              <a:rPr lang="en-US" sz="3200" dirty="0" smtClean="0">
                <a:latin typeface="Courier New" panose="02070309020205020404" pitchFamily="49" charset="0"/>
              </a:rPr>
              <a:t>")</a:t>
            </a:r>
          </a:p>
          <a:p>
            <a:pPr>
              <a:buNone/>
            </a:pPr>
            <a:r>
              <a:rPr lang="en-US" sz="3200" dirty="0" smtClean="0">
                <a:latin typeface="Courier New" panose="02070309020205020404" pitchFamily="49" charset="0"/>
              </a:rPr>
              <a:t>text = </a:t>
            </a:r>
            <a:r>
              <a:rPr lang="en-US" sz="3200" dirty="0" err="1" smtClean="0">
                <a:latin typeface="Courier New" panose="02070309020205020404" pitchFamily="49" charset="0"/>
              </a:rPr>
              <a:t>file.read</a:t>
            </a:r>
            <a:r>
              <a:rPr lang="en-US" sz="3200" dirty="0" smtClean="0">
                <a:latin typeface="Courier New" panose="02070309020205020404" pitchFamily="49" charset="0"/>
              </a:rPr>
              <a:t>()</a:t>
            </a:r>
          </a:p>
          <a:p>
            <a:pPr>
              <a:buNone/>
            </a:pPr>
            <a:r>
              <a:rPr lang="en-US" sz="3200" dirty="0" smtClean="0">
                <a:latin typeface="Courier New" panose="02070309020205020404" pitchFamily="49" charset="0"/>
              </a:rPr>
              <a:t>text = </a:t>
            </a:r>
            <a:r>
              <a:rPr lang="en-US" sz="3200" dirty="0" err="1" smtClean="0">
                <a:latin typeface="Courier New" panose="02070309020205020404" pitchFamily="49" charset="0"/>
              </a:rPr>
              <a:t>text.split</a:t>
            </a:r>
            <a:r>
              <a:rPr lang="en-US" sz="3200" dirty="0" smtClean="0">
                <a:latin typeface="Courier New" panose="02070309020205020404" pitchFamily="49" charset="0"/>
              </a:rPr>
              <a:t>()</a:t>
            </a:r>
          </a:p>
          <a:p>
            <a:pPr>
              <a:buNone/>
            </a:pPr>
            <a:r>
              <a:rPr lang="en-US" sz="3200" dirty="0" smtClean="0">
                <a:latin typeface="Courier New" panose="02070309020205020404" pitchFamily="49" charset="0"/>
              </a:rPr>
              <a:t>for line in text:</a:t>
            </a:r>
          </a:p>
          <a:p>
            <a:pPr>
              <a:buNone/>
            </a:pPr>
            <a:r>
              <a:rPr lang="en-US" sz="3200" dirty="0" smtClean="0">
                <a:latin typeface="Courier New" panose="02070309020205020404" pitchFamily="49" charset="0"/>
              </a:rPr>
              <a:t>	    </a:t>
            </a:r>
            <a:r>
              <a:rPr lang="en-US" sz="3200" b="1" dirty="0" smtClean="0"/>
              <a:t>statements</a:t>
            </a:r>
          </a:p>
          <a:p>
            <a:pPr>
              <a:tabLst>
                <a:tab pos="3884613" algn="l"/>
              </a:tabLst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7502158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Gas prices solution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en-US" sz="1700" dirty="0" err="1" smtClean="0">
                <a:latin typeface="Courier" charset="0"/>
              </a:rPr>
              <a:t>def</a:t>
            </a:r>
            <a:r>
              <a:rPr lang="en-US" sz="1700" dirty="0" smtClean="0">
                <a:latin typeface="Courier" charset="0"/>
              </a:rPr>
              <a:t> main():</a:t>
            </a:r>
            <a:endParaRPr lang="en-US" sz="1700" dirty="0">
              <a:latin typeface="Courier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700" dirty="0">
                <a:latin typeface="Courier" charset="0"/>
              </a:rPr>
              <a:t>    </a:t>
            </a:r>
            <a:r>
              <a:rPr lang="en-US" sz="1700" dirty="0" smtClean="0">
                <a:latin typeface="Courier" charset="0"/>
              </a:rPr>
              <a:t>file = open("</a:t>
            </a:r>
            <a:r>
              <a:rPr lang="en-US" sz="1700" dirty="0">
                <a:latin typeface="Courier" charset="0"/>
              </a:rPr>
              <a:t>gasprices.txt</a:t>
            </a:r>
            <a:r>
              <a:rPr lang="en-US" sz="1700" dirty="0" smtClean="0">
                <a:latin typeface="Courier" charset="0"/>
              </a:rPr>
              <a:t>")</a:t>
            </a:r>
            <a:endParaRPr lang="en-US" sz="1700" dirty="0">
              <a:latin typeface="Courier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700" dirty="0">
                <a:latin typeface="Courier" charset="0"/>
              </a:rPr>
              <a:t>    </a:t>
            </a:r>
            <a:r>
              <a:rPr lang="en-US" sz="1700" dirty="0" err="1" smtClean="0">
                <a:latin typeface="Courier" charset="0"/>
              </a:rPr>
              <a:t>belgium</a:t>
            </a:r>
            <a:r>
              <a:rPr lang="en-US" sz="1700" dirty="0" smtClean="0">
                <a:latin typeface="Courier" charset="0"/>
              </a:rPr>
              <a:t> </a:t>
            </a:r>
            <a:r>
              <a:rPr lang="en-US" sz="1700" dirty="0">
                <a:latin typeface="Courier" charset="0"/>
              </a:rPr>
              <a:t>= </a:t>
            </a:r>
            <a:r>
              <a:rPr lang="en-US" sz="1700" dirty="0" smtClean="0">
                <a:latin typeface="Courier" charset="0"/>
              </a:rPr>
              <a:t>0</a:t>
            </a:r>
            <a:endParaRPr lang="en-US" sz="1700" dirty="0">
              <a:latin typeface="Courier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700" dirty="0">
                <a:latin typeface="Courier" charset="0"/>
              </a:rPr>
              <a:t>    </a:t>
            </a:r>
            <a:r>
              <a:rPr lang="en-US" sz="1700" dirty="0" err="1" smtClean="0">
                <a:latin typeface="Courier" charset="0"/>
              </a:rPr>
              <a:t>usa</a:t>
            </a:r>
            <a:r>
              <a:rPr lang="en-US" sz="1700" dirty="0" smtClean="0">
                <a:latin typeface="Courier" charset="0"/>
              </a:rPr>
              <a:t> </a:t>
            </a:r>
            <a:r>
              <a:rPr lang="en-US" sz="1700" dirty="0">
                <a:latin typeface="Courier" charset="0"/>
              </a:rPr>
              <a:t>= </a:t>
            </a:r>
            <a:r>
              <a:rPr lang="en-US" sz="1700" dirty="0" smtClean="0">
                <a:latin typeface="Courier" charset="0"/>
              </a:rPr>
              <a:t>0</a:t>
            </a:r>
            <a:endParaRPr lang="en-US" sz="1700" dirty="0">
              <a:latin typeface="Courier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700" dirty="0">
                <a:latin typeface="Courier" charset="0"/>
              </a:rPr>
              <a:t>    </a:t>
            </a:r>
            <a:r>
              <a:rPr lang="en-US" sz="1700" dirty="0" smtClean="0">
                <a:latin typeface="Courier" charset="0"/>
              </a:rPr>
              <a:t>count </a:t>
            </a:r>
            <a:r>
              <a:rPr lang="en-US" sz="1700" dirty="0">
                <a:latin typeface="Courier" charset="0"/>
              </a:rPr>
              <a:t>= </a:t>
            </a:r>
            <a:r>
              <a:rPr lang="en-US" sz="1700" dirty="0" smtClean="0">
                <a:latin typeface="Courier" charset="0"/>
              </a:rPr>
              <a:t>0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700" dirty="0" smtClean="0">
                <a:latin typeface="Courier" charset="0"/>
              </a:rPr>
              <a:t>    lines = </a:t>
            </a:r>
            <a:r>
              <a:rPr lang="en-US" sz="1700" dirty="0" err="1" smtClean="0">
                <a:latin typeface="Courier" charset="0"/>
              </a:rPr>
              <a:t>file.read</a:t>
            </a:r>
            <a:r>
              <a:rPr lang="en-US" sz="1700" dirty="0" smtClean="0">
                <a:latin typeface="Courier" charset="0"/>
              </a:rPr>
              <a:t>().split()</a:t>
            </a:r>
            <a:endParaRPr lang="en-US" sz="1700" dirty="0">
              <a:latin typeface="Courier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700" dirty="0">
                <a:latin typeface="Courier" charset="0"/>
              </a:rPr>
              <a:t>   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700" dirty="0">
                <a:latin typeface="Courier" charset="0"/>
              </a:rPr>
              <a:t>    </a:t>
            </a:r>
            <a:r>
              <a:rPr lang="en-US" sz="1700" dirty="0" smtClean="0">
                <a:latin typeface="Courier" charset="0"/>
              </a:rPr>
              <a:t>for </a:t>
            </a:r>
            <a:r>
              <a:rPr lang="en-US" sz="1700" dirty="0" err="1" smtClean="0">
                <a:latin typeface="Courier" charset="0"/>
              </a:rPr>
              <a:t>i</a:t>
            </a:r>
            <a:r>
              <a:rPr lang="en-US" sz="1700" dirty="0" smtClean="0">
                <a:latin typeface="Courier" charset="0"/>
              </a:rPr>
              <a:t> in range(0, </a:t>
            </a:r>
            <a:r>
              <a:rPr lang="en-US" sz="1700" dirty="0" err="1" smtClean="0">
                <a:latin typeface="Courier" charset="0"/>
              </a:rPr>
              <a:t>len</a:t>
            </a:r>
            <a:r>
              <a:rPr lang="en-US" sz="1700" dirty="0" smtClean="0">
                <a:latin typeface="Courier" charset="0"/>
              </a:rPr>
              <a:t>(lines), 3):</a:t>
            </a:r>
            <a:endParaRPr lang="en-US" sz="1700" dirty="0">
              <a:latin typeface="Courier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700" dirty="0">
                <a:latin typeface="Courier" charset="0"/>
              </a:rPr>
              <a:t>      </a:t>
            </a:r>
            <a:r>
              <a:rPr lang="en-US" sz="1700" dirty="0" err="1">
                <a:latin typeface="Courier" charset="0"/>
              </a:rPr>
              <a:t>belgium</a:t>
            </a:r>
            <a:r>
              <a:rPr lang="en-US" sz="1700" dirty="0">
                <a:latin typeface="Courier" charset="0"/>
              </a:rPr>
              <a:t> += </a:t>
            </a:r>
            <a:r>
              <a:rPr lang="en-US" sz="1700" dirty="0" smtClean="0">
                <a:latin typeface="Courier" charset="0"/>
              </a:rPr>
              <a:t>float(lines[</a:t>
            </a:r>
            <a:r>
              <a:rPr lang="en-US" sz="1700" dirty="0" err="1" smtClean="0">
                <a:latin typeface="Courier" charset="0"/>
              </a:rPr>
              <a:t>i</a:t>
            </a:r>
            <a:r>
              <a:rPr lang="en-US" sz="1700" dirty="0" smtClean="0">
                <a:latin typeface="Courier" charset="0"/>
              </a:rPr>
              <a:t>])</a:t>
            </a:r>
            <a:endParaRPr lang="en-US" sz="1700" dirty="0">
              <a:latin typeface="Courier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700" dirty="0">
                <a:latin typeface="Courier" charset="0"/>
              </a:rPr>
              <a:t>      </a:t>
            </a:r>
            <a:r>
              <a:rPr lang="en-US" sz="1700" dirty="0" err="1">
                <a:latin typeface="Courier" charset="0"/>
              </a:rPr>
              <a:t>usa</a:t>
            </a:r>
            <a:r>
              <a:rPr lang="en-US" sz="1700" dirty="0">
                <a:latin typeface="Courier" charset="0"/>
              </a:rPr>
              <a:t> += </a:t>
            </a:r>
            <a:r>
              <a:rPr lang="en-US" sz="1700" dirty="0" smtClean="0">
                <a:latin typeface="Courier" charset="0"/>
              </a:rPr>
              <a:t>float(lines[</a:t>
            </a:r>
            <a:r>
              <a:rPr lang="en-US" sz="1700" dirty="0" err="1" smtClean="0">
                <a:latin typeface="Courier" charset="0"/>
              </a:rPr>
              <a:t>i</a:t>
            </a:r>
            <a:r>
              <a:rPr lang="en-US" sz="1700" dirty="0" smtClean="0">
                <a:latin typeface="Courier" charset="0"/>
              </a:rPr>
              <a:t> + 1])</a:t>
            </a:r>
            <a:endParaRPr lang="en-US" sz="1700" dirty="0">
              <a:latin typeface="Courier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700" dirty="0" smtClean="0">
                <a:latin typeface="Courier" charset="0"/>
              </a:rPr>
              <a:t>    </a:t>
            </a:r>
            <a:endParaRPr lang="en-US" sz="1700" dirty="0">
              <a:latin typeface="Courier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700" dirty="0">
                <a:latin typeface="Courier" charset="0"/>
              </a:rPr>
              <a:t>    </a:t>
            </a:r>
            <a:r>
              <a:rPr lang="en-US" sz="1700" dirty="0" smtClean="0">
                <a:latin typeface="Courier" charset="0"/>
              </a:rPr>
              <a:t>print("</a:t>
            </a:r>
            <a:r>
              <a:rPr lang="en-US" sz="1700" dirty="0">
                <a:latin typeface="Courier" charset="0"/>
              </a:rPr>
              <a:t>Belgium average</a:t>
            </a:r>
            <a:r>
              <a:rPr lang="en-US" sz="1700" dirty="0" smtClean="0">
                <a:latin typeface="Courier" charset="0"/>
              </a:rPr>
              <a:t>:", (</a:t>
            </a:r>
            <a:r>
              <a:rPr lang="en-US" sz="1700" dirty="0" err="1" smtClean="0">
                <a:latin typeface="Courier" charset="0"/>
              </a:rPr>
              <a:t>belgium</a:t>
            </a:r>
            <a:r>
              <a:rPr lang="en-US" sz="1700" dirty="0" smtClean="0">
                <a:latin typeface="Courier" charset="0"/>
              </a:rPr>
              <a:t> </a:t>
            </a:r>
            <a:r>
              <a:rPr lang="en-US" sz="1700" dirty="0">
                <a:latin typeface="Courier" charset="0"/>
              </a:rPr>
              <a:t>/ </a:t>
            </a:r>
            <a:r>
              <a:rPr lang="en-US" sz="1700" dirty="0" smtClean="0">
                <a:latin typeface="Courier" charset="0"/>
              </a:rPr>
              <a:t>count), "$/</a:t>
            </a:r>
            <a:r>
              <a:rPr lang="en-US" sz="1700" dirty="0">
                <a:latin typeface="Courier" charset="0"/>
              </a:rPr>
              <a:t>gal</a:t>
            </a:r>
            <a:r>
              <a:rPr lang="en-US" sz="1700" dirty="0" smtClean="0">
                <a:latin typeface="Courier" charset="0"/>
              </a:rPr>
              <a:t>")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700" dirty="0" smtClean="0">
                <a:latin typeface="Courier" charset="0"/>
              </a:rPr>
              <a:t>    print("USA average:", (</a:t>
            </a:r>
            <a:r>
              <a:rPr lang="en-US" sz="1700" dirty="0" err="1" smtClean="0">
                <a:latin typeface="Courier" charset="0"/>
              </a:rPr>
              <a:t>usa</a:t>
            </a:r>
            <a:r>
              <a:rPr lang="en-US" sz="1700" dirty="0" smtClean="0">
                <a:latin typeface="Courier" charset="0"/>
              </a:rPr>
              <a:t> / count), "$/gal")</a:t>
            </a:r>
          </a:p>
          <a:p>
            <a:pPr marL="0" indent="0">
              <a:spcBef>
                <a:spcPct val="0"/>
              </a:spcBef>
              <a:buNone/>
            </a:pPr>
            <a:endParaRPr lang="en-US" sz="1700" dirty="0">
              <a:latin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10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Weather question 2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Modify the weather program to print the following output: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600" dirty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 in a temperature or "done" to finish</a:t>
            </a:r>
            <a:endParaRPr lang="en-US" sz="1800" b="1" u="sng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1's high temp: </a:t>
            </a:r>
            <a:r>
              <a:rPr lang="en-US" sz="18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45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Day 2's high temp: </a:t>
            </a:r>
            <a:r>
              <a:rPr lang="en-US" sz="18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44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Day 3's high temp: </a:t>
            </a:r>
            <a:r>
              <a:rPr lang="en-US" sz="18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39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Day 4's high temp: </a:t>
            </a:r>
            <a:r>
              <a:rPr lang="en-US" sz="18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48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Day 5's high temp: </a:t>
            </a:r>
            <a:r>
              <a:rPr lang="en-US" sz="18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37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Day 6's high temp: </a:t>
            </a:r>
            <a:r>
              <a:rPr lang="en-US" sz="18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46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Day 7's high temp: </a:t>
            </a:r>
            <a:r>
              <a:rPr lang="en-US" sz="18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53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Day 7's high temp: </a:t>
            </a:r>
            <a:r>
              <a:rPr lang="en-US" sz="18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done</a:t>
            </a:r>
            <a:endParaRPr lang="en-US" sz="1800" b="1" u="sng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Average temp = 44.6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4 days were above average.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0962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Weather 2 answer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396721" y="1371601"/>
            <a:ext cx="9271279" cy="49069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65000"/>
              </a:lnSpc>
              <a:buNone/>
            </a:pPr>
            <a:r>
              <a:rPr lang="en-US" sz="1400" b="1" dirty="0" smtClean="0">
                <a:solidFill>
                  <a:srgbClr val="00B050"/>
                </a:solidFill>
                <a:latin typeface="Courier New" panose="02070309020205020404" pitchFamily="49" charset="0"/>
              </a:rPr>
              <a:t># Reads temperatures from the user, computes average and # days above average.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err="1" smtClean="0">
                <a:latin typeface="Courier New" panose="02070309020205020404" pitchFamily="49" charset="0"/>
              </a:rPr>
              <a:t>def</a:t>
            </a:r>
            <a:r>
              <a:rPr lang="en-US" sz="1400" dirty="0" smtClean="0">
                <a:latin typeface="Courier New" panose="02070309020205020404" pitchFamily="49" charset="0"/>
              </a:rPr>
              <a:t> main():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print("Type in a temperature or \"done\" to finish")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temps = []                </a:t>
            </a:r>
            <a:r>
              <a:rPr lang="en-US" sz="1400" b="1" dirty="0" smtClean="0">
                <a:solidFill>
                  <a:srgbClr val="00B050"/>
                </a:solidFill>
                <a:latin typeface="Courier New" panose="02070309020205020404" pitchFamily="49" charset="0"/>
              </a:rPr>
              <a:t># list to store days' temperatures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sum = 0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done = input("Day 1's high temp: ")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day = 1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</a:rPr>
              <a:t>while done </a:t>
            </a:r>
            <a:r>
              <a:rPr lang="en-US" sz="1400" dirty="0" smtClean="0">
                <a:latin typeface="Courier New" panose="02070309020205020404" pitchFamily="49" charset="0"/>
              </a:rPr>
              <a:t>!= "done</a:t>
            </a:r>
            <a:r>
              <a:rPr lang="en-US" sz="1400" dirty="0" smtClean="0">
                <a:latin typeface="Courier New" panose="02070309020205020404" pitchFamily="49" charset="0"/>
              </a:rPr>
              <a:t>":          </a:t>
            </a:r>
            <a:r>
              <a:rPr lang="en-US" sz="1400" b="1" dirty="0" smtClean="0">
                <a:solidFill>
                  <a:srgbClr val="00B050"/>
                </a:solidFill>
                <a:latin typeface="Courier New" panose="02070309020205020404" pitchFamily="49" charset="0"/>
              </a:rPr>
              <a:t># read/store each day's temperature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done = </a:t>
            </a:r>
            <a:r>
              <a:rPr lang="en-US" sz="1400" dirty="0" err="1" smtClean="0">
                <a:latin typeface="Courier New" panose="02070309020205020404" pitchFamily="49" charset="0"/>
              </a:rPr>
              <a:t>int</a:t>
            </a:r>
            <a:r>
              <a:rPr lang="en-US" sz="1400" dirty="0" smtClean="0">
                <a:latin typeface="Courier New" panose="02070309020205020404" pitchFamily="49" charset="0"/>
              </a:rPr>
              <a:t>(done)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sum += done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</a:rPr>
              <a:t>temps.append</a:t>
            </a:r>
            <a:r>
              <a:rPr lang="en-US" sz="1400" dirty="0" smtClean="0">
                <a:latin typeface="Courier New" panose="02070309020205020404" pitchFamily="49" charset="0"/>
              </a:rPr>
              <a:t>(done)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done = input(("Day " + 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(day + 1) + "'s high temp: "))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day += 1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average = sum / day</a:t>
            </a:r>
          </a:p>
          <a:p>
            <a:pPr>
              <a:lnSpc>
                <a:spcPct val="65000"/>
              </a:lnSpc>
              <a:buNone/>
            </a:pPr>
            <a:endParaRPr lang="en-US" sz="1400" dirty="0" smtClean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count = 0                          </a:t>
            </a:r>
            <a:r>
              <a:rPr lang="en-US" sz="1400" b="1" dirty="0" smtClean="0">
                <a:solidFill>
                  <a:srgbClr val="00B050"/>
                </a:solidFill>
                <a:latin typeface="Courier New" panose="02070309020205020404" pitchFamily="49" charset="0"/>
              </a:rPr>
              <a:t># see if each day is above average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for </a:t>
            </a:r>
            <a:r>
              <a:rPr lang="en-US" sz="1400" dirty="0" err="1" smtClean="0">
                <a:latin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</a:rPr>
              <a:t> in range(0, day - 1):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if </a:t>
            </a:r>
            <a:r>
              <a:rPr lang="en-US" sz="1400" dirty="0" smtClean="0">
                <a:latin typeface="Courier New" panose="02070309020205020404" pitchFamily="49" charset="0"/>
              </a:rPr>
              <a:t>temps[</a:t>
            </a:r>
            <a:r>
              <a:rPr lang="en-US" sz="1400" dirty="0" err="1" smtClean="0">
                <a:latin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</a:rPr>
              <a:t>] &gt; </a:t>
            </a:r>
            <a:r>
              <a:rPr lang="en-US" sz="1400" dirty="0" smtClean="0">
                <a:latin typeface="Courier New" panose="02070309020205020404" pitchFamily="49" charset="0"/>
              </a:rPr>
              <a:t>average:</a:t>
            </a:r>
            <a:endParaRPr lang="en-US" sz="1400" dirty="0" smtClean="0">
              <a:latin typeface="Courier New" panose="02070309020205020404" pitchFamily="49" charset="0"/>
            </a:endParaRP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        count += 1</a:t>
            </a:r>
          </a:p>
          <a:p>
            <a:pPr>
              <a:lnSpc>
                <a:spcPct val="65000"/>
              </a:lnSpc>
              <a:buNone/>
            </a:pPr>
            <a:r>
              <a:rPr lang="en-US" sz="1400" b="1" dirty="0" smtClean="0">
                <a:solidFill>
                  <a:srgbClr val="00B050"/>
                </a:solidFill>
                <a:latin typeface="Courier New" panose="02070309020205020404" pitchFamily="49" charset="0"/>
              </a:rPr>
              <a:t>    # report results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print("Average temp = " + 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(average))</a:t>
            </a:r>
          </a:p>
          <a:p>
            <a:pPr>
              <a:lnSpc>
                <a:spcPct val="65000"/>
              </a:lnSpc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  print(</a:t>
            </a:r>
            <a:r>
              <a:rPr lang="en-US" sz="1400" dirty="0" err="1" smtClean="0">
                <a:latin typeface="Courier New" panose="02070309020205020404" pitchFamily="49" charset="0"/>
              </a:rPr>
              <a:t>str</a:t>
            </a:r>
            <a:r>
              <a:rPr lang="en-US" sz="1400" dirty="0" smtClean="0">
                <a:latin typeface="Courier New" panose="02070309020205020404" pitchFamily="49" charset="0"/>
              </a:rPr>
              <a:t>(count) + " days above average")</a:t>
            </a:r>
            <a:endParaRPr lang="en-US" sz="14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2983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File Input/output (I/O)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3884613" algn="l"/>
              </a:tabLst>
            </a:pPr>
            <a:r>
              <a:rPr lang="en-US" sz="3000" b="1" dirty="0" smtClean="0"/>
              <a:t>name</a:t>
            </a:r>
            <a:r>
              <a:rPr lang="en-US" sz="3000" dirty="0" smtClean="0">
                <a:latin typeface="Courier New" panose="02070309020205020404" pitchFamily="49" charset="0"/>
              </a:rPr>
              <a:t> = open</a:t>
            </a:r>
            <a:r>
              <a:rPr lang="en-US" sz="3000" dirty="0" smtClean="0"/>
              <a:t>("</a:t>
            </a:r>
            <a:r>
              <a:rPr lang="en-US" sz="3000" b="1" dirty="0" smtClean="0"/>
              <a:t>filename</a:t>
            </a:r>
            <a:r>
              <a:rPr lang="en-US" sz="3000" dirty="0" smtClean="0"/>
              <a:t>")</a:t>
            </a:r>
          </a:p>
          <a:p>
            <a:pPr lvl="1">
              <a:tabLst>
                <a:tab pos="3884613" algn="l"/>
              </a:tabLst>
            </a:pPr>
            <a:r>
              <a:rPr lang="en-US" sz="3000" dirty="0" smtClean="0">
                <a:ea typeface="ヒラギノ角ゴ Pro W3" charset="-128"/>
              </a:rPr>
              <a:t>opens the given file for reading, and returns a file object</a:t>
            </a:r>
          </a:p>
          <a:p>
            <a:pPr lvl="1">
              <a:tabLst>
                <a:tab pos="3884613" algn="l"/>
              </a:tabLst>
            </a:pPr>
            <a:endParaRPr lang="en-US" sz="3000" dirty="0" smtClean="0">
              <a:ea typeface="ヒラギノ角ゴ Pro W3" charset="-128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tabLst>
                <a:tab pos="3884613" algn="l"/>
              </a:tabLst>
            </a:pPr>
            <a:r>
              <a:rPr kumimoji="0" lang="en-US" sz="3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ahoma" panose="020B0604030504040204" pitchFamily="34" charset="0"/>
                <a:cs typeface="Tahoma" panose="020B0604030504040204" pitchFamily="34" charset="0"/>
              </a:rPr>
              <a:t>name</a:t>
            </a:r>
            <a:r>
              <a:rPr kumimoji="0" lang="en-US" sz="3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ヒラギノ角ゴ Pro W3" charset="-128"/>
              </a:rPr>
              <a:t>.readlines</a:t>
            </a: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ヒラギノ角ゴ Pro W3" charset="-128"/>
              </a:rPr>
              <a:t>()</a:t>
            </a: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ヒラギノ角ゴ Pro W3" charset="-128"/>
              </a:rPr>
              <a:t>	</a:t>
            </a: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ヒラギノ角ゴ Pro W3" charset="-128"/>
              </a:rPr>
              <a:t>- file's entire contents as a string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700" dirty="0">
              <a:latin typeface="Courier New" panose="02070309020205020404" pitchFamily="49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991249" y="4049742"/>
            <a:ext cx="8209502" cy="1846659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182880" tIns="91440" rIns="182880" bIns="9144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000" dirty="0">
                <a:latin typeface="Courier New" panose="02070309020205020404" pitchFamily="49" charset="0"/>
              </a:rPr>
              <a:t>&gt;&gt;&gt; </a:t>
            </a:r>
            <a:r>
              <a:rPr lang="en-US" sz="3000" b="1" dirty="0">
                <a:latin typeface="Courier New" panose="02070309020205020404" pitchFamily="49" charset="0"/>
              </a:rPr>
              <a:t>f = open</a:t>
            </a:r>
            <a:r>
              <a:rPr lang="en-US" sz="3000" b="1" dirty="0" smtClean="0">
                <a:latin typeface="Courier New" panose="02070309020205020404" pitchFamily="49" charset="0"/>
              </a:rPr>
              <a:t>("</a:t>
            </a:r>
            <a:r>
              <a:rPr lang="en-US" sz="3000" b="1" dirty="0" smtClean="0">
                <a:latin typeface="Courier New" panose="02070309020205020404" pitchFamily="49" charset="0"/>
              </a:rPr>
              <a:t>weather</a:t>
            </a:r>
            <a:r>
              <a:rPr lang="en-US" sz="3000" b="1" dirty="0" smtClean="0">
                <a:latin typeface="Courier New" panose="02070309020205020404" pitchFamily="49" charset="0"/>
              </a:rPr>
              <a:t>.txt</a:t>
            </a:r>
            <a:r>
              <a:rPr lang="en-US" sz="3000" b="1" dirty="0">
                <a:latin typeface="Courier New" panose="02070309020205020404" pitchFamily="49" charset="0"/>
              </a:rPr>
              <a:t>")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000" dirty="0">
                <a:latin typeface="Courier New" panose="02070309020205020404" pitchFamily="49" charset="0"/>
              </a:rPr>
              <a:t>&gt;&gt;&gt; </a:t>
            </a:r>
            <a:r>
              <a:rPr lang="en-US" sz="3000" b="1" dirty="0" err="1" smtClean="0">
                <a:latin typeface="Courier New" panose="02070309020205020404" pitchFamily="49" charset="0"/>
              </a:rPr>
              <a:t>f.readlines</a:t>
            </a:r>
            <a:r>
              <a:rPr lang="en-US" sz="3000" b="1" dirty="0" smtClean="0">
                <a:latin typeface="Courier New" panose="02070309020205020404" pitchFamily="49" charset="0"/>
              </a:rPr>
              <a:t>()</a:t>
            </a:r>
            <a:endParaRPr lang="en-US" sz="30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000" dirty="0" smtClean="0">
                <a:latin typeface="Courier New" panose="02070309020205020404" pitchFamily="49" charset="0"/>
              </a:rPr>
              <a:t>['42', '34', '35', '46', '45', '43', '43', '49']</a:t>
            </a:r>
            <a:endParaRPr lang="en-US" sz="30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705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File paths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>
          <a:xfrm>
            <a:off x="838200" y="1634708"/>
            <a:ext cx="10515600" cy="4351338"/>
          </a:xfrm>
        </p:spPr>
        <p:txBody>
          <a:bodyPr>
            <a:noAutofit/>
          </a:bodyPr>
          <a:lstStyle/>
          <a:p>
            <a:pPr>
              <a:tabLst>
                <a:tab pos="3429000" algn="l"/>
              </a:tabLst>
            </a:pPr>
            <a:r>
              <a:rPr lang="en-US" sz="3000" b="1" dirty="0" smtClean="0"/>
              <a:t>absolute path</a:t>
            </a:r>
            <a:r>
              <a:rPr lang="en-US" sz="3000" dirty="0" smtClean="0"/>
              <a:t>: specifies a drive or a top </a:t>
            </a:r>
            <a:r>
              <a:rPr lang="en-US" sz="3000" dirty="0" smtClean="0">
                <a:latin typeface="Courier New" panose="02070309020205020404" pitchFamily="49" charset="0"/>
              </a:rPr>
              <a:t>"/"</a:t>
            </a:r>
            <a:r>
              <a:rPr lang="en-US" sz="3000" dirty="0" smtClean="0"/>
              <a:t> folder</a:t>
            </a:r>
          </a:p>
          <a:p>
            <a:pPr lvl="1">
              <a:buNone/>
              <a:tabLst>
                <a:tab pos="3429000" algn="l"/>
              </a:tabLst>
            </a:pPr>
            <a:r>
              <a:rPr lang="en-US" sz="3000" dirty="0" smtClean="0">
                <a:latin typeface="Courier New" panose="02070309020205020404" pitchFamily="49" charset="0"/>
              </a:rPr>
              <a:t>	C:/Documents/smith/hw6/input/data.csv</a:t>
            </a:r>
          </a:p>
          <a:p>
            <a:pPr lvl="1">
              <a:tabLst>
                <a:tab pos="3429000" algn="l"/>
              </a:tabLst>
            </a:pPr>
            <a:r>
              <a:rPr lang="en-US" sz="3000" dirty="0" smtClean="0"/>
              <a:t>Windows can also use backslashes to separate folders.</a:t>
            </a:r>
          </a:p>
          <a:p>
            <a:pPr marL="457200" lvl="1" indent="0">
              <a:buNone/>
              <a:tabLst>
                <a:tab pos="3429000" algn="l"/>
              </a:tabLst>
            </a:pPr>
            <a:endParaRPr lang="en-US" sz="800" dirty="0" smtClean="0"/>
          </a:p>
          <a:p>
            <a:pPr>
              <a:tabLst>
                <a:tab pos="3429000" algn="l"/>
              </a:tabLst>
            </a:pPr>
            <a:r>
              <a:rPr lang="en-US" sz="3000" b="1" dirty="0" smtClean="0"/>
              <a:t>relative path</a:t>
            </a:r>
            <a:r>
              <a:rPr lang="en-US" sz="3000" dirty="0" smtClean="0"/>
              <a:t>: does not specify any top-level folder</a:t>
            </a:r>
          </a:p>
          <a:p>
            <a:pPr lvl="1">
              <a:lnSpc>
                <a:spcPct val="80000"/>
              </a:lnSpc>
              <a:buNone/>
              <a:tabLst>
                <a:tab pos="3429000" algn="l"/>
              </a:tabLst>
            </a:pPr>
            <a:r>
              <a:rPr lang="en-US" sz="3000" dirty="0" smtClean="0">
                <a:latin typeface="Courier New" panose="02070309020205020404" pitchFamily="49" charset="0"/>
              </a:rPr>
              <a:t>	names.dat</a:t>
            </a:r>
            <a:endParaRPr lang="en-US" sz="3000" dirty="0" smtClean="0"/>
          </a:p>
          <a:p>
            <a:pPr lvl="1">
              <a:lnSpc>
                <a:spcPct val="80000"/>
              </a:lnSpc>
              <a:buNone/>
              <a:tabLst>
                <a:tab pos="3429000" algn="l"/>
              </a:tabLst>
            </a:pPr>
            <a:r>
              <a:rPr lang="en-US" sz="3000" dirty="0" smtClean="0">
                <a:latin typeface="Courier New" panose="02070309020205020404" pitchFamily="49" charset="0"/>
              </a:rPr>
              <a:t>	input/kinglear.txt</a:t>
            </a:r>
            <a:endParaRPr lang="en-US" sz="3000" dirty="0" smtClean="0"/>
          </a:p>
          <a:p>
            <a:pPr lvl="1">
              <a:tabLst>
                <a:tab pos="3429000" algn="l"/>
              </a:tabLst>
            </a:pPr>
            <a:r>
              <a:rPr lang="en-US" sz="3000" dirty="0" smtClean="0"/>
              <a:t>Assumed to be relative to the </a:t>
            </a:r>
            <a:r>
              <a:rPr lang="en-US" sz="3000" i="1" dirty="0" smtClean="0"/>
              <a:t>current directory</a:t>
            </a:r>
            <a:r>
              <a:rPr lang="en-US" sz="3000" dirty="0" smtClean="0"/>
              <a:t>:</a:t>
            </a:r>
            <a:endParaRPr lang="en-US" sz="3000" dirty="0">
              <a:latin typeface="Courier New" panose="02070309020205020404" pitchFamily="49" charset="0"/>
            </a:endParaRPr>
          </a:p>
          <a:p>
            <a:pPr lvl="1">
              <a:buNone/>
              <a:tabLst>
                <a:tab pos="3429000" algn="l"/>
              </a:tabLst>
            </a:pPr>
            <a:r>
              <a:rPr lang="en-US" sz="3000" dirty="0">
                <a:latin typeface="Courier New" panose="02070309020205020404" pitchFamily="49" charset="0"/>
              </a:rPr>
              <a:t>	</a:t>
            </a:r>
            <a:r>
              <a:rPr lang="en-US" sz="3000" dirty="0" smtClean="0">
                <a:latin typeface="Courier New" panose="02070309020205020404" pitchFamily="49" charset="0"/>
              </a:rPr>
              <a:t>file = open(</a:t>
            </a:r>
            <a:r>
              <a:rPr lang="en-US" sz="3000" b="1" dirty="0" smtClean="0">
                <a:latin typeface="Courier New" panose="02070309020205020404" pitchFamily="49" charset="0"/>
              </a:rPr>
              <a:t>"</a:t>
            </a:r>
            <a:r>
              <a:rPr lang="en-US" sz="3000" b="1" dirty="0">
                <a:latin typeface="Courier New" panose="02070309020205020404" pitchFamily="49" charset="0"/>
              </a:rPr>
              <a:t>data/readme.txt</a:t>
            </a:r>
            <a:r>
              <a:rPr lang="en-US" sz="3000" b="1" dirty="0" smtClean="0">
                <a:latin typeface="Courier New" panose="02070309020205020404" pitchFamily="49" charset="0"/>
              </a:rPr>
              <a:t>"</a:t>
            </a:r>
            <a:r>
              <a:rPr lang="en-US" sz="3000" dirty="0" smtClean="0">
                <a:latin typeface="Courier New" panose="02070309020205020404" pitchFamily="49" charset="0"/>
              </a:rPr>
              <a:t>)</a:t>
            </a:r>
            <a:endParaRPr lang="en-US" sz="3000" dirty="0"/>
          </a:p>
          <a:p>
            <a:pPr lvl="1">
              <a:buNone/>
              <a:tabLst>
                <a:tab pos="3429000" algn="l"/>
              </a:tabLst>
            </a:pPr>
            <a:r>
              <a:rPr lang="en-US" sz="3000" dirty="0" smtClean="0"/>
              <a:t>	If our program is in	</a:t>
            </a:r>
            <a:r>
              <a:rPr lang="en-US" sz="3000" dirty="0" smtClean="0">
                <a:latin typeface="Courier New" panose="02070309020205020404" pitchFamily="49" charset="0"/>
              </a:rPr>
              <a:t>H:/hw6</a:t>
            </a:r>
            <a:r>
              <a:rPr lang="en-US" sz="3000" dirty="0" smtClean="0"/>
              <a:t> ,</a:t>
            </a:r>
            <a:br>
              <a:rPr lang="en-US" sz="3000" dirty="0" smtClean="0"/>
            </a:br>
            <a:r>
              <a:rPr lang="en-US" sz="3000" dirty="0" smtClean="0">
                <a:latin typeface="Courier New" panose="02070309020205020404" pitchFamily="49" charset="0"/>
              </a:rPr>
              <a:t>open </a:t>
            </a:r>
            <a:r>
              <a:rPr lang="en-US" sz="3000" dirty="0" smtClean="0"/>
              <a:t>will look for 	</a:t>
            </a:r>
            <a:r>
              <a:rPr lang="en-US" sz="3000" dirty="0" smtClean="0">
                <a:latin typeface="Courier New" panose="02070309020205020404" pitchFamily="49" charset="0"/>
              </a:rPr>
              <a:t>H:/hw6/data/readme.txt</a:t>
            </a:r>
          </a:p>
        </p:txBody>
      </p:sp>
    </p:spTree>
    <p:extLst>
      <p:ext uri="{BB962C8B-B14F-4D97-AF65-F5344CB8AC3E}">
        <p14:creationId xmlns:p14="http://schemas.microsoft.com/office/powerpoint/2010/main" val="32837842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File input question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We have a  file </a:t>
            </a:r>
            <a:r>
              <a:rPr lang="en-US" dirty="0" smtClean="0">
                <a:latin typeface="Courier New" panose="02070309020205020404" pitchFamily="49" charset="0"/>
              </a:rPr>
              <a:t>weather.txt</a:t>
            </a:r>
            <a:r>
              <a:rPr lang="en-US" dirty="0" smtClean="0"/>
              <a:t>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Write a program that prints the change in temperature between each pair of neighboring days.</a:t>
            </a:r>
            <a:endParaRPr lang="en-US" sz="1500" u="sng" dirty="0"/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16.2 to 23.5, change = 7.3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23.5 to 19.1, change = -4.4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19.1 to 7.4, change = -11.7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7.4 to 22.8, change = 15.4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22.8 to 18.5, change = -4.3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18.5 to -1.8, change = -20.3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-1.8 to 14.9, change = 16.7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0" y="522514"/>
            <a:ext cx="2311121" cy="2093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90000"/>
              </a:lnSpc>
            </a:pPr>
            <a:r>
              <a:rPr lang="en-US" dirty="0">
                <a:latin typeface="Courier New" panose="02070309020205020404" pitchFamily="49" charset="0"/>
              </a:rPr>
              <a:t>16.2  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ourier New" panose="02070309020205020404" pitchFamily="49" charset="0"/>
              </a:rPr>
              <a:t>23.5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ourier New" panose="02070309020205020404" pitchFamily="49" charset="0"/>
              </a:rPr>
              <a:t>19.1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ourier New" panose="02070309020205020404" pitchFamily="49" charset="0"/>
              </a:rPr>
              <a:t>7.4 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ourier New" panose="02070309020205020404" pitchFamily="49" charset="0"/>
              </a:rPr>
              <a:t>22.8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ourier New" panose="02070309020205020404" pitchFamily="49" charset="0"/>
              </a:rPr>
              <a:t>18.5 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ourier New" panose="02070309020205020404" pitchFamily="49" charset="0"/>
              </a:rPr>
              <a:t>-1.8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ourier New" panose="02070309020205020404" pitchFamily="49" charset="0"/>
              </a:rPr>
              <a:t>14.9</a:t>
            </a:r>
          </a:p>
        </p:txBody>
      </p:sp>
    </p:spTree>
    <p:extLst>
      <p:ext uri="{BB962C8B-B14F-4D97-AF65-F5344CB8AC3E}">
        <p14:creationId xmlns:p14="http://schemas.microsoft.com/office/powerpoint/2010/main" val="4430238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File input answer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928420" cy="4351338"/>
          </a:xfrm>
        </p:spPr>
        <p:txBody>
          <a:bodyPr>
            <a:normAutofit/>
          </a:bodyPr>
          <a:lstStyle/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Displays changes in temperature from data in an input file.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endParaRPr 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main():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sz="1800" dirty="0">
                <a:latin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</a:rPr>
              <a:t>   input = open</a:t>
            </a:r>
            <a:r>
              <a:rPr lang="en-US" sz="1800" b="1" dirty="0" smtClean="0">
                <a:latin typeface="Courier New" panose="02070309020205020404" pitchFamily="49" charset="0"/>
              </a:rPr>
              <a:t>("weather.txt")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sz="1800" dirty="0" smtClean="0">
                <a:latin typeface="Courier New" panose="02070309020205020404" pitchFamily="49" charset="0"/>
              </a:rPr>
              <a:t>    lines = </a:t>
            </a:r>
            <a:r>
              <a:rPr lang="en-US" sz="1800" b="1" dirty="0" err="1" smtClean="0">
                <a:latin typeface="Courier New" panose="02070309020205020404" pitchFamily="49" charset="0"/>
              </a:rPr>
              <a:t>input.readlines</a:t>
            </a:r>
            <a:r>
              <a:rPr lang="en-US" sz="1800" b="1" dirty="0" smtClean="0">
                <a:latin typeface="Courier New" panose="02070309020205020404" pitchFamily="49" charset="0"/>
              </a:rPr>
              <a:t>()</a:t>
            </a:r>
            <a:endParaRPr lang="en-US" sz="1800" b="1" dirty="0" smtClean="0">
              <a:latin typeface="Courier New" panose="02070309020205020404" pitchFamily="49" charset="0"/>
            </a:endParaRP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sz="1800" dirty="0" smtClean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prev</a:t>
            </a:r>
            <a:r>
              <a:rPr lang="en-US" sz="1800" dirty="0" smtClean="0">
                <a:latin typeface="Courier New" panose="02070309020205020404" pitchFamily="49" charset="0"/>
              </a:rPr>
              <a:t> = float(</a:t>
            </a:r>
            <a:r>
              <a:rPr lang="en-US" sz="1800" b="1" dirty="0" smtClean="0">
                <a:latin typeface="Courier New" panose="02070309020205020404" pitchFamily="49" charset="0"/>
              </a:rPr>
              <a:t>lines[0])       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fencepost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endParaRPr lang="en-US" sz="1800" dirty="0" smtClean="0">
              <a:latin typeface="Courier New" panose="02070309020205020404" pitchFamily="49" charset="0"/>
            </a:endParaRP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sz="1800" dirty="0" smtClean="0">
                <a:latin typeface="Courier New" panose="02070309020205020404" pitchFamily="49" charset="0"/>
              </a:rPr>
              <a:t>    for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 in range(1, </a:t>
            </a:r>
            <a:r>
              <a:rPr lang="en-US" sz="1800" dirty="0" err="1" smtClean="0">
                <a:latin typeface="Courier New" panose="02070309020205020404" pitchFamily="49" charset="0"/>
              </a:rPr>
              <a:t>len</a:t>
            </a:r>
            <a:r>
              <a:rPr lang="en-US" sz="1800" dirty="0" smtClean="0">
                <a:latin typeface="Courier New" panose="02070309020205020404" pitchFamily="49" charset="0"/>
              </a:rPr>
              <a:t>(lines)):</a:t>
            </a:r>
            <a:endParaRPr lang="en-US" sz="1800" dirty="0">
              <a:latin typeface="Courier New" panose="02070309020205020404" pitchFamily="49" charset="0"/>
            </a:endParaRP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    next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float(</a:t>
            </a:r>
            <a:r>
              <a:rPr lang="en-US" sz="1800" b="1" dirty="0" smtClean="0">
                <a:latin typeface="Courier New" panose="02070309020205020404" pitchFamily="49" charset="0"/>
              </a:rPr>
              <a:t>lines[</a:t>
            </a:r>
            <a:r>
              <a:rPr lang="en-US" sz="1800" b="1" dirty="0" err="1" smtClean="0">
                <a:latin typeface="Courier New" panose="02070309020205020404" pitchFamily="49" charset="0"/>
              </a:rPr>
              <a:t>i</a:t>
            </a:r>
            <a:r>
              <a:rPr lang="en-US" sz="1800" b="1" dirty="0" smtClean="0">
                <a:latin typeface="Courier New" panose="02070309020205020404" pitchFamily="49" charset="0"/>
              </a:rPr>
              <a:t>])</a:t>
            </a:r>
            <a:endParaRPr lang="en-US" sz="1800" dirty="0">
              <a:latin typeface="Courier New" panose="02070309020205020404" pitchFamily="49" charset="0"/>
            </a:endParaRP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sz="1800" dirty="0" smtClean="0">
                <a:latin typeface="Courier New" panose="02070309020205020404" pitchFamily="49" charset="0"/>
              </a:rPr>
              <a:t>        print(</a:t>
            </a:r>
            <a:r>
              <a:rPr lang="en-US" sz="1800" dirty="0" err="1" smtClean="0">
                <a:latin typeface="Courier New" panose="02070309020205020404" pitchFamily="49" charset="0"/>
              </a:rPr>
              <a:t>prev</a:t>
            </a:r>
            <a:r>
              <a:rPr lang="en-US" sz="1800" dirty="0" smtClean="0">
                <a:latin typeface="Courier New" panose="02070309020205020404" pitchFamily="49" charset="0"/>
              </a:rPr>
              <a:t>, "to", next,  </a:t>
            </a:r>
            <a:r>
              <a:rPr lang="en-US" sz="1800" dirty="0">
                <a:latin typeface="Courier New" panose="02070309020205020404" pitchFamily="49" charset="0"/>
              </a:rPr>
              <a:t>", change </a:t>
            </a:r>
            <a:r>
              <a:rPr lang="en-US" sz="1800" dirty="0" smtClean="0">
                <a:latin typeface="Courier New" panose="02070309020205020404" pitchFamily="49" charset="0"/>
              </a:rPr>
              <a:t>=", (next </a:t>
            </a:r>
            <a:r>
              <a:rPr lang="en-US" sz="1800" dirty="0">
                <a:latin typeface="Courier New" panose="02070309020205020404" pitchFamily="49" charset="0"/>
              </a:rPr>
              <a:t>- </a:t>
            </a:r>
            <a:r>
              <a:rPr lang="en-US" sz="1800" dirty="0" err="1">
                <a:latin typeface="Courier New" panose="02070309020205020404" pitchFamily="49" charset="0"/>
              </a:rPr>
              <a:t>prev</a:t>
            </a:r>
            <a:r>
              <a:rPr lang="en-US" sz="1800" dirty="0" smtClean="0">
                <a:latin typeface="Courier New" panose="02070309020205020404" pitchFamily="49" charset="0"/>
              </a:rPr>
              <a:t>))</a:t>
            </a:r>
            <a:endParaRPr lang="en-US" sz="1800" dirty="0">
              <a:latin typeface="Courier New" panose="02070309020205020404" pitchFamily="49" charset="0"/>
            </a:endParaRP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sz="1800" dirty="0">
                <a:latin typeface="Courier New" panose="02070309020205020404" pitchFamily="49" charset="0"/>
              </a:rPr>
              <a:t>        </a:t>
            </a:r>
            <a:r>
              <a:rPr lang="en-US" sz="1800" dirty="0" err="1" smtClean="0">
                <a:latin typeface="Courier New" panose="02070309020205020404" pitchFamily="49" charset="0"/>
              </a:rPr>
              <a:t>prev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next</a:t>
            </a:r>
            <a:endParaRPr lang="en-US" sz="18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7022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Gas prices question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Write a program that reads a file </a:t>
            </a:r>
            <a:r>
              <a:rPr lang="en-US" dirty="0" smtClean="0">
                <a:latin typeface="Courier New" panose="02070309020205020404" pitchFamily="49" charset="0"/>
              </a:rPr>
              <a:t>gasprices.txt</a:t>
            </a:r>
            <a:r>
              <a:rPr lang="en-US" dirty="0" smtClean="0"/>
              <a:t> </a:t>
            </a:r>
          </a:p>
          <a:p>
            <a:pPr lvl="1" eaLnBrk="1" hangingPunct="1"/>
            <a:r>
              <a:rPr lang="en-US" dirty="0" smtClean="0"/>
              <a:t>Format: </a:t>
            </a:r>
            <a:r>
              <a:rPr lang="en-US" i="1" dirty="0" smtClean="0"/>
              <a:t>Belgium $/gal   </a:t>
            </a:r>
            <a:r>
              <a:rPr lang="en-US" i="1" dirty="0" smtClean="0"/>
              <a:t>US </a:t>
            </a:r>
            <a:r>
              <a:rPr lang="en-US" i="1" dirty="0" smtClean="0"/>
              <a:t>$/gal   </a:t>
            </a:r>
            <a:r>
              <a:rPr lang="en-US" i="1" dirty="0" smtClean="0"/>
              <a:t>date …</a:t>
            </a:r>
            <a:endParaRPr lang="en-US" sz="800" i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8.20</a:t>
            </a: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3.81</a:t>
            </a: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3/21/11</a:t>
            </a: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8.08</a:t>
            </a: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3.84</a:t>
            </a: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3/28/11</a:t>
            </a: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...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The program should print the average gas price over all data in the file for both countries: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Belgium average: 8.3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USA average: 3.9</a:t>
            </a:r>
          </a:p>
        </p:txBody>
      </p:sp>
    </p:spTree>
    <p:extLst>
      <p:ext uri="{BB962C8B-B14F-4D97-AF65-F5344CB8AC3E}">
        <p14:creationId xmlns:p14="http://schemas.microsoft.com/office/powerpoint/2010/main" val="17982456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+mn-lt"/>
              </a:rPr>
              <a:t>Multiple tokens on one line</a:t>
            </a:r>
            <a:endParaRPr lang="en-US" dirty="0" smtClean="0">
              <a:latin typeface="+mn-lt"/>
            </a:endParaRPr>
          </a:p>
        </p:txBody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>
          <a:xfrm>
            <a:off x="452176" y="1316335"/>
            <a:ext cx="11555604" cy="2230734"/>
          </a:xfrm>
        </p:spPr>
        <p:txBody>
          <a:bodyPr>
            <a:noAutofit/>
          </a:bodyPr>
          <a:lstStyle/>
          <a:p>
            <a:pPr>
              <a:buNone/>
              <a:tabLst>
                <a:tab pos="3884613" algn="l"/>
              </a:tabLst>
            </a:pPr>
            <a:r>
              <a:rPr lang="en-US" sz="3000" dirty="0" smtClean="0"/>
              <a:t>You can use </a:t>
            </a:r>
            <a:r>
              <a:rPr lang="en-US" sz="3000" dirty="0" smtClean="0">
                <a:latin typeface="Courier"/>
              </a:rPr>
              <a:t>read</a:t>
            </a:r>
            <a:r>
              <a:rPr lang="en-US" sz="3000" dirty="0" smtClean="0"/>
              <a:t> to read the whole file into a string and the  </a:t>
            </a:r>
            <a:r>
              <a:rPr lang="en-US" sz="3000" dirty="0" smtClean="0">
                <a:latin typeface="Courier"/>
              </a:rPr>
              <a:t>split</a:t>
            </a:r>
            <a:r>
              <a:rPr lang="en-US" sz="3000" dirty="0"/>
              <a:t> </a:t>
            </a:r>
            <a:r>
              <a:rPr lang="en-US" sz="3000" dirty="0" smtClean="0"/>
              <a:t>function </a:t>
            </a:r>
            <a:r>
              <a:rPr lang="en-US" sz="3000" dirty="0" smtClean="0"/>
              <a:t>to break a file apart </a:t>
            </a:r>
          </a:p>
          <a:p>
            <a:pPr>
              <a:tabLst>
                <a:tab pos="3884613" algn="l"/>
              </a:tabLst>
            </a:pPr>
            <a:r>
              <a:rPr lang="en-US" sz="3000" b="1" dirty="0" err="1" smtClean="0"/>
              <a:t>str</a:t>
            </a:r>
            <a:r>
              <a:rPr lang="en-US" sz="3000" dirty="0" err="1" smtClean="0">
                <a:latin typeface="Courier New" panose="02070309020205020404" pitchFamily="49" charset="0"/>
              </a:rPr>
              <a:t>.split</a:t>
            </a:r>
            <a:r>
              <a:rPr lang="en-US" sz="3000" dirty="0" smtClean="0">
                <a:latin typeface="Courier New" panose="02070309020205020404" pitchFamily="49" charset="0"/>
              </a:rPr>
              <a:t>()	</a:t>
            </a:r>
            <a:r>
              <a:rPr lang="en-US" sz="3000" dirty="0">
                <a:latin typeface="Courier New" panose="02070309020205020404" pitchFamily="49" charset="0"/>
              </a:rPr>
              <a:t> </a:t>
            </a:r>
            <a:r>
              <a:rPr lang="en-US" sz="3000" dirty="0" smtClean="0">
                <a:latin typeface="Courier New" panose="02070309020205020404" pitchFamily="49" charset="0"/>
              </a:rPr>
              <a:t>  - </a:t>
            </a:r>
            <a:r>
              <a:rPr lang="en-US" sz="3000" dirty="0" smtClean="0"/>
              <a:t>splits a string on blank space</a:t>
            </a:r>
          </a:p>
          <a:p>
            <a:pPr>
              <a:tabLst>
                <a:tab pos="3884613" algn="l"/>
              </a:tabLst>
            </a:pPr>
            <a:r>
              <a:rPr lang="en-US" sz="3000" b="1" dirty="0" err="1" smtClean="0"/>
              <a:t>str</a:t>
            </a:r>
            <a:r>
              <a:rPr lang="en-US" sz="3000" dirty="0" err="1" smtClean="0">
                <a:latin typeface="Courier New" panose="02070309020205020404" pitchFamily="49" charset="0"/>
              </a:rPr>
              <a:t>.split</a:t>
            </a:r>
            <a:r>
              <a:rPr lang="en-US" sz="3000" dirty="0" smtClean="0">
                <a:latin typeface="Courier New" panose="02070309020205020404" pitchFamily="49" charset="0"/>
              </a:rPr>
              <a:t>(</a:t>
            </a:r>
            <a:r>
              <a:rPr lang="en-US" sz="3000" b="1" dirty="0" err="1" smtClean="0"/>
              <a:t>other_str</a:t>
            </a:r>
            <a:r>
              <a:rPr lang="en-US" sz="3000" dirty="0" smtClean="0">
                <a:latin typeface="Courier New" panose="02070309020205020404" pitchFamily="49" charset="0"/>
              </a:rPr>
              <a:t>)</a:t>
            </a:r>
            <a:r>
              <a:rPr lang="en-US" sz="3000" dirty="0">
                <a:latin typeface="Courier New" panose="02070309020205020404" pitchFamily="49" charset="0"/>
              </a:rPr>
              <a:t>	- </a:t>
            </a:r>
            <a:r>
              <a:rPr lang="en-US" sz="3000" dirty="0"/>
              <a:t>splits a string on </a:t>
            </a:r>
            <a:r>
              <a:rPr lang="en-US" sz="3000" dirty="0" smtClean="0"/>
              <a:t>occurrences of the</a:t>
            </a:r>
          </a:p>
          <a:p>
            <a:pPr marL="0" indent="0">
              <a:spcBef>
                <a:spcPts val="0"/>
              </a:spcBef>
              <a:buNone/>
              <a:tabLst>
                <a:tab pos="3884613" algn="l"/>
              </a:tabLst>
            </a:pPr>
            <a:r>
              <a:rPr lang="en-US" sz="3000" dirty="0"/>
              <a:t>	</a:t>
            </a:r>
            <a:r>
              <a:rPr lang="en-US" sz="3000" dirty="0" smtClean="0"/>
              <a:t>	      other string</a:t>
            </a:r>
            <a:endParaRPr lang="en-US" sz="3000" dirty="0"/>
          </a:p>
          <a:p>
            <a:pPr>
              <a:tabLst>
                <a:tab pos="3884613" algn="l"/>
              </a:tabLst>
            </a:pPr>
            <a:endParaRPr lang="en-US" sz="3000" dirty="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127529" y="3951513"/>
            <a:ext cx="8204898" cy="2677656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182880" tIns="91440" rIns="182880" bIns="9144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000" dirty="0">
                <a:latin typeface="Courier New" panose="02070309020205020404" pitchFamily="49" charset="0"/>
              </a:rPr>
              <a:t>&gt;&gt;&gt; </a:t>
            </a:r>
            <a:r>
              <a:rPr lang="en-US" sz="3000" b="1" dirty="0">
                <a:latin typeface="Courier New" panose="02070309020205020404" pitchFamily="49" charset="0"/>
              </a:rPr>
              <a:t>f = open("hours.txt")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000" dirty="0">
                <a:latin typeface="Courier New" panose="02070309020205020404" pitchFamily="49" charset="0"/>
              </a:rPr>
              <a:t>&gt;&gt;&gt; </a:t>
            </a:r>
            <a:r>
              <a:rPr lang="en-US" sz="3000" b="1" dirty="0" smtClean="0">
                <a:latin typeface="Courier New" panose="02070309020205020404" pitchFamily="49" charset="0"/>
              </a:rPr>
              <a:t>text = </a:t>
            </a:r>
            <a:r>
              <a:rPr lang="en-US" sz="3000" b="1" dirty="0" err="1" smtClean="0">
                <a:latin typeface="Courier New" panose="02070309020205020404" pitchFamily="49" charset="0"/>
              </a:rPr>
              <a:t>f.read</a:t>
            </a:r>
            <a:r>
              <a:rPr lang="en-US" sz="3000" b="1" dirty="0" smtClean="0">
                <a:latin typeface="Courier New" panose="02070309020205020404" pitchFamily="49" charset="0"/>
              </a:rPr>
              <a:t>()</a:t>
            </a:r>
            <a:endParaRPr lang="en-US" sz="30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000" dirty="0">
                <a:latin typeface="Courier New" panose="02070309020205020404" pitchFamily="49" charset="0"/>
              </a:rPr>
              <a:t>'</a:t>
            </a:r>
            <a:r>
              <a:rPr lang="nb-NO" sz="3000" dirty="0" smtClean="0">
                <a:latin typeface="Courier New" panose="02070309020205020404" pitchFamily="49" charset="0"/>
              </a:rPr>
              <a:t>1 2\n45 6\n</a:t>
            </a:r>
            <a:r>
              <a:rPr lang="nb-NO" sz="3000" dirty="0" smtClean="0">
                <a:latin typeface="Courier New" panose="02070309020205020404" pitchFamily="49" charset="0"/>
              </a:rPr>
              <a:t>'</a:t>
            </a:r>
            <a:endParaRPr lang="nb-NO" sz="3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3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000" dirty="0">
                <a:latin typeface="Courier New" panose="02070309020205020404" pitchFamily="49" charset="0"/>
              </a:rPr>
              <a:t>&gt;&gt;&gt; </a:t>
            </a:r>
            <a:r>
              <a:rPr lang="en-US" sz="3000" b="1" dirty="0">
                <a:latin typeface="Courier New" panose="02070309020205020404" pitchFamily="49" charset="0"/>
              </a:rPr>
              <a:t>f = </a:t>
            </a:r>
            <a:r>
              <a:rPr lang="en-US" sz="3000" b="1" dirty="0" err="1" smtClean="0">
                <a:latin typeface="Courier New" panose="02070309020205020404" pitchFamily="49" charset="0"/>
              </a:rPr>
              <a:t>text.split</a:t>
            </a:r>
            <a:r>
              <a:rPr lang="en-US" sz="3000" b="1" dirty="0" smtClean="0">
                <a:latin typeface="Courier New" panose="02070309020205020404" pitchFamily="49" charset="0"/>
              </a:rPr>
              <a:t>()</a:t>
            </a:r>
            <a:endParaRPr lang="en-US" sz="30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000" dirty="0">
                <a:latin typeface="Courier New" panose="02070309020205020404" pitchFamily="49" charset="0"/>
              </a:rPr>
              <a:t>['</a:t>
            </a:r>
            <a:r>
              <a:rPr lang="nb-NO" sz="3000" dirty="0" smtClean="0">
                <a:latin typeface="Courier New" panose="02070309020205020404" pitchFamily="49" charset="0"/>
              </a:rPr>
              <a:t>1', '2', '45', '6']</a:t>
            </a:r>
            <a:endParaRPr lang="en-US" sz="30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9801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791</Words>
  <Application>Microsoft Office PowerPoint</Application>
  <PresentationFormat>Widescreen</PresentationFormat>
  <Paragraphs>140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Courier</vt:lpstr>
      <vt:lpstr>Courier New</vt:lpstr>
      <vt:lpstr>Tahoma</vt:lpstr>
      <vt:lpstr>Wingdings 2</vt:lpstr>
      <vt:lpstr>ヒラギノ角ゴ Pro W3</vt:lpstr>
      <vt:lpstr>Office Theme</vt:lpstr>
      <vt:lpstr>CSc 110, Spring 2018</vt:lpstr>
      <vt:lpstr>Weather question 2</vt:lpstr>
      <vt:lpstr>Weather 2 answer</vt:lpstr>
      <vt:lpstr>File Input/output (I/O)</vt:lpstr>
      <vt:lpstr>File paths</vt:lpstr>
      <vt:lpstr>File input question</vt:lpstr>
      <vt:lpstr>File input answer</vt:lpstr>
      <vt:lpstr>Gas prices question</vt:lpstr>
      <vt:lpstr>Multiple tokens on one line</vt:lpstr>
      <vt:lpstr>Looping through a file</vt:lpstr>
      <vt:lpstr>Gas prices solution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22</cp:revision>
  <dcterms:created xsi:type="dcterms:W3CDTF">2016-09-27T15:25:34Z</dcterms:created>
  <dcterms:modified xsi:type="dcterms:W3CDTF">2018-02-28T01:07:10Z</dcterms:modified>
</cp:coreProperties>
</file>