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7" r:id="rId3"/>
    <p:sldId id="278" r:id="rId4"/>
    <p:sldId id="279" r:id="rId5"/>
    <p:sldId id="280" r:id="rId6"/>
    <p:sldId id="259" r:id="rId7"/>
    <p:sldId id="262" r:id="rId8"/>
    <p:sldId id="267" r:id="rId9"/>
    <p:sldId id="271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7BE34-7C6C-4192-8D0A-9CDA63F4BD4A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8CAE-61B0-48FD-A2D3-DE247FF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 don't usually have time to do this program in lecture.  It's just here in case I have extra time, or for students to look at later.</a:t>
            </a:r>
          </a:p>
        </p:txBody>
      </p:sp>
    </p:spTree>
    <p:extLst>
      <p:ext uri="{BB962C8B-B14F-4D97-AF65-F5344CB8AC3E}">
        <p14:creationId xmlns:p14="http://schemas.microsoft.com/office/powerpoint/2010/main" val="222181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70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796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94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79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4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5F90-E168-4948-AADE-14C07A1D01FD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613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2280976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21: </a:t>
            </a:r>
            <a:r>
              <a:rPr lang="en-US" dirty="0" smtClean="0"/>
              <a:t>Line-Based File Input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62216" y="3649385"/>
            <a:ext cx="6467567" cy="2329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0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"Chaining"</a:t>
            </a:r>
          </a:p>
        </p:txBody>
      </p:sp>
      <p:sp>
        <p:nvSpPr>
          <p:cNvPr id="939011" name="Rectangle 3"/>
          <p:cNvSpPr>
            <a:spLocks noGrp="1"/>
          </p:cNvSpPr>
          <p:nvPr>
            <p:ph type="body" idx="1"/>
          </p:nvPr>
        </p:nvSpPr>
        <p:spPr>
          <a:xfrm>
            <a:off x="838200" y="1326382"/>
            <a:ext cx="10515600" cy="4850581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should be a concise summary of your program.</a:t>
            </a:r>
          </a:p>
          <a:p>
            <a:pPr lvl="1"/>
            <a:r>
              <a:rPr lang="en-US" dirty="0" smtClean="0"/>
              <a:t>It is bad if each function calls the next without ever returning (we call this </a:t>
            </a:r>
            <a:r>
              <a:rPr lang="en-US" i="1" dirty="0" smtClean="0"/>
              <a:t>chaining</a:t>
            </a:r>
            <a:r>
              <a:rPr lang="en-US" dirty="0" smtClean="0"/>
              <a:t>):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r>
              <a:rPr lang="en-US" dirty="0" smtClean="0"/>
              <a:t>A better structure has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make most of the calls.</a:t>
            </a:r>
          </a:p>
          <a:p>
            <a:pPr lvl="1"/>
            <a:r>
              <a:rPr lang="en-US" dirty="0" smtClean="0"/>
              <a:t>Functions must return values to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to be passed on later.</a:t>
            </a:r>
          </a:p>
        </p:txBody>
      </p:sp>
      <p:grpSp>
        <p:nvGrpSpPr>
          <p:cNvPr id="8196" name="Group 50"/>
          <p:cNvGrpSpPr>
            <a:grpSpLocks/>
          </p:cNvGrpSpPr>
          <p:nvPr/>
        </p:nvGrpSpPr>
        <p:grpSpPr bwMode="auto">
          <a:xfrm>
            <a:off x="1646239" y="2627313"/>
            <a:ext cx="9234492" cy="1149350"/>
            <a:chOff x="240" y="1680"/>
            <a:chExt cx="5817" cy="724"/>
          </a:xfrm>
        </p:grpSpPr>
        <p:sp>
          <p:nvSpPr>
            <p:cNvPr id="8211" name="Text Box 5"/>
            <p:cNvSpPr txBox="1">
              <a:spLocks noChangeArrowheads="1"/>
            </p:cNvSpPr>
            <p:nvPr/>
          </p:nvSpPr>
          <p:spPr bwMode="auto">
            <a:xfrm>
              <a:off x="240" y="1680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768" y="1772"/>
              <a:ext cx="1325" cy="252"/>
              <a:chOff x="1008" y="1266"/>
              <a:chExt cx="1325" cy="252"/>
            </a:xfrm>
          </p:grpSpPr>
          <p:sp>
            <p:nvSpPr>
              <p:cNvPr id="8222" name="Line 6"/>
              <p:cNvSpPr>
                <a:spLocks noChangeShapeType="1"/>
              </p:cNvSpPr>
              <p:nvPr/>
            </p:nvSpPr>
            <p:spPr bwMode="auto">
              <a:xfrm>
                <a:off x="1008" y="129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3" name="Text Box 7"/>
              <p:cNvSpPr txBox="1">
                <a:spLocks noChangeArrowheads="1"/>
              </p:cNvSpPr>
              <p:nvPr/>
            </p:nvSpPr>
            <p:spPr bwMode="auto">
              <a:xfrm>
                <a:off x="1344" y="1266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3" name="Group 21"/>
            <p:cNvGrpSpPr>
              <a:grpSpLocks/>
            </p:cNvGrpSpPr>
            <p:nvPr/>
          </p:nvGrpSpPr>
          <p:grpSpPr bwMode="auto">
            <a:xfrm>
              <a:off x="2093" y="1892"/>
              <a:ext cx="1325" cy="252"/>
              <a:chOff x="1143" y="1290"/>
              <a:chExt cx="1325" cy="252"/>
            </a:xfrm>
          </p:grpSpPr>
          <p:sp>
            <p:nvSpPr>
              <p:cNvPr id="8220" name="Line 22"/>
              <p:cNvSpPr>
                <a:spLocks noChangeShapeType="1"/>
              </p:cNvSpPr>
              <p:nvPr/>
            </p:nvSpPr>
            <p:spPr bwMode="auto">
              <a:xfrm>
                <a:off x="1143" y="1320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1" name="Text Box 23"/>
              <p:cNvSpPr txBox="1">
                <a:spLocks noChangeArrowheads="1"/>
              </p:cNvSpPr>
              <p:nvPr/>
            </p:nvSpPr>
            <p:spPr bwMode="auto">
              <a:xfrm>
                <a:off x="1479" y="129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4" name="Group 24"/>
            <p:cNvGrpSpPr>
              <a:grpSpLocks/>
            </p:cNvGrpSpPr>
            <p:nvPr/>
          </p:nvGrpSpPr>
          <p:grpSpPr bwMode="auto">
            <a:xfrm>
              <a:off x="3418" y="2018"/>
              <a:ext cx="1316" cy="252"/>
              <a:chOff x="1281" y="1320"/>
              <a:chExt cx="1316" cy="252"/>
            </a:xfrm>
          </p:grpSpPr>
          <p:sp>
            <p:nvSpPr>
              <p:cNvPr id="8218" name="Line 25"/>
              <p:cNvSpPr>
                <a:spLocks noChangeShapeType="1"/>
              </p:cNvSpPr>
              <p:nvPr/>
            </p:nvSpPr>
            <p:spPr bwMode="auto">
              <a:xfrm>
                <a:off x="1281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9" name="Text Box 26"/>
              <p:cNvSpPr txBox="1">
                <a:spLocks noChangeArrowheads="1"/>
              </p:cNvSpPr>
              <p:nvPr/>
            </p:nvSpPr>
            <p:spPr bwMode="auto">
              <a:xfrm>
                <a:off x="1608" y="132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functionC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5" name="Group 27"/>
            <p:cNvGrpSpPr>
              <a:grpSpLocks/>
            </p:cNvGrpSpPr>
            <p:nvPr/>
          </p:nvGrpSpPr>
          <p:grpSpPr bwMode="auto">
            <a:xfrm>
              <a:off x="4729" y="2152"/>
              <a:ext cx="1328" cy="252"/>
              <a:chOff x="1405" y="1358"/>
              <a:chExt cx="1328" cy="252"/>
            </a:xfrm>
          </p:grpSpPr>
          <p:sp>
            <p:nvSpPr>
              <p:cNvPr id="8216" name="Line 28"/>
              <p:cNvSpPr>
                <a:spLocks noChangeShapeType="1"/>
              </p:cNvSpPr>
              <p:nvPr/>
            </p:nvSpPr>
            <p:spPr bwMode="auto">
              <a:xfrm>
                <a:off x="1405" y="135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7" name="Text Box 29"/>
              <p:cNvSpPr txBox="1">
                <a:spLocks noChangeArrowheads="1"/>
              </p:cNvSpPr>
              <p:nvPr/>
            </p:nvSpPr>
            <p:spPr bwMode="auto">
              <a:xfrm>
                <a:off x="1744" y="135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39061" name="Group 53"/>
          <p:cNvGrpSpPr>
            <a:grpSpLocks/>
          </p:cNvGrpSpPr>
          <p:nvPr/>
        </p:nvGrpSpPr>
        <p:grpSpPr bwMode="auto">
          <a:xfrm>
            <a:off x="1651001" y="4998323"/>
            <a:ext cx="5118104" cy="1619250"/>
            <a:chOff x="240" y="2946"/>
            <a:chExt cx="3224" cy="1020"/>
          </a:xfrm>
        </p:grpSpPr>
        <p:sp>
          <p:nvSpPr>
            <p:cNvPr id="8198" name="Text Box 33"/>
            <p:cNvSpPr txBox="1">
              <a:spLocks noChangeArrowheads="1"/>
            </p:cNvSpPr>
            <p:nvPr/>
          </p:nvSpPr>
          <p:spPr bwMode="auto">
            <a:xfrm>
              <a:off x="240" y="2946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199" name="Group 52"/>
            <p:cNvGrpSpPr>
              <a:grpSpLocks/>
            </p:cNvGrpSpPr>
            <p:nvPr/>
          </p:nvGrpSpPr>
          <p:grpSpPr bwMode="auto">
            <a:xfrm>
              <a:off x="768" y="3038"/>
              <a:ext cx="1325" cy="252"/>
              <a:chOff x="768" y="3038"/>
              <a:chExt cx="1325" cy="252"/>
            </a:xfrm>
          </p:grpSpPr>
          <p:sp>
            <p:nvSpPr>
              <p:cNvPr id="8209" name="Line 35"/>
              <p:cNvSpPr>
                <a:spLocks noChangeShapeType="1"/>
              </p:cNvSpPr>
              <p:nvPr/>
            </p:nvSpPr>
            <p:spPr bwMode="auto">
              <a:xfrm>
                <a:off x="768" y="306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0" name="Text Box 36"/>
              <p:cNvSpPr txBox="1">
                <a:spLocks noChangeArrowheads="1"/>
              </p:cNvSpPr>
              <p:nvPr/>
            </p:nvSpPr>
            <p:spPr bwMode="auto">
              <a:xfrm>
                <a:off x="1104" y="303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0" name="Group 51"/>
            <p:cNvGrpSpPr>
              <a:grpSpLocks/>
            </p:cNvGrpSpPr>
            <p:nvPr/>
          </p:nvGrpSpPr>
          <p:grpSpPr bwMode="auto">
            <a:xfrm>
              <a:off x="768" y="3168"/>
              <a:ext cx="1325" cy="462"/>
              <a:chOff x="768" y="3168"/>
              <a:chExt cx="1325" cy="462"/>
            </a:xfrm>
          </p:grpSpPr>
          <p:sp>
            <p:nvSpPr>
              <p:cNvPr id="8207" name="Line 38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8" name="Text Box 39"/>
              <p:cNvSpPr txBox="1">
                <a:spLocks noChangeArrowheads="1"/>
              </p:cNvSpPr>
              <p:nvPr/>
            </p:nvSpPr>
            <p:spPr bwMode="auto">
              <a:xfrm>
                <a:off x="1104" y="337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1" name="Group 40"/>
            <p:cNvGrpSpPr>
              <a:grpSpLocks/>
            </p:cNvGrpSpPr>
            <p:nvPr/>
          </p:nvGrpSpPr>
          <p:grpSpPr bwMode="auto">
            <a:xfrm>
              <a:off x="2123" y="3521"/>
              <a:ext cx="1341" cy="252"/>
              <a:chOff x="1176" y="1313"/>
              <a:chExt cx="1341" cy="252"/>
            </a:xfrm>
          </p:grpSpPr>
          <p:sp>
            <p:nvSpPr>
              <p:cNvPr id="8205" name="Line 41"/>
              <p:cNvSpPr>
                <a:spLocks noChangeShapeType="1"/>
              </p:cNvSpPr>
              <p:nvPr/>
            </p:nvSpPr>
            <p:spPr bwMode="auto">
              <a:xfrm>
                <a:off x="1176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6" name="Text Box 42"/>
              <p:cNvSpPr txBox="1">
                <a:spLocks noChangeArrowheads="1"/>
              </p:cNvSpPr>
              <p:nvPr/>
            </p:nvSpPr>
            <p:spPr bwMode="auto">
              <a:xfrm>
                <a:off x="1528" y="1313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2" name="Group 46"/>
            <p:cNvGrpSpPr>
              <a:grpSpLocks/>
            </p:cNvGrpSpPr>
            <p:nvPr/>
          </p:nvGrpSpPr>
          <p:grpSpPr bwMode="auto">
            <a:xfrm>
              <a:off x="684" y="3189"/>
              <a:ext cx="1409" cy="777"/>
              <a:chOff x="684" y="3237"/>
              <a:chExt cx="1409" cy="777"/>
            </a:xfrm>
          </p:grpSpPr>
          <p:sp>
            <p:nvSpPr>
              <p:cNvPr id="8203" name="Line 44"/>
              <p:cNvSpPr>
                <a:spLocks noChangeShapeType="1"/>
              </p:cNvSpPr>
              <p:nvPr/>
            </p:nvSpPr>
            <p:spPr bwMode="auto">
              <a:xfrm>
                <a:off x="684" y="3237"/>
                <a:ext cx="420" cy="6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4" name="Text Box 45"/>
              <p:cNvSpPr txBox="1">
                <a:spLocks noChangeArrowheads="1"/>
              </p:cNvSpPr>
              <p:nvPr/>
            </p:nvSpPr>
            <p:spPr bwMode="auto">
              <a:xfrm>
                <a:off x="1104" y="3762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22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1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Displays IMDB's Top 250 movies that match a search string.</a:t>
            </a:r>
            <a:endParaRPr lang="en-US" sz="8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Asks the user for their search word and returns it.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input("Search word: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search_word.lower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file = open("imdb.txt")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search(file, </a:t>
            </a:r>
            <a:r>
              <a:rPr lang="en-US" sz="1300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search_word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b="1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Breaks apart each line, looking for lines that match the search word.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search(file,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matches = 0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file: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line.lower</a:t>
            </a:r>
            <a:r>
              <a:rPr lang="en-US" sz="1300" dirty="0" smtClean="0">
                <a:latin typeface="Courier New" panose="02070309020205020404" pitchFamily="49" charset="0"/>
              </a:rPr>
              <a:t>()    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case-insensitive match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if (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in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matches += 1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print("Rank\</a:t>
            </a:r>
            <a:r>
              <a:rPr lang="en-US" sz="1300" dirty="0" err="1" smtClean="0">
                <a:latin typeface="Courier New" panose="02070309020205020404" pitchFamily="49" charset="0"/>
              </a:rPr>
              <a:t>tVotes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tRating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tTitle</a:t>
            </a:r>
            <a:r>
              <a:rPr lang="en-US" sz="1300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        display(line)</a:t>
            </a:r>
          </a:p>
        </p:txBody>
      </p:sp>
    </p:spTree>
    <p:extLst>
      <p:ext uri="{BB962C8B-B14F-4D97-AF65-F5344CB8AC3E}">
        <p14:creationId xmlns:p14="http://schemas.microsoft.com/office/powerpoint/2010/main" val="168963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2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the line in the proper format on the screen.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display(line):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rank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rating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votes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parts[2]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title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""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range(3,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title += </a:t>
            </a:r>
            <a:r>
              <a:rPr lang="en-US" sz="1300" dirty="0" smtClean="0">
                <a:latin typeface="Courier New" panose="02070309020205020404" pitchFamily="49" charset="0"/>
              </a:rPr>
              <a:t>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 </a:t>
            </a:r>
            <a:r>
              <a:rPr lang="en-US" sz="1300" dirty="0">
                <a:latin typeface="Courier New" panose="02070309020205020404" pitchFamily="49" charset="0"/>
              </a:rPr>
              <a:t>+ " </a:t>
            </a:r>
            <a:r>
              <a:rPr lang="en-US" sz="1300" dirty="0" smtClean="0">
                <a:latin typeface="Courier New" panose="02070309020205020404" pitchFamily="49" charset="0"/>
              </a:rPr>
              <a:t>"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rest of the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line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print(rank </a:t>
            </a:r>
            <a:r>
              <a:rPr lang="en-US" sz="1300" dirty="0">
                <a:latin typeface="Courier New" panose="02070309020205020404" pitchFamily="49" charset="0"/>
              </a:rPr>
              <a:t>+ "\t" + votes + "\t" + rating + "\t" + title</a:t>
            </a:r>
            <a:r>
              <a:rPr lang="en-US" sz="1300" dirty="0" smtClean="0">
                <a:latin typeface="Courier New" panose="02070309020205020404" pitchFamily="49" charset="0"/>
              </a:rPr>
              <a:t>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22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1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IMDB's Top 250 movies that match a search string.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err="1">
                <a:latin typeface="Courier New" panose="02070309020205020404" pitchFamily="49" charset="0"/>
              </a:rPr>
              <a:t>get_word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file = open("imdb.txt")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line = search(file,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if (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(line) &gt; 0):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print("Rank\</a:t>
            </a:r>
            <a:r>
              <a:rPr lang="en-US" sz="1300" dirty="0" err="1">
                <a:latin typeface="Courier New" panose="02070309020205020404" pitchFamily="49" charset="0"/>
              </a:rPr>
              <a:t>tVotes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tRating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tTitle</a:t>
            </a:r>
            <a:r>
              <a:rPr lang="en-US" sz="1300" dirty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matches = 0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while (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(line) &gt; 0):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display(line)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line = search(file,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matches += 1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</a:t>
            </a:r>
            <a:r>
              <a:rPr lang="en-US" sz="1300" dirty="0" err="1">
                <a:latin typeface="Courier New" panose="02070309020205020404" pitchFamily="49" charset="0"/>
              </a:rPr>
              <a:t>str</a:t>
            </a:r>
            <a:r>
              <a:rPr lang="en-US" sz="1300" dirty="0">
                <a:latin typeface="Courier New" panose="02070309020205020404" pitchFamily="49" charset="0"/>
              </a:rPr>
              <a:t>(matches) + " matches</a:t>
            </a:r>
            <a:r>
              <a:rPr lang="en-US" sz="1300" dirty="0" smtClean="0">
                <a:latin typeface="Courier New" panose="02070309020205020404" pitchFamily="49" charset="0"/>
              </a:rPr>
              <a:t>.")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Asks the user for their search word and returns it.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input("Search word: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 = </a:t>
            </a:r>
            <a:r>
              <a:rPr lang="en-US" sz="1300" dirty="0" err="1">
                <a:latin typeface="Courier New" panose="02070309020205020404" pitchFamily="49" charset="0"/>
              </a:rPr>
              <a:t>search_word.lower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return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...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42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2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Breaks apart each line, looking for lines that match the search word.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search(file,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file: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err="1" smtClean="0">
                <a:latin typeface="Courier New" panose="02070309020205020404" pitchFamily="49" charset="0"/>
              </a:rPr>
              <a:t>line.lower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r>
              <a:rPr lang="en-US" sz="1300" b="1" dirty="0" smtClean="0">
                <a:latin typeface="Courier New" panose="02070309020205020404" pitchFamily="49" charset="0"/>
              </a:rPr>
              <a:t>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case-insensitive match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if </a:t>
            </a:r>
            <a:r>
              <a:rPr lang="en-US" sz="1300" dirty="0" smtClean="0">
                <a:latin typeface="Courier New" panose="02070309020205020404" pitchFamily="49" charset="0"/>
              </a:rPr>
              <a:t>(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in 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</a:t>
            </a:r>
            <a:r>
              <a:rPr lang="en-US" sz="1300" dirty="0">
                <a:latin typeface="Courier New" panose="02070309020205020404" pitchFamily="49" charset="0"/>
              </a:rPr>
              <a:t>return </a:t>
            </a:r>
            <a:r>
              <a:rPr lang="en-US" sz="1300" dirty="0" smtClean="0">
                <a:latin typeface="Courier New" panose="02070309020205020404" pitchFamily="49" charset="0"/>
              </a:rPr>
              <a:t>line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>
                <a:latin typeface="Courier New" panose="02070309020205020404" pitchFamily="49" charset="0"/>
              </a:rPr>
              <a:t>return </a:t>
            </a:r>
            <a:r>
              <a:rPr lang="en-US" sz="1300" dirty="0" smtClean="0">
                <a:latin typeface="Courier New" panose="02070309020205020404" pitchFamily="49" charset="0"/>
              </a:rPr>
              <a:t>""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not found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displays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line in the proper format on the screen.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display(line):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rank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rating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votes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parts[2]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title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""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range(3,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title += </a:t>
            </a:r>
            <a:r>
              <a:rPr lang="en-US" sz="1300" dirty="0" smtClean="0">
                <a:latin typeface="Courier New" panose="02070309020205020404" pitchFamily="49" charset="0"/>
              </a:rPr>
              <a:t>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 + </a:t>
            </a:r>
            <a:r>
              <a:rPr lang="en-US" sz="1300" dirty="0">
                <a:latin typeface="Courier New" panose="02070309020205020404" pitchFamily="49" charset="0"/>
              </a:rPr>
              <a:t>" </a:t>
            </a:r>
            <a:r>
              <a:rPr lang="en-US" sz="1300" dirty="0" smtClean="0">
                <a:latin typeface="Courier New" panose="02070309020205020404" pitchFamily="49" charset="0"/>
              </a:rPr>
              <a:t>"    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rest of the line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print(rank </a:t>
            </a:r>
            <a:r>
              <a:rPr lang="en-US" sz="1300" dirty="0">
                <a:latin typeface="Courier New" panose="02070309020205020404" pitchFamily="49" charset="0"/>
              </a:rPr>
              <a:t>+ "\t" + votes + "\t" + rating + "\t" + </a:t>
            </a:r>
            <a:r>
              <a:rPr lang="en-US" sz="1300" dirty="0" smtClean="0">
                <a:latin typeface="Courier New" panose="02070309020205020404" pitchFamily="49" charset="0"/>
              </a:rPr>
              <a:t>title)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04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Gas prices question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Write a program that reads a file </a:t>
            </a:r>
            <a:r>
              <a:rPr lang="en-US" dirty="0" smtClean="0">
                <a:latin typeface="Courier New" panose="02070309020205020404" pitchFamily="49" charset="0"/>
              </a:rPr>
              <a:t>gasprices.txt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Format: </a:t>
            </a:r>
            <a:r>
              <a:rPr lang="en-US" i="1" dirty="0" smtClean="0"/>
              <a:t>Belgium $/gal   US $/gal   date …</a:t>
            </a:r>
            <a:endParaRPr lang="en-US" sz="800" i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8.20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3/21/11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8.08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3.84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3/28/11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The program should print the average gas price over all data in the file for both countries: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Belgium average: 8.3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USA average: 3.9</a:t>
            </a:r>
          </a:p>
        </p:txBody>
      </p:sp>
    </p:spTree>
    <p:extLst>
      <p:ext uri="{BB962C8B-B14F-4D97-AF65-F5344CB8AC3E}">
        <p14:creationId xmlns:p14="http://schemas.microsoft.com/office/powerpoint/2010/main" val="2082701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Multiple tokens on one line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52176" y="1316335"/>
            <a:ext cx="11555604" cy="2230734"/>
          </a:xfrm>
        </p:spPr>
        <p:txBody>
          <a:bodyPr>
            <a:noAutofit/>
          </a:bodyPr>
          <a:lstStyle/>
          <a:p>
            <a:pPr>
              <a:buNone/>
              <a:tabLst>
                <a:tab pos="3884613" algn="l"/>
              </a:tabLst>
            </a:pPr>
            <a:r>
              <a:rPr lang="en-US" sz="3000" dirty="0" smtClean="0"/>
              <a:t>You can use </a:t>
            </a:r>
            <a:r>
              <a:rPr lang="en-US" sz="3000" dirty="0" smtClean="0">
                <a:latin typeface="Courier"/>
              </a:rPr>
              <a:t>read</a:t>
            </a:r>
            <a:r>
              <a:rPr lang="en-US" sz="3000" dirty="0" smtClean="0"/>
              <a:t> to read the whole file into a string and the  </a:t>
            </a:r>
            <a:r>
              <a:rPr lang="en-US" sz="3000" dirty="0" smtClean="0">
                <a:latin typeface="Courier"/>
              </a:rPr>
              <a:t>split</a:t>
            </a:r>
            <a:r>
              <a:rPr lang="en-US" sz="3000" dirty="0"/>
              <a:t> </a:t>
            </a:r>
            <a:r>
              <a:rPr lang="en-US" sz="3000" dirty="0" smtClean="0"/>
              <a:t>function to break a file apart 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()	</a:t>
            </a:r>
            <a:r>
              <a:rPr lang="en-US" sz="3000" dirty="0">
                <a:latin typeface="Courier New" panose="02070309020205020404" pitchFamily="49" charset="0"/>
              </a:rPr>
              <a:t> </a:t>
            </a:r>
            <a:r>
              <a:rPr lang="en-US" sz="3000" dirty="0" smtClean="0">
                <a:latin typeface="Courier New" panose="02070309020205020404" pitchFamily="49" charset="0"/>
              </a:rPr>
              <a:t>  - </a:t>
            </a:r>
            <a:r>
              <a:rPr lang="en-US" sz="3000" dirty="0" smtClean="0"/>
              <a:t>splits a string on blank space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</a:t>
            </a:r>
            <a:r>
              <a:rPr lang="en-US" sz="3000" b="1" dirty="0" err="1" smtClean="0"/>
              <a:t>other_str</a:t>
            </a:r>
            <a:r>
              <a:rPr lang="en-US" sz="3000" dirty="0" smtClean="0">
                <a:latin typeface="Courier New" panose="02070309020205020404" pitchFamily="49" charset="0"/>
              </a:rPr>
              <a:t>)</a:t>
            </a:r>
            <a:r>
              <a:rPr lang="en-US" sz="3000" dirty="0">
                <a:latin typeface="Courier New" panose="02070309020205020404" pitchFamily="49" charset="0"/>
              </a:rPr>
              <a:t>	- </a:t>
            </a:r>
            <a:r>
              <a:rPr lang="en-US" sz="3000" dirty="0"/>
              <a:t>splits a string on </a:t>
            </a:r>
            <a:r>
              <a:rPr lang="en-US" sz="3000" dirty="0" smtClean="0"/>
              <a:t>occurrences of the</a:t>
            </a:r>
          </a:p>
          <a:p>
            <a:pPr marL="0" indent="0">
              <a:spcBef>
                <a:spcPts val="0"/>
              </a:spcBef>
              <a:buNone/>
              <a:tabLst>
                <a:tab pos="3884613" algn="l"/>
              </a:tabLst>
            </a:pPr>
            <a:r>
              <a:rPr lang="en-US" sz="3000" dirty="0"/>
              <a:t>	</a:t>
            </a:r>
            <a:r>
              <a:rPr lang="en-US" sz="3000" dirty="0" smtClean="0"/>
              <a:t>	      other string</a:t>
            </a:r>
            <a:endParaRPr lang="en-US" sz="3000" dirty="0"/>
          </a:p>
          <a:p>
            <a:pPr>
              <a:tabLst>
                <a:tab pos="3884613" algn="l"/>
              </a:tabLst>
            </a:pPr>
            <a:endParaRPr lang="en-US" sz="3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27529" y="3951513"/>
            <a:ext cx="8204898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open("hours.txt")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 smtClean="0">
                <a:latin typeface="Courier New" panose="02070309020205020404" pitchFamily="49" charset="0"/>
              </a:rPr>
              <a:t>text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f.read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'</a:t>
            </a:r>
            <a:r>
              <a:rPr lang="nb-NO" sz="3000" dirty="0" smtClean="0">
                <a:latin typeface="Courier New" panose="02070309020205020404" pitchFamily="49" charset="0"/>
              </a:rPr>
              <a:t>1 2\n45 6\n'</a:t>
            </a:r>
            <a:endParaRPr lang="nb-NO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text.split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['</a:t>
            </a:r>
            <a:r>
              <a:rPr lang="nb-NO" sz="3000" dirty="0" smtClean="0">
                <a:latin typeface="Courier New" panose="02070309020205020404" pitchFamily="49" charset="0"/>
              </a:rPr>
              <a:t>1', '2', '45', '6']</a:t>
            </a:r>
            <a:endParaRPr lang="en-US" sz="3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31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through a file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result of </a:t>
            </a:r>
            <a:r>
              <a:rPr lang="en-US" sz="3200" dirty="0" smtClean="0">
                <a:latin typeface="Courier"/>
              </a:rPr>
              <a:t>split</a:t>
            </a:r>
            <a:r>
              <a:rPr lang="en-US" sz="3200" dirty="0" smtClean="0"/>
              <a:t> can be used in a </a:t>
            </a:r>
            <a:r>
              <a:rPr lang="en-US" sz="3200" dirty="0" smtClean="0">
                <a:latin typeface="Courier New" panose="02070309020205020404" pitchFamily="49" charset="0"/>
              </a:rPr>
              <a:t>for</a:t>
            </a:r>
            <a:r>
              <a:rPr lang="en-US" sz="3200" dirty="0" smtClean="0"/>
              <a:t> ... </a:t>
            </a:r>
            <a:r>
              <a:rPr lang="en-US" sz="3200" dirty="0" smtClean="0">
                <a:latin typeface="Courier New" panose="02070309020205020404" pitchFamily="49" charset="0"/>
              </a:rPr>
              <a:t>in</a:t>
            </a:r>
            <a:r>
              <a:rPr lang="en-US" sz="3200" dirty="0" smtClean="0"/>
              <a:t> loop</a:t>
            </a:r>
          </a:p>
          <a:p>
            <a:pPr>
              <a:buNone/>
            </a:pPr>
            <a:endParaRPr lang="en-US" sz="3200" dirty="0" smtClean="0">
              <a:latin typeface="Courier New" panose="02070309020205020404" pitchFamily="49" charset="0"/>
            </a:endParaRPr>
          </a:p>
          <a:p>
            <a:r>
              <a:rPr lang="en-US" sz="3200" dirty="0" smtClean="0"/>
              <a:t>A template for reading files in Python:</a:t>
            </a: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file </a:t>
            </a:r>
            <a:r>
              <a:rPr lang="en-US" sz="3200" dirty="0">
                <a:latin typeface="Courier New" panose="02070309020205020404" pitchFamily="49" charset="0"/>
              </a:rPr>
              <a:t>= </a:t>
            </a:r>
            <a:r>
              <a:rPr lang="en-US" sz="3200" dirty="0" smtClean="0">
                <a:latin typeface="Courier New" panose="02070309020205020404" pitchFamily="49" charset="0"/>
              </a:rPr>
              <a:t>open("</a:t>
            </a:r>
            <a:r>
              <a:rPr lang="en-US" sz="3200" b="1" dirty="0"/>
              <a:t>filename</a:t>
            </a:r>
            <a:r>
              <a:rPr lang="en-US" sz="3200" dirty="0" smtClean="0">
                <a:latin typeface="Courier New" panose="02070309020205020404" pitchFamily="49" charset="0"/>
              </a:rPr>
              <a:t>")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text = </a:t>
            </a:r>
            <a:r>
              <a:rPr lang="en-US" sz="3200" dirty="0" err="1" smtClean="0">
                <a:latin typeface="Courier New" panose="02070309020205020404" pitchFamily="49" charset="0"/>
              </a:rPr>
              <a:t>file.read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text = </a:t>
            </a:r>
            <a:r>
              <a:rPr lang="en-US" sz="3200" dirty="0" err="1" smtClean="0">
                <a:latin typeface="Courier New" panose="02070309020205020404" pitchFamily="49" charset="0"/>
              </a:rPr>
              <a:t>text.split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for line in text: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	    </a:t>
            </a:r>
            <a:r>
              <a:rPr lang="en-US" sz="3200" b="1" dirty="0" smtClean="0"/>
              <a:t>statements</a:t>
            </a:r>
          </a:p>
          <a:p>
            <a:pPr>
              <a:tabLst>
                <a:tab pos="3884613" algn="l"/>
              </a:tabLst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02790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 prices solution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1700" dirty="0" err="1" smtClean="0">
                <a:latin typeface="Courier" charset="0"/>
              </a:rPr>
              <a:t>def</a:t>
            </a:r>
            <a:r>
              <a:rPr lang="en-US" sz="1700" dirty="0" smtClean="0">
                <a:latin typeface="Courier" charset="0"/>
              </a:rPr>
              <a:t> main():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file = open("</a:t>
            </a:r>
            <a:r>
              <a:rPr lang="en-US" sz="1700" dirty="0">
                <a:latin typeface="Courier" charset="0"/>
              </a:rPr>
              <a:t>gasprices.txt</a:t>
            </a:r>
            <a:r>
              <a:rPr lang="en-US" sz="1700" dirty="0" smtClean="0">
                <a:latin typeface="Courier" charset="0"/>
              </a:rPr>
              <a:t>")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err="1" smtClean="0">
                <a:latin typeface="Courier" charset="0"/>
              </a:rPr>
              <a:t>belgium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err="1" smtClean="0">
                <a:latin typeface="Courier" charset="0"/>
              </a:rPr>
              <a:t>usa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count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lines = </a:t>
            </a:r>
            <a:r>
              <a:rPr lang="en-US" sz="1700" dirty="0" err="1" smtClean="0">
                <a:latin typeface="Courier" charset="0"/>
              </a:rPr>
              <a:t>file.read</a:t>
            </a:r>
            <a:r>
              <a:rPr lang="en-US" sz="1700" dirty="0" smtClean="0">
                <a:latin typeface="Courier" charset="0"/>
              </a:rPr>
              <a:t>().split()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for 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 in range(0, </a:t>
            </a:r>
            <a:r>
              <a:rPr lang="en-US" sz="1700" dirty="0" err="1" smtClean="0">
                <a:latin typeface="Courier" charset="0"/>
              </a:rPr>
              <a:t>len</a:t>
            </a:r>
            <a:r>
              <a:rPr lang="en-US" sz="1700" dirty="0" smtClean="0">
                <a:latin typeface="Courier" charset="0"/>
              </a:rPr>
              <a:t>(lines), 3):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  </a:t>
            </a:r>
            <a:r>
              <a:rPr lang="en-US" sz="1700" dirty="0" err="1">
                <a:latin typeface="Courier" charset="0"/>
              </a:rPr>
              <a:t>belgium</a:t>
            </a:r>
            <a:r>
              <a:rPr lang="en-US" sz="1700" dirty="0">
                <a:latin typeface="Courier" charset="0"/>
              </a:rPr>
              <a:t> += </a:t>
            </a:r>
            <a:r>
              <a:rPr lang="en-US" sz="1700" dirty="0" smtClean="0">
                <a:latin typeface="Courier" charset="0"/>
              </a:rPr>
              <a:t>float(lines[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])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  </a:t>
            </a:r>
            <a:r>
              <a:rPr lang="en-US" sz="1700" dirty="0" err="1">
                <a:latin typeface="Courier" charset="0"/>
              </a:rPr>
              <a:t>usa</a:t>
            </a:r>
            <a:r>
              <a:rPr lang="en-US" sz="1700" dirty="0">
                <a:latin typeface="Courier" charset="0"/>
              </a:rPr>
              <a:t> += </a:t>
            </a:r>
            <a:r>
              <a:rPr lang="en-US" sz="1700" dirty="0" smtClean="0">
                <a:latin typeface="Courier" charset="0"/>
              </a:rPr>
              <a:t>float(lines[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 + 1])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print("</a:t>
            </a:r>
            <a:r>
              <a:rPr lang="en-US" sz="1700" dirty="0">
                <a:latin typeface="Courier" charset="0"/>
              </a:rPr>
              <a:t>Belgium average</a:t>
            </a:r>
            <a:r>
              <a:rPr lang="en-US" sz="1700" dirty="0" smtClean="0">
                <a:latin typeface="Courier" charset="0"/>
              </a:rPr>
              <a:t>:", (</a:t>
            </a:r>
            <a:r>
              <a:rPr lang="en-US" sz="1700" dirty="0" err="1" smtClean="0">
                <a:latin typeface="Courier" charset="0"/>
              </a:rPr>
              <a:t>belgium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/ </a:t>
            </a:r>
            <a:r>
              <a:rPr lang="en-US" sz="1700" dirty="0" smtClean="0">
                <a:latin typeface="Courier" charset="0"/>
              </a:rPr>
              <a:t>count), "$/</a:t>
            </a:r>
            <a:r>
              <a:rPr lang="en-US" sz="1700" dirty="0">
                <a:latin typeface="Courier" charset="0"/>
              </a:rPr>
              <a:t>gal</a:t>
            </a:r>
            <a:r>
              <a:rPr lang="en-US" sz="1700" dirty="0" smtClean="0">
                <a:latin typeface="Courier" charset="0"/>
              </a:rPr>
              <a:t>")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print("USA average:", (</a:t>
            </a:r>
            <a:r>
              <a:rPr lang="en-US" sz="1700" dirty="0" err="1" smtClean="0">
                <a:latin typeface="Courier" charset="0"/>
              </a:rPr>
              <a:t>usa</a:t>
            </a:r>
            <a:r>
              <a:rPr lang="en-US" sz="1700" dirty="0" smtClean="0">
                <a:latin typeface="Courier" charset="0"/>
              </a:rPr>
              <a:t> / count), "$/gal")</a:t>
            </a:r>
          </a:p>
          <a:p>
            <a:pPr marL="0" indent="0">
              <a:spcBef>
                <a:spcPct val="0"/>
              </a:spcBef>
              <a:buNone/>
            </a:pPr>
            <a:endParaRPr lang="en-US" sz="1700" dirty="0"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Hours question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994787" y="1295400"/>
            <a:ext cx="10359013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Given a file </a:t>
            </a:r>
            <a:r>
              <a:rPr lang="en-US" dirty="0" smtClean="0">
                <a:latin typeface="Courier New" panose="02070309020205020404" pitchFamily="49" charset="0"/>
              </a:rPr>
              <a:t>hours.txt</a:t>
            </a:r>
            <a:r>
              <a:rPr lang="en-US" dirty="0" smtClean="0"/>
              <a:t> with the following contents: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123 Clark 12.5 8.1 7.6 3.2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456 </a:t>
            </a:r>
            <a:r>
              <a:rPr lang="en-US" dirty="0" smtClean="0">
                <a:latin typeface="Courier New" panose="02070309020205020404" pitchFamily="49" charset="0"/>
              </a:rPr>
              <a:t>Jordan 4.0 </a:t>
            </a:r>
            <a:r>
              <a:rPr lang="en-US" dirty="0" smtClean="0">
                <a:latin typeface="Courier New" panose="02070309020205020404" pitchFamily="49" charset="0"/>
              </a:rPr>
              <a:t>11.6 6.5 2.7 12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789 </a:t>
            </a:r>
            <a:r>
              <a:rPr lang="en-US" dirty="0" err="1" smtClean="0">
                <a:latin typeface="Courier New" panose="02070309020205020404" pitchFamily="49" charset="0"/>
              </a:rPr>
              <a:t>Faiz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8.0 8.0 8.0 8.0 7.5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Consider the task of computing hours worked by each person: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Clark (ID#123) worked 31.4 hours (7.85 hours/day)</a:t>
            </a: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</a:rPr>
              <a:t>Jordan </a:t>
            </a:r>
            <a:r>
              <a:rPr lang="en-US" dirty="0" smtClean="0">
                <a:latin typeface="Courier New" panose="02070309020205020404" pitchFamily="49" charset="0"/>
              </a:rPr>
              <a:t>(ID#456) worked 36.8 hours (7.36 hours/day)</a:t>
            </a: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Faiz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(ID#789) worked 39.5 hours (7.90 hours/day)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pic>
        <p:nvPicPr>
          <p:cNvPr id="7172" name="Picture 3" descr="320265133v4_480x480_Fro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123" y="1295400"/>
            <a:ext cx="3319584" cy="229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9757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Line-based file processing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read() </a:t>
            </a:r>
            <a:r>
              <a:rPr lang="en-US" dirty="0" smtClean="0"/>
              <a:t>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to read the file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 </a:t>
            </a:r>
            <a:r>
              <a:rPr lang="en-US" dirty="0" smtClean="0"/>
              <a:t>on each line</a:t>
            </a:r>
          </a:p>
          <a:p>
            <a:pPr marL="457200" lvl="1" indent="0" eaLnBrk="1" hangingPunct="1">
              <a:lnSpc>
                <a:spcPct val="11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file = open("</a:t>
            </a:r>
            <a:r>
              <a:rPr lang="en-US" b="1" i="1" dirty="0" smtClean="0"/>
              <a:t>&lt;filename&gt;</a:t>
            </a:r>
            <a:r>
              <a:rPr lang="en-US" dirty="0" smtClean="0"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lines = </a:t>
            </a:r>
            <a:r>
              <a:rPr lang="en-US" dirty="0" err="1" smtClean="0">
                <a:latin typeface="Courier New" panose="02070309020205020404" pitchFamily="49" charset="0"/>
              </a:rPr>
              <a:t>file.readlines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line in lines: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parts = </a:t>
            </a:r>
            <a:r>
              <a:rPr lang="en-US" dirty="0" err="1" smtClean="0">
                <a:latin typeface="Courier New" panose="02070309020205020404" pitchFamily="49" charset="0"/>
              </a:rPr>
              <a:t>line.split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          &lt;process the parts of the line&gt;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76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Hours answer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838200" y="1346480"/>
            <a:ext cx="10515600" cy="5154804"/>
          </a:xfrm>
        </p:spPr>
        <p:txBody>
          <a:bodyPr>
            <a:normAutofit/>
          </a:bodyPr>
          <a:lstStyle/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Processes an employee input file and outputs each employee's hours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13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file = open("</a:t>
            </a:r>
            <a:r>
              <a:rPr lang="en-US" sz="1300" dirty="0">
                <a:latin typeface="Courier New" panose="02070309020205020404" pitchFamily="49" charset="0"/>
              </a:rPr>
              <a:t>hours.txt</a:t>
            </a:r>
            <a:r>
              <a:rPr lang="en-US" sz="1300" dirty="0" smtClean="0">
                <a:latin typeface="Courier New" panose="02070309020205020404" pitchFamily="49" charset="0"/>
              </a:rPr>
              <a:t>")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lines = </a:t>
            </a:r>
            <a:r>
              <a:rPr lang="en-US" sz="13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lines: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process_employee</a:t>
            </a:r>
            <a:r>
              <a:rPr lang="en-US" sz="1300" dirty="0" smtClean="0">
                <a:latin typeface="Courier New" panose="02070309020205020404" pitchFamily="49" charset="0"/>
              </a:rPr>
              <a:t>(line)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endParaRPr lang="en-US" sz="13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process_employee</a:t>
            </a:r>
            <a:r>
              <a:rPr lang="en-US" sz="1300" dirty="0" smtClean="0">
                <a:latin typeface="Courier New" panose="02070309020205020404" pitchFamily="49" charset="0"/>
              </a:rPr>
              <a:t>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id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     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e.g. 456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name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   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e.g. "Greg"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sum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0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count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0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range(2,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sum += float(parts[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count</a:t>
            </a: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+= 1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average </a:t>
            </a:r>
            <a:r>
              <a:rPr lang="en-US" sz="1300" dirty="0">
                <a:latin typeface="Courier New" panose="02070309020205020404" pitchFamily="49" charset="0"/>
              </a:rPr>
              <a:t>= sum / </a:t>
            </a:r>
            <a:r>
              <a:rPr lang="en-US" sz="1300" dirty="0" smtClean="0">
                <a:latin typeface="Courier New" panose="02070309020205020404" pitchFamily="49" charset="0"/>
              </a:rPr>
              <a:t>count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print(name </a:t>
            </a:r>
            <a:r>
              <a:rPr lang="en-US" sz="1300" dirty="0">
                <a:latin typeface="Courier New" panose="02070309020205020404" pitchFamily="49" charset="0"/>
              </a:rPr>
              <a:t>+ " (ID#" + </a:t>
            </a:r>
            <a:r>
              <a:rPr lang="en-US" sz="1300" dirty="0" smtClean="0">
                <a:latin typeface="Courier New" panose="02070309020205020404" pitchFamily="49" charset="0"/>
              </a:rPr>
              <a:t>id </a:t>
            </a:r>
            <a:r>
              <a:rPr lang="en-US" sz="1300" dirty="0">
                <a:latin typeface="Courier New" panose="02070309020205020404" pitchFamily="49" charset="0"/>
              </a:rPr>
              <a:t>+ ") worked " +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str</a:t>
            </a:r>
            <a:r>
              <a:rPr lang="en-US" sz="1300" dirty="0" smtClean="0">
                <a:latin typeface="Courier New" panose="02070309020205020404" pitchFamily="49" charset="0"/>
              </a:rPr>
              <a:t>(sum) </a:t>
            </a:r>
            <a:r>
              <a:rPr lang="en-US" sz="1300" dirty="0">
                <a:latin typeface="Courier New" panose="02070309020205020404" pitchFamily="49" charset="0"/>
              </a:rPr>
              <a:t>+ " hours (" + </a:t>
            </a:r>
            <a:r>
              <a:rPr lang="en-US" sz="1300" dirty="0" err="1" smtClean="0">
                <a:latin typeface="Courier New" panose="02070309020205020404" pitchFamily="49" charset="0"/>
              </a:rPr>
              <a:t>str</a:t>
            </a:r>
            <a:r>
              <a:rPr lang="en-US" sz="1300" dirty="0" smtClean="0">
                <a:latin typeface="Courier New" panose="02070309020205020404" pitchFamily="49" charset="0"/>
              </a:rPr>
              <a:t>(average) </a:t>
            </a:r>
            <a:r>
              <a:rPr lang="en-US" sz="1300" dirty="0">
                <a:latin typeface="Courier New" panose="02070309020205020404" pitchFamily="49" charset="0"/>
              </a:rPr>
              <a:t>+ " hours/day</a:t>
            </a:r>
            <a:r>
              <a:rPr lang="en-US" sz="1300" dirty="0" smtClean="0">
                <a:latin typeface="Courier New" panose="02070309020205020404" pitchFamily="49" charset="0"/>
              </a:rPr>
              <a:t>)")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21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IMDb movies problem</a:t>
            </a:r>
          </a:p>
        </p:txBody>
      </p:sp>
      <p:sp>
        <p:nvSpPr>
          <p:cNvPr id="927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Consider the following Internet Movie Database (IMDb) data: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 9.1 196376 The Shawshank Redemption (1994)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9.0 139085 The Godfather: Part II (1974)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3 8.8 81507 Casablanca (1942)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Write a program that displays any movies containing a phrase: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Search word? </a:t>
            </a:r>
            <a:r>
              <a:rPr lang="en-US" sz="1800" b="1" u="sng">
                <a:latin typeface="Courier New" panose="02070309020205020404" pitchFamily="49" charset="0"/>
              </a:rPr>
              <a:t>part</a:t>
            </a:r>
            <a:r>
              <a:rPr lang="en-US" sz="1800">
                <a:latin typeface="Courier New" panose="02070309020205020404" pitchFamily="49" charset="0"/>
              </a:rPr>
              <a:t> 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800">
                <a:latin typeface="Courier New" panose="02070309020205020404" pitchFamily="49" charset="0"/>
              </a:rPr>
              <a:t>	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Rank    Votes   Rating  Title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      139085  9.0     The Godfather: Part II (1974)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40      129172  8.5     The Departed (2006)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95      20401   8.2     The Apartment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192     30587   8.0     Spartacus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 matches.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tabLst>
                <a:tab pos="1828800" algn="l"/>
                <a:tab pos="2971800" algn="l"/>
                <a:tab pos="4114800" algn="l"/>
              </a:tabLst>
            </a:pPr>
            <a:r>
              <a:rPr lang="en-US" sz="1800"/>
              <a:t>Is this a token or line-based problem?</a:t>
            </a:r>
            <a:endParaRPr lang="en-US" sz="18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50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1034</Words>
  <Application>Microsoft Office PowerPoint</Application>
  <PresentationFormat>Widescreen</PresentationFormat>
  <Paragraphs>207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MS PGothic</vt:lpstr>
      <vt:lpstr>Arial</vt:lpstr>
      <vt:lpstr>Calibri</vt:lpstr>
      <vt:lpstr>Calibri Light</vt:lpstr>
      <vt:lpstr>Courier</vt:lpstr>
      <vt:lpstr>Courier New</vt:lpstr>
      <vt:lpstr>Times New Roman</vt:lpstr>
      <vt:lpstr>Wingdings 2</vt:lpstr>
      <vt:lpstr>ヒラギノ角ゴ Pro W3</vt:lpstr>
      <vt:lpstr>Office Theme</vt:lpstr>
      <vt:lpstr>CSc 110, Spring 2018</vt:lpstr>
      <vt:lpstr>Gas prices question</vt:lpstr>
      <vt:lpstr>Multiple tokens on one line</vt:lpstr>
      <vt:lpstr>Looping through a file</vt:lpstr>
      <vt:lpstr>Gas prices solution</vt:lpstr>
      <vt:lpstr>Hours question</vt:lpstr>
      <vt:lpstr>Line-based file processing</vt:lpstr>
      <vt:lpstr>Hours answer</vt:lpstr>
      <vt:lpstr>IMDb movies problem</vt:lpstr>
      <vt:lpstr>"Chaining"</vt:lpstr>
      <vt:lpstr>Bad IMDb "chained" code 1</vt:lpstr>
      <vt:lpstr>Bad IMDb "chained" code 2</vt:lpstr>
      <vt:lpstr>Better IMDb answer 1</vt:lpstr>
      <vt:lpstr>Better IMDb answer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13</cp:revision>
  <dcterms:created xsi:type="dcterms:W3CDTF">2016-09-27T15:25:34Z</dcterms:created>
  <dcterms:modified xsi:type="dcterms:W3CDTF">2018-03-02T06:41:29Z</dcterms:modified>
</cp:coreProperties>
</file>