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7BE34-7C6C-4192-8D0A-9CDA63F4BD4A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48CAE-61B0-48FD-A2D3-DE247FF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7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common PrintStream bug:</a:t>
            </a:r>
          </a:p>
          <a:p>
            <a:r>
              <a:rPr lang="en-US" smtClean="0">
                <a:latin typeface="Arial" panose="020B0604020202020204" pitchFamily="34" charset="0"/>
              </a:rPr>
              <a:t>- declaring it in a method that gets called many times.  This causes the file to be re-opened and wipes the past contents.  So only the last line shows up in the file.</a:t>
            </a:r>
          </a:p>
        </p:txBody>
      </p:sp>
    </p:spTree>
    <p:extLst>
      <p:ext uri="{BB962C8B-B14F-4D97-AF65-F5344CB8AC3E}">
        <p14:creationId xmlns:p14="http://schemas.microsoft.com/office/powerpoint/2010/main" val="158955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5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7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2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3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5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8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6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05F90-E168-4948-AADE-14C07A1D01FD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0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8613"/>
          </a:xfrm>
        </p:spPr>
        <p:txBody>
          <a:bodyPr/>
          <a:lstStyle/>
          <a:p>
            <a:pPr eaLnBrk="1" hangingPunct="1"/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 smtClean="0"/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524000" y="2280976"/>
            <a:ext cx="9144000" cy="1655762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dirty="0" smtClean="0"/>
              <a:t>Lecture </a:t>
            </a:r>
            <a:r>
              <a:rPr lang="en-US" dirty="0" smtClean="0"/>
              <a:t>22: </a:t>
            </a:r>
            <a:r>
              <a:rPr lang="en-US" dirty="0" smtClean="0"/>
              <a:t>Line-Based File Input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endParaRPr lang="en-US" dirty="0">
              <a:solidFill>
                <a:prstClr val="black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dirty="0" smtClean="0"/>
          </a:p>
        </p:txBody>
      </p:sp>
      <p:pic>
        <p:nvPicPr>
          <p:cNvPr id="2050" name="Picture 2" descr="Image result for programming com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916" y="3617214"/>
            <a:ext cx="6822168" cy="295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04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IMDb movies problem</a:t>
            </a:r>
          </a:p>
        </p:txBody>
      </p:sp>
      <p:sp>
        <p:nvSpPr>
          <p:cNvPr id="9277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tabLst>
                <a:tab pos="1828800" algn="l"/>
                <a:tab pos="2971800" algn="l"/>
                <a:tab pos="4114800" algn="l"/>
              </a:tabLst>
            </a:pPr>
            <a:r>
              <a:rPr lang="en-US" sz="2000"/>
              <a:t>Consider the following Internet Movie Database (IMDb) data: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1 9.1 196376 The Shawshank Redemption (1994)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2 9.0 139085 The Godfather: Part II (1974)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3 8.8 81507 Casablanca (1942)</a:t>
            </a:r>
          </a:p>
          <a:p>
            <a:pPr marL="742950" lvl="1" indent="-285750"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marL="342900" indent="-342900">
              <a:tabLst>
                <a:tab pos="1828800" algn="l"/>
                <a:tab pos="2971800" algn="l"/>
                <a:tab pos="4114800" algn="l"/>
              </a:tabLst>
            </a:pPr>
            <a:r>
              <a:rPr lang="en-US" sz="2000"/>
              <a:t>Write a program that displays any movies containing a phrase:</a:t>
            </a:r>
          </a:p>
          <a:p>
            <a:pPr marL="742950" lvl="1" indent="-285750"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Search word? </a:t>
            </a:r>
            <a:r>
              <a:rPr lang="en-US" sz="1800" b="1" u="sng">
                <a:latin typeface="Courier New" panose="02070309020205020404" pitchFamily="49" charset="0"/>
              </a:rPr>
              <a:t>part</a:t>
            </a:r>
            <a:r>
              <a:rPr lang="en-US" sz="1800">
                <a:latin typeface="Courier New" panose="02070309020205020404" pitchFamily="49" charset="0"/>
              </a:rPr>
              <a:t> 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800">
                <a:latin typeface="Courier New" panose="02070309020205020404" pitchFamily="49" charset="0"/>
              </a:rPr>
              <a:t>	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Rank    Votes   Rating  Title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2       139085  9.0     The Godfather: Part II (1974)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40      129172  8.5     The Departed (2006)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95      20401   8.2     The Apartment (1960)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192     30587   8.0     Spartacus (1960)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4 matches.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tabLst>
                <a:tab pos="1828800" algn="l"/>
                <a:tab pos="2971800" algn="l"/>
                <a:tab pos="4114800" algn="l"/>
              </a:tabLst>
            </a:pPr>
            <a:r>
              <a:rPr lang="en-US" sz="1800"/>
              <a:t>Is this a token or line-based problem?</a:t>
            </a:r>
            <a:endParaRPr lang="en-US" sz="18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1504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"Chaining"</a:t>
            </a:r>
          </a:p>
        </p:txBody>
      </p:sp>
      <p:sp>
        <p:nvSpPr>
          <p:cNvPr id="939011" name="Rectangle 3"/>
          <p:cNvSpPr>
            <a:spLocks noGrp="1"/>
          </p:cNvSpPr>
          <p:nvPr>
            <p:ph type="body" idx="1"/>
          </p:nvPr>
        </p:nvSpPr>
        <p:spPr>
          <a:xfrm>
            <a:off x="838200" y="1326382"/>
            <a:ext cx="10515600" cy="4850581"/>
          </a:xfrm>
        </p:spPr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should be a concise summary of your program.</a:t>
            </a:r>
          </a:p>
          <a:p>
            <a:pPr lvl="1"/>
            <a:r>
              <a:rPr lang="en-US" dirty="0" smtClean="0"/>
              <a:t>It is bad if each function calls the next without ever returning (we call this </a:t>
            </a:r>
            <a:r>
              <a:rPr lang="en-US" i="1" dirty="0" smtClean="0"/>
              <a:t>chaining</a:t>
            </a:r>
            <a:r>
              <a:rPr lang="en-US" dirty="0" smtClean="0"/>
              <a:t>):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r>
              <a:rPr lang="en-US" dirty="0" smtClean="0"/>
              <a:t>A better structure has </a:t>
            </a:r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make most of the calls.</a:t>
            </a:r>
          </a:p>
          <a:p>
            <a:pPr lvl="1"/>
            <a:r>
              <a:rPr lang="en-US" dirty="0" smtClean="0"/>
              <a:t>Functions must return values to </a:t>
            </a:r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to be passed on later.</a:t>
            </a:r>
          </a:p>
        </p:txBody>
      </p:sp>
      <p:grpSp>
        <p:nvGrpSpPr>
          <p:cNvPr id="8196" name="Group 50"/>
          <p:cNvGrpSpPr>
            <a:grpSpLocks/>
          </p:cNvGrpSpPr>
          <p:nvPr/>
        </p:nvGrpSpPr>
        <p:grpSpPr bwMode="auto">
          <a:xfrm>
            <a:off x="1646239" y="2627313"/>
            <a:ext cx="9234492" cy="1149350"/>
            <a:chOff x="240" y="1680"/>
            <a:chExt cx="5817" cy="724"/>
          </a:xfrm>
        </p:grpSpPr>
        <p:sp>
          <p:nvSpPr>
            <p:cNvPr id="8211" name="Text Box 5"/>
            <p:cNvSpPr txBox="1">
              <a:spLocks noChangeArrowheads="1"/>
            </p:cNvSpPr>
            <p:nvPr/>
          </p:nvSpPr>
          <p:spPr bwMode="auto">
            <a:xfrm>
              <a:off x="240" y="1680"/>
              <a:ext cx="512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60475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74775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89075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grpSp>
          <p:nvGrpSpPr>
            <p:cNvPr id="8212" name="Group 20"/>
            <p:cNvGrpSpPr>
              <a:grpSpLocks/>
            </p:cNvGrpSpPr>
            <p:nvPr/>
          </p:nvGrpSpPr>
          <p:grpSpPr bwMode="auto">
            <a:xfrm>
              <a:off x="768" y="1772"/>
              <a:ext cx="1325" cy="252"/>
              <a:chOff x="1008" y="1266"/>
              <a:chExt cx="1325" cy="252"/>
            </a:xfrm>
          </p:grpSpPr>
          <p:sp>
            <p:nvSpPr>
              <p:cNvPr id="8222" name="Line 6"/>
              <p:cNvSpPr>
                <a:spLocks noChangeShapeType="1"/>
              </p:cNvSpPr>
              <p:nvPr/>
            </p:nvSpPr>
            <p:spPr bwMode="auto">
              <a:xfrm>
                <a:off x="1008" y="1296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23" name="Text Box 7"/>
              <p:cNvSpPr txBox="1">
                <a:spLocks noChangeArrowheads="1"/>
              </p:cNvSpPr>
              <p:nvPr/>
            </p:nvSpPr>
            <p:spPr bwMode="auto">
              <a:xfrm>
                <a:off x="1344" y="1266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functionA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13" name="Group 21"/>
            <p:cNvGrpSpPr>
              <a:grpSpLocks/>
            </p:cNvGrpSpPr>
            <p:nvPr/>
          </p:nvGrpSpPr>
          <p:grpSpPr bwMode="auto">
            <a:xfrm>
              <a:off x="2093" y="1892"/>
              <a:ext cx="1325" cy="252"/>
              <a:chOff x="1143" y="1290"/>
              <a:chExt cx="1325" cy="252"/>
            </a:xfrm>
          </p:grpSpPr>
          <p:sp>
            <p:nvSpPr>
              <p:cNvPr id="8220" name="Line 22"/>
              <p:cNvSpPr>
                <a:spLocks noChangeShapeType="1"/>
              </p:cNvSpPr>
              <p:nvPr/>
            </p:nvSpPr>
            <p:spPr bwMode="auto">
              <a:xfrm>
                <a:off x="1143" y="1320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21" name="Text Box 23"/>
              <p:cNvSpPr txBox="1">
                <a:spLocks noChangeArrowheads="1"/>
              </p:cNvSpPr>
              <p:nvPr/>
            </p:nvSpPr>
            <p:spPr bwMode="auto">
              <a:xfrm>
                <a:off x="1479" y="1290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functionB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14" name="Group 24"/>
            <p:cNvGrpSpPr>
              <a:grpSpLocks/>
            </p:cNvGrpSpPr>
            <p:nvPr/>
          </p:nvGrpSpPr>
          <p:grpSpPr bwMode="auto">
            <a:xfrm>
              <a:off x="3418" y="2018"/>
              <a:ext cx="1316" cy="252"/>
              <a:chOff x="1281" y="1320"/>
              <a:chExt cx="1316" cy="252"/>
            </a:xfrm>
          </p:grpSpPr>
          <p:sp>
            <p:nvSpPr>
              <p:cNvPr id="8218" name="Line 25"/>
              <p:cNvSpPr>
                <a:spLocks noChangeShapeType="1"/>
              </p:cNvSpPr>
              <p:nvPr/>
            </p:nvSpPr>
            <p:spPr bwMode="auto">
              <a:xfrm>
                <a:off x="1281" y="1326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9" name="Text Box 26"/>
              <p:cNvSpPr txBox="1">
                <a:spLocks noChangeArrowheads="1"/>
              </p:cNvSpPr>
              <p:nvPr/>
            </p:nvSpPr>
            <p:spPr bwMode="auto">
              <a:xfrm>
                <a:off x="1608" y="1320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functionC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15" name="Group 27"/>
            <p:cNvGrpSpPr>
              <a:grpSpLocks/>
            </p:cNvGrpSpPr>
            <p:nvPr/>
          </p:nvGrpSpPr>
          <p:grpSpPr bwMode="auto">
            <a:xfrm>
              <a:off x="4729" y="2152"/>
              <a:ext cx="1328" cy="252"/>
              <a:chOff x="1405" y="1358"/>
              <a:chExt cx="1328" cy="252"/>
            </a:xfrm>
          </p:grpSpPr>
          <p:sp>
            <p:nvSpPr>
              <p:cNvPr id="8216" name="Line 28"/>
              <p:cNvSpPr>
                <a:spLocks noChangeShapeType="1"/>
              </p:cNvSpPr>
              <p:nvPr/>
            </p:nvSpPr>
            <p:spPr bwMode="auto">
              <a:xfrm>
                <a:off x="1405" y="1358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7" name="Text Box 29"/>
              <p:cNvSpPr txBox="1">
                <a:spLocks noChangeArrowheads="1"/>
              </p:cNvSpPr>
              <p:nvPr/>
            </p:nvSpPr>
            <p:spPr bwMode="auto">
              <a:xfrm>
                <a:off x="1744" y="1358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functionD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39061" name="Group 53"/>
          <p:cNvGrpSpPr>
            <a:grpSpLocks/>
          </p:cNvGrpSpPr>
          <p:nvPr/>
        </p:nvGrpSpPr>
        <p:grpSpPr bwMode="auto">
          <a:xfrm>
            <a:off x="1651001" y="4998323"/>
            <a:ext cx="5118104" cy="1619250"/>
            <a:chOff x="240" y="2946"/>
            <a:chExt cx="3224" cy="1020"/>
          </a:xfrm>
        </p:grpSpPr>
        <p:sp>
          <p:nvSpPr>
            <p:cNvPr id="8198" name="Text Box 33"/>
            <p:cNvSpPr txBox="1">
              <a:spLocks noChangeArrowheads="1"/>
            </p:cNvSpPr>
            <p:nvPr/>
          </p:nvSpPr>
          <p:spPr bwMode="auto">
            <a:xfrm>
              <a:off x="240" y="2946"/>
              <a:ext cx="512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60475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74775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89075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grpSp>
          <p:nvGrpSpPr>
            <p:cNvPr id="8199" name="Group 52"/>
            <p:cNvGrpSpPr>
              <a:grpSpLocks/>
            </p:cNvGrpSpPr>
            <p:nvPr/>
          </p:nvGrpSpPr>
          <p:grpSpPr bwMode="auto">
            <a:xfrm>
              <a:off x="768" y="3038"/>
              <a:ext cx="1325" cy="252"/>
              <a:chOff x="768" y="3038"/>
              <a:chExt cx="1325" cy="252"/>
            </a:xfrm>
          </p:grpSpPr>
          <p:sp>
            <p:nvSpPr>
              <p:cNvPr id="8209" name="Line 35"/>
              <p:cNvSpPr>
                <a:spLocks noChangeShapeType="1"/>
              </p:cNvSpPr>
              <p:nvPr/>
            </p:nvSpPr>
            <p:spPr bwMode="auto">
              <a:xfrm>
                <a:off x="768" y="3068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0" name="Text Box 36"/>
              <p:cNvSpPr txBox="1">
                <a:spLocks noChangeArrowheads="1"/>
              </p:cNvSpPr>
              <p:nvPr/>
            </p:nvSpPr>
            <p:spPr bwMode="auto">
              <a:xfrm>
                <a:off x="1104" y="3038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functionA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00" name="Group 51"/>
            <p:cNvGrpSpPr>
              <a:grpSpLocks/>
            </p:cNvGrpSpPr>
            <p:nvPr/>
          </p:nvGrpSpPr>
          <p:grpSpPr bwMode="auto">
            <a:xfrm>
              <a:off x="768" y="3168"/>
              <a:ext cx="1325" cy="462"/>
              <a:chOff x="768" y="3168"/>
              <a:chExt cx="1325" cy="462"/>
            </a:xfrm>
          </p:grpSpPr>
          <p:sp>
            <p:nvSpPr>
              <p:cNvPr id="8207" name="Line 38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8" name="Text Box 39"/>
              <p:cNvSpPr txBox="1">
                <a:spLocks noChangeArrowheads="1"/>
              </p:cNvSpPr>
              <p:nvPr/>
            </p:nvSpPr>
            <p:spPr bwMode="auto">
              <a:xfrm>
                <a:off x="1104" y="3378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functionB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01" name="Group 40"/>
            <p:cNvGrpSpPr>
              <a:grpSpLocks/>
            </p:cNvGrpSpPr>
            <p:nvPr/>
          </p:nvGrpSpPr>
          <p:grpSpPr bwMode="auto">
            <a:xfrm>
              <a:off x="2123" y="3521"/>
              <a:ext cx="1341" cy="252"/>
              <a:chOff x="1176" y="1313"/>
              <a:chExt cx="1341" cy="252"/>
            </a:xfrm>
          </p:grpSpPr>
          <p:sp>
            <p:nvSpPr>
              <p:cNvPr id="8205" name="Line 41"/>
              <p:cNvSpPr>
                <a:spLocks noChangeShapeType="1"/>
              </p:cNvSpPr>
              <p:nvPr/>
            </p:nvSpPr>
            <p:spPr bwMode="auto">
              <a:xfrm>
                <a:off x="1176" y="1326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6" name="Text Box 42"/>
              <p:cNvSpPr txBox="1">
                <a:spLocks noChangeArrowheads="1"/>
              </p:cNvSpPr>
              <p:nvPr/>
            </p:nvSpPr>
            <p:spPr bwMode="auto">
              <a:xfrm>
                <a:off x="1528" y="1313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functionD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02" name="Group 46"/>
            <p:cNvGrpSpPr>
              <a:grpSpLocks/>
            </p:cNvGrpSpPr>
            <p:nvPr/>
          </p:nvGrpSpPr>
          <p:grpSpPr bwMode="auto">
            <a:xfrm>
              <a:off x="684" y="3189"/>
              <a:ext cx="1409" cy="777"/>
              <a:chOff x="684" y="3237"/>
              <a:chExt cx="1409" cy="777"/>
            </a:xfrm>
          </p:grpSpPr>
          <p:sp>
            <p:nvSpPr>
              <p:cNvPr id="8203" name="Line 44"/>
              <p:cNvSpPr>
                <a:spLocks noChangeShapeType="1"/>
              </p:cNvSpPr>
              <p:nvPr/>
            </p:nvSpPr>
            <p:spPr bwMode="auto">
              <a:xfrm>
                <a:off x="684" y="3237"/>
                <a:ext cx="420" cy="6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4" name="Text Box 45"/>
              <p:cNvSpPr txBox="1">
                <a:spLocks noChangeArrowheads="1"/>
              </p:cNvSpPr>
              <p:nvPr/>
            </p:nvSpPr>
            <p:spPr bwMode="auto">
              <a:xfrm>
                <a:off x="1104" y="3762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functionD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229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9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9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IMDb "chained" code 1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Displays IMDB's Top 250 movies that match a search string.</a:t>
            </a:r>
            <a:endParaRPr lang="en-US" sz="800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err="1" smtClean="0">
                <a:latin typeface="Courier New" panose="02070309020205020404" pitchFamily="49" charset="0"/>
              </a:rPr>
              <a:t>get_word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Asks the user for their search word and returns it.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 err="1" smtClean="0">
                <a:latin typeface="Courier New" panose="02070309020205020404" pitchFamily="49" charset="0"/>
              </a:rPr>
              <a:t>get_word</a:t>
            </a:r>
            <a:r>
              <a:rPr lang="en-US" sz="1300" dirty="0" smtClean="0">
                <a:latin typeface="Courier New" panose="02070309020205020404" pitchFamily="49" charset="0"/>
              </a:rPr>
              <a:t>():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= input("Search word: 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=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search_word.lower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file = open("imdb.txt")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    </a:t>
            </a: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search(file, </a:t>
            </a:r>
            <a:r>
              <a:rPr lang="en-US" sz="1300" b="1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search_word</a:t>
            </a: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b="1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Breaks apart each line, looking for lines that match the search word.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search(file,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matches = 0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line in file: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 err="1" smtClean="0">
                <a:latin typeface="Courier New" panose="02070309020205020404" pitchFamily="49" charset="0"/>
              </a:rPr>
              <a:t>line_lower</a:t>
            </a:r>
            <a:r>
              <a:rPr lang="en-US" sz="1300" dirty="0" smtClean="0">
                <a:latin typeface="Courier New" panose="02070309020205020404" pitchFamily="49" charset="0"/>
              </a:rPr>
              <a:t> = </a:t>
            </a:r>
            <a:r>
              <a:rPr lang="en-US" sz="1300" dirty="0" err="1" smtClean="0">
                <a:latin typeface="Courier New" panose="02070309020205020404" pitchFamily="49" charset="0"/>
              </a:rPr>
              <a:t>line.lower</a:t>
            </a:r>
            <a:r>
              <a:rPr lang="en-US" sz="1300" dirty="0" smtClean="0">
                <a:latin typeface="Courier New" panose="02070309020205020404" pitchFamily="49" charset="0"/>
              </a:rPr>
              <a:t>()     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case-insensitive match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if (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in </a:t>
            </a:r>
            <a:r>
              <a:rPr lang="en-US" sz="1300" dirty="0" err="1" smtClean="0">
                <a:latin typeface="Courier New" panose="02070309020205020404" pitchFamily="49" charset="0"/>
              </a:rPr>
              <a:t>line_lower</a:t>
            </a:r>
            <a:r>
              <a:rPr lang="en-US" sz="1300" dirty="0" smtClean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    matches += 1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    print("Rank\</a:t>
            </a:r>
            <a:r>
              <a:rPr lang="en-US" sz="1300" dirty="0" err="1" smtClean="0">
                <a:latin typeface="Courier New" panose="02070309020205020404" pitchFamily="49" charset="0"/>
              </a:rPr>
              <a:t>tVotes</a:t>
            </a:r>
            <a:r>
              <a:rPr lang="en-US" sz="1300" dirty="0" smtClean="0">
                <a:latin typeface="Courier New" panose="02070309020205020404" pitchFamily="49" charset="0"/>
              </a:rPr>
              <a:t>\</a:t>
            </a:r>
            <a:r>
              <a:rPr lang="en-US" sz="1300" dirty="0" err="1" smtClean="0">
                <a:latin typeface="Courier New" panose="02070309020205020404" pitchFamily="49" charset="0"/>
              </a:rPr>
              <a:t>tRating</a:t>
            </a:r>
            <a:r>
              <a:rPr lang="en-US" sz="1300" dirty="0" smtClean="0">
                <a:latin typeface="Courier New" panose="02070309020205020404" pitchFamily="49" charset="0"/>
              </a:rPr>
              <a:t>\</a:t>
            </a:r>
            <a:r>
              <a:rPr lang="en-US" sz="1300" dirty="0" err="1" smtClean="0">
                <a:latin typeface="Courier New" panose="02070309020205020404" pitchFamily="49" charset="0"/>
              </a:rPr>
              <a:t>tTitle</a:t>
            </a:r>
            <a:r>
              <a:rPr lang="en-US" sz="1300" dirty="0" smtClean="0">
                <a:latin typeface="Courier New" panose="02070309020205020404" pitchFamily="49" charset="0"/>
              </a:rPr>
              <a:t>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            display(line)</a:t>
            </a:r>
          </a:p>
        </p:txBody>
      </p:sp>
    </p:spTree>
    <p:extLst>
      <p:ext uri="{BB962C8B-B14F-4D97-AF65-F5344CB8AC3E}">
        <p14:creationId xmlns:p14="http://schemas.microsoft.com/office/powerpoint/2010/main" val="168963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IMDb "chained" code 2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Displays the line in the proper format on the screen.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display(line):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parts = </a:t>
            </a:r>
            <a:r>
              <a:rPr lang="en-US" sz="1300" dirty="0" err="1" smtClean="0">
                <a:latin typeface="Courier New" panose="02070309020205020404" pitchFamily="49" charset="0"/>
              </a:rPr>
              <a:t>line.split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rank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parts[0]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rating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parts[1]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votes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parts[2]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title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""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 in range(3, </a:t>
            </a:r>
            <a:r>
              <a:rPr lang="en-US" sz="1300" dirty="0" err="1" smtClean="0">
                <a:latin typeface="Courier New" panose="02070309020205020404" pitchFamily="49" charset="0"/>
              </a:rPr>
              <a:t>len</a:t>
            </a:r>
            <a:r>
              <a:rPr lang="en-US" sz="1300" dirty="0" smtClean="0">
                <a:latin typeface="Courier New" panose="02070309020205020404" pitchFamily="49" charset="0"/>
              </a:rPr>
              <a:t>(parts)):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>
                <a:latin typeface="Courier New" panose="02070309020205020404" pitchFamily="49" charset="0"/>
              </a:rPr>
              <a:t>title += </a:t>
            </a:r>
            <a:r>
              <a:rPr lang="en-US" sz="1300" dirty="0" smtClean="0">
                <a:latin typeface="Courier New" panose="02070309020205020404" pitchFamily="49" charset="0"/>
              </a:rPr>
              <a:t>parts[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] </a:t>
            </a:r>
            <a:r>
              <a:rPr lang="en-US" sz="1300" dirty="0">
                <a:latin typeface="Courier New" panose="02070309020205020404" pitchFamily="49" charset="0"/>
              </a:rPr>
              <a:t>+ " </a:t>
            </a:r>
            <a:r>
              <a:rPr lang="en-US" sz="1300" dirty="0" smtClean="0">
                <a:latin typeface="Courier New" panose="02070309020205020404" pitchFamily="49" charset="0"/>
              </a:rPr>
              <a:t>" 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the rest of the 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line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print(rank </a:t>
            </a:r>
            <a:r>
              <a:rPr lang="en-US" sz="1300" dirty="0">
                <a:latin typeface="Courier New" panose="02070309020205020404" pitchFamily="49" charset="0"/>
              </a:rPr>
              <a:t>+ "\t" + votes + "\t" + rating + "\t" + title</a:t>
            </a:r>
            <a:r>
              <a:rPr lang="en-US" sz="1300" dirty="0" smtClean="0">
                <a:latin typeface="Courier New" panose="02070309020205020404" pitchFamily="49" charset="0"/>
              </a:rPr>
              <a:t>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922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IMDb answer 1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Displays IMDB's Top 250 movies that match a search string.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</a:t>
            </a:r>
            <a:r>
              <a:rPr lang="en-US" sz="1300" dirty="0" smtClean="0">
                <a:latin typeface="Courier New" panose="02070309020205020404" pitchFamily="49" charset="0"/>
              </a:rPr>
              <a:t>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err="1">
                <a:latin typeface="Courier New" panose="02070309020205020404" pitchFamily="49" charset="0"/>
              </a:rPr>
              <a:t>get_word</a:t>
            </a:r>
            <a:r>
              <a:rPr lang="en-US" sz="13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file = open("imdb.txt")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line = search(file,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r>
              <a:rPr lang="en-US" sz="1300" dirty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if (</a:t>
            </a:r>
            <a:r>
              <a:rPr lang="en-US" sz="1300" dirty="0" err="1">
                <a:latin typeface="Courier New" panose="02070309020205020404" pitchFamily="49" charset="0"/>
              </a:rPr>
              <a:t>len</a:t>
            </a:r>
            <a:r>
              <a:rPr lang="en-US" sz="1300" dirty="0">
                <a:latin typeface="Courier New" panose="02070309020205020404" pitchFamily="49" charset="0"/>
              </a:rPr>
              <a:t>(line) &gt; 0):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print("Rank\</a:t>
            </a:r>
            <a:r>
              <a:rPr lang="en-US" sz="1300" dirty="0" err="1">
                <a:latin typeface="Courier New" panose="02070309020205020404" pitchFamily="49" charset="0"/>
              </a:rPr>
              <a:t>tVotes</a:t>
            </a:r>
            <a:r>
              <a:rPr lang="en-US" sz="1300" dirty="0">
                <a:latin typeface="Courier New" panose="02070309020205020404" pitchFamily="49" charset="0"/>
              </a:rPr>
              <a:t>\</a:t>
            </a:r>
            <a:r>
              <a:rPr lang="en-US" sz="1300" dirty="0" err="1">
                <a:latin typeface="Courier New" panose="02070309020205020404" pitchFamily="49" charset="0"/>
              </a:rPr>
              <a:t>tRating</a:t>
            </a:r>
            <a:r>
              <a:rPr lang="en-US" sz="1300" dirty="0">
                <a:latin typeface="Courier New" panose="02070309020205020404" pitchFamily="49" charset="0"/>
              </a:rPr>
              <a:t>\</a:t>
            </a:r>
            <a:r>
              <a:rPr lang="en-US" sz="1300" dirty="0" err="1">
                <a:latin typeface="Courier New" panose="02070309020205020404" pitchFamily="49" charset="0"/>
              </a:rPr>
              <a:t>tTitle</a:t>
            </a:r>
            <a:r>
              <a:rPr lang="en-US" sz="1300" dirty="0">
                <a:latin typeface="Courier New" panose="02070309020205020404" pitchFamily="49" charset="0"/>
              </a:rPr>
              <a:t>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matches = 0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while (</a:t>
            </a:r>
            <a:r>
              <a:rPr lang="en-US" sz="1300" dirty="0" err="1">
                <a:latin typeface="Courier New" panose="02070309020205020404" pitchFamily="49" charset="0"/>
              </a:rPr>
              <a:t>len</a:t>
            </a:r>
            <a:r>
              <a:rPr lang="en-US" sz="1300" dirty="0">
                <a:latin typeface="Courier New" panose="02070309020205020404" pitchFamily="49" charset="0"/>
              </a:rPr>
              <a:t>(line) &gt; 0):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display(line)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line = search(file,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r>
              <a:rPr lang="en-US" sz="1300" dirty="0"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matches += 1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print(</a:t>
            </a:r>
            <a:r>
              <a:rPr lang="en-US" sz="1300" dirty="0" err="1">
                <a:latin typeface="Courier New" panose="02070309020205020404" pitchFamily="49" charset="0"/>
              </a:rPr>
              <a:t>str</a:t>
            </a:r>
            <a:r>
              <a:rPr lang="en-US" sz="1300" dirty="0">
                <a:latin typeface="Courier New" panose="02070309020205020404" pitchFamily="49" charset="0"/>
              </a:rPr>
              <a:t>(matches) + " matches</a:t>
            </a:r>
            <a:r>
              <a:rPr lang="en-US" sz="1300" dirty="0" smtClean="0">
                <a:latin typeface="Courier New" panose="02070309020205020404" pitchFamily="49" charset="0"/>
              </a:rPr>
              <a:t>.")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Asks the user for their search word and returns it.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 err="1" smtClean="0">
                <a:latin typeface="Courier New" panose="02070309020205020404" pitchFamily="49" charset="0"/>
              </a:rPr>
              <a:t>get_word</a:t>
            </a:r>
            <a:r>
              <a:rPr lang="en-US" sz="1300" dirty="0" smtClean="0">
                <a:latin typeface="Courier New" panose="02070309020205020404" pitchFamily="49" charset="0"/>
              </a:rPr>
              <a:t>():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</a:t>
            </a:r>
            <a:r>
              <a:rPr lang="en-US" sz="1300" dirty="0" smtClean="0">
                <a:latin typeface="Courier New" panose="02070309020205020404" pitchFamily="49" charset="0"/>
              </a:rPr>
              <a:t>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>
                <a:latin typeface="Courier New" panose="02070309020205020404" pitchFamily="49" charset="0"/>
              </a:rPr>
              <a:t>= input("Search word: 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r>
              <a:rPr lang="en-US" sz="1300" dirty="0">
                <a:latin typeface="Courier New" panose="02070309020205020404" pitchFamily="49" charset="0"/>
              </a:rPr>
              <a:t> = </a:t>
            </a:r>
            <a:r>
              <a:rPr lang="en-US" sz="1300" dirty="0" err="1">
                <a:latin typeface="Courier New" panose="02070309020205020404" pitchFamily="49" charset="0"/>
              </a:rPr>
              <a:t>search_word.lower</a:t>
            </a:r>
            <a:r>
              <a:rPr lang="en-US" sz="13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return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...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742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IMDb answer 2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...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Breaks apart each line, looking for lines that match the search word.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search(file,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line in file: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 err="1" smtClean="0">
                <a:latin typeface="Courier New" panose="02070309020205020404" pitchFamily="49" charset="0"/>
              </a:rPr>
              <a:t>line_lower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err="1" smtClean="0">
                <a:latin typeface="Courier New" panose="02070309020205020404" pitchFamily="49" charset="0"/>
              </a:rPr>
              <a:t>line.lower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r>
              <a:rPr lang="en-US" sz="1300" b="1" dirty="0" smtClean="0">
                <a:latin typeface="Courier New" panose="02070309020205020404" pitchFamily="49" charset="0"/>
              </a:rPr>
              <a:t>  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case-insensitive match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>
                <a:latin typeface="Courier New" panose="02070309020205020404" pitchFamily="49" charset="0"/>
              </a:rPr>
              <a:t>if </a:t>
            </a:r>
            <a:r>
              <a:rPr lang="en-US" sz="1300" dirty="0" smtClean="0">
                <a:latin typeface="Courier New" panose="02070309020205020404" pitchFamily="49" charset="0"/>
              </a:rPr>
              <a:t>(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in line):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    </a:t>
            </a:r>
            <a:r>
              <a:rPr lang="en-US" sz="1300" dirty="0">
                <a:latin typeface="Courier New" panose="02070309020205020404" pitchFamily="49" charset="0"/>
              </a:rPr>
              <a:t>return </a:t>
            </a:r>
            <a:r>
              <a:rPr lang="en-US" sz="1300" dirty="0" smtClean="0">
                <a:latin typeface="Courier New" panose="02070309020205020404" pitchFamily="49" charset="0"/>
              </a:rPr>
              <a:t>line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>
                <a:latin typeface="Courier New" panose="02070309020205020404" pitchFamily="49" charset="0"/>
              </a:rPr>
              <a:t>return </a:t>
            </a:r>
            <a:r>
              <a:rPr lang="en-US" sz="1300" dirty="0" smtClean="0">
                <a:latin typeface="Courier New" panose="02070309020205020404" pitchFamily="49" charset="0"/>
              </a:rPr>
              <a:t>""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not found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displays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the line in the proper format on the screen.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display(line):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parts = </a:t>
            </a:r>
            <a:r>
              <a:rPr lang="en-US" sz="1300" dirty="0" err="1" smtClean="0">
                <a:latin typeface="Courier New" panose="02070309020205020404" pitchFamily="49" charset="0"/>
              </a:rPr>
              <a:t>line.split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rank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parts[0]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rating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parts[1]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votes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parts[2]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title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""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 in range(3, </a:t>
            </a:r>
            <a:r>
              <a:rPr lang="en-US" sz="1300" dirty="0" err="1" smtClean="0">
                <a:latin typeface="Courier New" panose="02070309020205020404" pitchFamily="49" charset="0"/>
              </a:rPr>
              <a:t>len</a:t>
            </a:r>
            <a:r>
              <a:rPr lang="en-US" sz="1300" dirty="0" smtClean="0">
                <a:latin typeface="Courier New" panose="02070309020205020404" pitchFamily="49" charset="0"/>
              </a:rPr>
              <a:t>(parts)):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>
                <a:latin typeface="Courier New" panose="02070309020205020404" pitchFamily="49" charset="0"/>
              </a:rPr>
              <a:t>title += </a:t>
            </a:r>
            <a:r>
              <a:rPr lang="en-US" sz="1300" dirty="0" smtClean="0">
                <a:latin typeface="Courier New" panose="02070309020205020404" pitchFamily="49" charset="0"/>
              </a:rPr>
              <a:t>parts[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] + </a:t>
            </a:r>
            <a:r>
              <a:rPr lang="en-US" sz="1300" dirty="0">
                <a:latin typeface="Courier New" panose="02070309020205020404" pitchFamily="49" charset="0"/>
              </a:rPr>
              <a:t>" </a:t>
            </a:r>
            <a:r>
              <a:rPr lang="en-US" sz="1300" dirty="0" smtClean="0">
                <a:latin typeface="Courier New" panose="02070309020205020404" pitchFamily="49" charset="0"/>
              </a:rPr>
              <a:t>"    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the rest of the line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print(rank </a:t>
            </a:r>
            <a:r>
              <a:rPr lang="en-US" sz="1300" dirty="0">
                <a:latin typeface="Courier New" panose="02070309020205020404" pitchFamily="49" charset="0"/>
              </a:rPr>
              <a:t>+ "\t" + votes + "\t" + rating + "\t" + </a:t>
            </a:r>
            <a:r>
              <a:rPr lang="en-US" sz="1300" dirty="0" smtClean="0">
                <a:latin typeface="Courier New" panose="02070309020205020404" pitchFamily="49" charset="0"/>
              </a:rPr>
              <a:t>title)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004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Output to files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Open a file in write or append mode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'w' - write mode – replaces everything in the file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'a' – append mode – adds to the bottom of the file preserving what is already in it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2200" b="1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2200" b="1" dirty="0" smtClean="0"/>
              <a:t>name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</a:rPr>
              <a:t>= open("</a:t>
            </a:r>
            <a:r>
              <a:rPr lang="en-US" sz="2200" b="1" dirty="0"/>
              <a:t>filename</a:t>
            </a:r>
            <a:r>
              <a:rPr lang="en-US" sz="2200" dirty="0">
                <a:latin typeface="Courier New" panose="02070309020205020404" pitchFamily="49" charset="0"/>
              </a:rPr>
              <a:t>", 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"w"</a:t>
            </a:r>
            <a:r>
              <a:rPr lang="en-US" sz="2200" dirty="0">
                <a:latin typeface="Courier New" panose="02070309020205020404" pitchFamily="49" charset="0"/>
              </a:rPr>
              <a:t>)    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</a:rPr>
              <a:t># write</a:t>
            </a:r>
          </a:p>
          <a:p>
            <a:pPr>
              <a:lnSpc>
                <a:spcPct val="70000"/>
              </a:lnSpc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b="1" dirty="0" smtClean="0"/>
              <a:t>name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</a:rPr>
              <a:t>= open("</a:t>
            </a:r>
            <a:r>
              <a:rPr lang="en-US" sz="2200" b="1" dirty="0"/>
              <a:t>filename</a:t>
            </a:r>
            <a:r>
              <a:rPr lang="en-US" sz="2200" dirty="0">
                <a:latin typeface="Courier New" panose="02070309020205020404" pitchFamily="49" charset="0"/>
              </a:rPr>
              <a:t>", 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"a"</a:t>
            </a:r>
            <a:r>
              <a:rPr lang="en-US" sz="2200" dirty="0">
                <a:latin typeface="Courier New" panose="02070309020205020404" pitchFamily="49" charset="0"/>
              </a:rPr>
              <a:t>)    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US" sz="22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append</a:t>
            </a:r>
          </a:p>
          <a:p>
            <a:pPr>
              <a:lnSpc>
                <a:spcPct val="70000"/>
              </a:lnSpc>
              <a:buNone/>
              <a:tabLst>
                <a:tab pos="3775075" algn="l"/>
              </a:tabLst>
            </a:pPr>
            <a:endParaRPr lang="en-US" sz="22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129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to files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b="1" dirty="0" err="1"/>
              <a:t>name</a:t>
            </a:r>
            <a:r>
              <a:rPr lang="en-US" sz="2200" dirty="0" err="1">
                <a:latin typeface="Courier New" panose="02070309020205020404" pitchFamily="49" charset="0"/>
              </a:rPr>
              <a:t>.write</a:t>
            </a:r>
            <a:r>
              <a:rPr lang="en-US" sz="2200" dirty="0">
                <a:latin typeface="Courier New" panose="02070309020205020404" pitchFamily="49" charset="0"/>
              </a:rPr>
              <a:t>(</a:t>
            </a:r>
            <a:r>
              <a:rPr lang="en-US" sz="2200" b="1" dirty="0" err="1">
                <a:latin typeface="Verdana" panose="020B0604030504040204" pitchFamily="34" charset="0"/>
              </a:rPr>
              <a:t>str</a:t>
            </a:r>
            <a:r>
              <a:rPr lang="en-US" sz="2200" dirty="0">
                <a:latin typeface="Courier New" panose="02070309020205020404" pitchFamily="49" charset="0"/>
              </a:rPr>
              <a:t>)	- </a:t>
            </a:r>
            <a:r>
              <a:rPr lang="en-US" sz="2200" dirty="0"/>
              <a:t>writes the given string to the file</a:t>
            </a:r>
          </a:p>
          <a:p>
            <a:pPr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b="1" dirty="0" err="1"/>
              <a:t>name</a:t>
            </a:r>
            <a:r>
              <a:rPr lang="en-US" sz="2200" dirty="0" err="1">
                <a:latin typeface="Courier New" panose="02070309020205020404" pitchFamily="49" charset="0"/>
              </a:rPr>
              <a:t>.close</a:t>
            </a:r>
            <a:r>
              <a:rPr lang="en-US" sz="2200" dirty="0">
                <a:latin typeface="Courier New" panose="02070309020205020404" pitchFamily="49" charset="0"/>
              </a:rPr>
              <a:t>()	- </a:t>
            </a:r>
            <a:r>
              <a:rPr lang="en-US" sz="2200" dirty="0"/>
              <a:t>closes file once writing is done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sz="2200" dirty="0" smtClean="0"/>
              <a:t>Example:</a:t>
            </a:r>
          </a:p>
          <a:p>
            <a:pPr marL="0" indent="0" eaLnBrk="1" hangingPunct="1">
              <a:buNone/>
            </a:pPr>
            <a:endParaRPr lang="en-US" sz="2200" dirty="0"/>
          </a:p>
          <a:p>
            <a:pPr lvl="1">
              <a:spcBef>
                <a:spcPct val="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out </a:t>
            </a:r>
            <a:r>
              <a:rPr lang="en-US" sz="2000" dirty="0">
                <a:latin typeface="Courier New" panose="02070309020205020404" pitchFamily="49" charset="0"/>
              </a:rPr>
              <a:t>= open("output.txt", "w")</a:t>
            </a:r>
          </a:p>
          <a:p>
            <a:pPr lvl="1">
              <a:spcBef>
                <a:spcPct val="0"/>
              </a:spcBef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out.write</a:t>
            </a:r>
            <a:r>
              <a:rPr lang="en-US" sz="2000" dirty="0">
                <a:latin typeface="Courier New" panose="02070309020205020404" pitchFamily="49" charset="0"/>
              </a:rPr>
              <a:t>("Hello, world!\n")</a:t>
            </a:r>
          </a:p>
          <a:p>
            <a:pPr lvl="1">
              <a:spcBef>
                <a:spcPct val="0"/>
              </a:spcBef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out.write</a:t>
            </a:r>
            <a:r>
              <a:rPr lang="en-US" sz="2000" dirty="0">
                <a:latin typeface="Courier New" panose="02070309020205020404" pitchFamily="49" charset="0"/>
              </a:rPr>
              <a:t>("How are you?")</a:t>
            </a:r>
          </a:p>
          <a:p>
            <a:pPr lvl="1">
              <a:spcBef>
                <a:spcPct val="0"/>
              </a:spcBef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out.close</a:t>
            </a:r>
            <a:r>
              <a:rPr lang="en-US" sz="2000" dirty="0">
                <a:latin typeface="Courier New" panose="02070309020205020404" pitchFamily="49" charset="0"/>
              </a:rPr>
              <a:t>()</a:t>
            </a:r>
          </a:p>
          <a:p>
            <a:pPr>
              <a:spcBef>
                <a:spcPct val="0"/>
              </a:spcBef>
              <a:buNone/>
            </a:pPr>
            <a:endParaRPr lang="en-US" sz="1000" dirty="0" smtClean="0"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</a:rPr>
              <a:t>t</a:t>
            </a:r>
            <a:r>
              <a:rPr lang="en-US" sz="2000" dirty="0" smtClean="0">
                <a:latin typeface="Courier New" panose="02070309020205020404" pitchFamily="49" charset="0"/>
              </a:rPr>
              <a:t>ext = open</a:t>
            </a:r>
            <a:r>
              <a:rPr lang="en-US" sz="2000" dirty="0">
                <a:latin typeface="Courier New" panose="02070309020205020404" pitchFamily="49" charset="0"/>
              </a:rPr>
              <a:t>("output.txt").read</a:t>
            </a:r>
            <a:r>
              <a:rPr lang="en-US" sz="2000" dirty="0" smtClean="0">
                <a:latin typeface="Courier New" panose="02070309020205020404" pitchFamily="49" charset="0"/>
              </a:rPr>
              <a:t>()  </a:t>
            </a:r>
            <a:r>
              <a:rPr lang="en-US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# </a:t>
            </a:r>
            <a:r>
              <a:rPr lang="nb-NO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Hello</a:t>
            </a:r>
            <a:r>
              <a:rPr lang="nb-NO" sz="2000" b="1" dirty="0">
                <a:solidFill>
                  <a:srgbClr val="009999"/>
                </a:solidFill>
                <a:latin typeface="Courier New" panose="02070309020205020404" pitchFamily="49" charset="0"/>
              </a:rPr>
              <a:t>, world!\nHow are you</a:t>
            </a:r>
            <a:r>
              <a:rPr lang="nb-NO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?</a:t>
            </a:r>
            <a:endParaRPr lang="nb-NO" sz="2000" b="1" dirty="0">
              <a:solidFill>
                <a:srgbClr val="009999"/>
              </a:solidFill>
              <a:latin typeface="Courier New" panose="02070309020205020404" pitchFamily="49" charset="0"/>
            </a:endParaRPr>
          </a:p>
          <a:p>
            <a:pPr marL="0" indent="0" eaLnBrk="1" hangingPunct="1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1433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670</Words>
  <Application>Microsoft Office PowerPoint</Application>
  <PresentationFormat>Widescreen</PresentationFormat>
  <Paragraphs>141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 2</vt:lpstr>
      <vt:lpstr>Office Theme</vt:lpstr>
      <vt:lpstr>CSc 110, Spring 2018</vt:lpstr>
      <vt:lpstr>IMDb movies problem</vt:lpstr>
      <vt:lpstr>"Chaining"</vt:lpstr>
      <vt:lpstr>Bad IMDb "chained" code 1</vt:lpstr>
      <vt:lpstr>Bad IMDb "chained" code 2</vt:lpstr>
      <vt:lpstr>Better IMDb answer 1</vt:lpstr>
      <vt:lpstr>Better IMDb answer 2</vt:lpstr>
      <vt:lpstr>Output to files</vt:lpstr>
      <vt:lpstr>Output to files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21</cp:revision>
  <dcterms:created xsi:type="dcterms:W3CDTF">2016-09-27T15:25:34Z</dcterms:created>
  <dcterms:modified xsi:type="dcterms:W3CDTF">2018-03-12T04:14:37Z</dcterms:modified>
</cp:coreProperties>
</file>