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7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5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2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1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2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7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4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6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F40B8-AC74-49AE-A343-D45FA119A2A0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F551F-E5E0-4D37-8E26-70AC13A01C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2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657149"/>
            <a:ext cx="9144000" cy="917452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Autumn 2016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3999" y="1637882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20: Lists for Tallying; Text Processing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endParaRPr lang="en-US" dirty="0">
              <a:solidFill>
                <a:prstClr val="black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4" name="Picture 6" descr="compiling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054" y="2750316"/>
            <a:ext cx="4273891" cy="372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7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  <a:tabLst>
                <a:tab pos="7089775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z="90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z="900">
              <a:latin typeface="Courier New" panose="02070309020205020404" pitchFamily="49" charset="0"/>
            </a:endParaRPr>
          </a:p>
          <a:p>
            <a:pPr lvl="1">
              <a:tabLst>
                <a:tab pos="7089775" algn="l"/>
              </a:tabLst>
            </a:pPr>
            <a:r>
              <a:rPr lang="en-US" smtClean="0"/>
              <a:t>Each line represents a section.</a:t>
            </a:r>
          </a:p>
          <a:p>
            <a:pPr lvl="1">
              <a:tabLst>
                <a:tab pos="7089775" algn="l"/>
              </a:tabLst>
            </a:pPr>
            <a:r>
              <a:rPr lang="en-US" smtClean="0"/>
              <a:t>A line consists of 9 weeks' worth of data.</a:t>
            </a:r>
          </a:p>
          <a:p>
            <a:pPr lvl="2">
              <a:tabLst>
                <a:tab pos="7089775" algn="l"/>
              </a:tabLst>
            </a:pPr>
            <a:r>
              <a:rPr lang="en-US" smtClean="0"/>
              <a:t>Each week has 5 characters because there are 5 students.</a:t>
            </a:r>
          </a:p>
          <a:p>
            <a:pPr lvl="1">
              <a:tabLst>
                <a:tab pos="7089775" algn="l"/>
              </a:tabLst>
            </a:pPr>
            <a:r>
              <a:rPr lang="en-US" smtClean="0"/>
              <a:t>Within each week, each character represents one student.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a</a:t>
            </a:r>
            <a:r>
              <a:rPr lang="en-US" smtClean="0"/>
              <a:t> means the student was absent	(+0 points)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n</a:t>
            </a:r>
            <a:r>
              <a:rPr lang="en-US" smtClean="0"/>
              <a:t> means they attended but didn't do the problems	(+1 points)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y</a:t>
            </a:r>
            <a:r>
              <a:rPr lang="en-US" smtClean="0"/>
              <a:t> means they attended and did the problems	(+3 points)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input file</a:t>
            </a:r>
          </a:p>
        </p:txBody>
      </p:sp>
      <p:graphicFrame>
        <p:nvGraphicFramePr>
          <p:cNvPr id="1052759" name="Group 87"/>
          <p:cNvGraphicFramePr>
            <a:graphicFrameLocks noGrp="1"/>
          </p:cNvGraphicFramePr>
          <p:nvPr/>
        </p:nvGraphicFramePr>
        <p:xfrm>
          <a:off x="1600200" y="2347914"/>
          <a:ext cx="8705850" cy="1127616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48" marB="4564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yynyyynayayynyyyayanyyyaynayyayyanayyyanyayna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ayyanyyyyayanaayyanayyyananayayaynyayayynynya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yyayaynyyayyanynnyyyayyanayaynannnyyayyayayny</a:t>
                      </a:r>
                    </a:p>
                  </a:txBody>
                  <a:tcPr marT="45648" marB="4564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52781" name="Group 109"/>
          <p:cNvGraphicFramePr>
            <a:graphicFrameLocks noGrp="1"/>
          </p:cNvGraphicFramePr>
          <p:nvPr/>
        </p:nvGraphicFramePr>
        <p:xfrm>
          <a:off x="1600200" y="1971675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week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 1    2    3    4    5    6    7    8    9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52780" name="Group 108"/>
          <p:cNvGraphicFramePr>
            <a:graphicFrameLocks noGrp="1"/>
          </p:cNvGraphicFramePr>
          <p:nvPr/>
        </p:nvGraphicFramePr>
        <p:xfrm>
          <a:off x="1600200" y="1541463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student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123451234512345123451234512345123451234512345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2733" name="Rectangle 15"/>
          <p:cNvSpPr>
            <a:spLocks noChangeArrowheads="1"/>
          </p:cNvSpPr>
          <p:nvPr/>
        </p:nvSpPr>
        <p:spPr bwMode="auto">
          <a:xfrm>
            <a:off x="3352800" y="2403476"/>
            <a:ext cx="6858000" cy="327025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3352800" y="2405064"/>
            <a:ext cx="6858000" cy="327025"/>
            <a:chOff x="1200" y="960"/>
            <a:chExt cx="4320" cy="206"/>
          </a:xfrm>
        </p:grpSpPr>
        <p:sp>
          <p:nvSpPr>
            <p:cNvPr id="15386" name="Rectangle 15"/>
            <p:cNvSpPr>
              <a:spLocks noChangeArrowheads="1"/>
            </p:cNvSpPr>
            <p:nvPr/>
          </p:nvSpPr>
          <p:spPr bwMode="auto">
            <a:xfrm>
              <a:off x="12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7" name="Rectangle 15"/>
            <p:cNvSpPr>
              <a:spLocks noChangeArrowheads="1"/>
            </p:cNvSpPr>
            <p:nvPr/>
          </p:nvSpPr>
          <p:spPr bwMode="auto">
            <a:xfrm>
              <a:off x="16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8" name="Rectangle 15"/>
            <p:cNvSpPr>
              <a:spLocks noChangeArrowheads="1"/>
            </p:cNvSpPr>
            <p:nvPr/>
          </p:nvSpPr>
          <p:spPr bwMode="auto">
            <a:xfrm>
              <a:off x="21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9" name="Rectangle 15"/>
            <p:cNvSpPr>
              <a:spLocks noChangeArrowheads="1"/>
            </p:cNvSpPr>
            <p:nvPr/>
          </p:nvSpPr>
          <p:spPr bwMode="auto">
            <a:xfrm>
              <a:off x="26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0" name="Rectangle 15"/>
            <p:cNvSpPr>
              <a:spLocks noChangeArrowheads="1"/>
            </p:cNvSpPr>
            <p:nvPr/>
          </p:nvSpPr>
          <p:spPr bwMode="auto">
            <a:xfrm>
              <a:off x="312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1" name="Rectangle 15"/>
            <p:cNvSpPr>
              <a:spLocks noChangeArrowheads="1"/>
            </p:cNvSpPr>
            <p:nvPr/>
          </p:nvSpPr>
          <p:spPr bwMode="auto">
            <a:xfrm>
              <a:off x="36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2" name="Rectangle 15"/>
            <p:cNvSpPr>
              <a:spLocks noChangeArrowheads="1"/>
            </p:cNvSpPr>
            <p:nvPr/>
          </p:nvSpPr>
          <p:spPr bwMode="auto">
            <a:xfrm>
              <a:off x="40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3" name="Rectangle 15"/>
            <p:cNvSpPr>
              <a:spLocks noChangeArrowheads="1"/>
            </p:cNvSpPr>
            <p:nvPr/>
          </p:nvSpPr>
          <p:spPr bwMode="auto">
            <a:xfrm>
              <a:off x="45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4" name="Rectangle 15"/>
            <p:cNvSpPr>
              <a:spLocks noChangeArrowheads="1"/>
            </p:cNvSpPr>
            <p:nvPr/>
          </p:nvSpPr>
          <p:spPr bwMode="auto">
            <a:xfrm>
              <a:off x="50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5" name="Rectangle 15"/>
            <p:cNvSpPr>
              <a:spLocks noChangeArrowheads="1"/>
            </p:cNvSpPr>
            <p:nvPr/>
          </p:nvSpPr>
          <p:spPr bwMode="auto">
            <a:xfrm>
              <a:off x="494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6" name="Rectangle 15"/>
            <p:cNvSpPr>
              <a:spLocks noChangeArrowheads="1"/>
            </p:cNvSpPr>
            <p:nvPr/>
          </p:nvSpPr>
          <p:spPr bwMode="auto">
            <a:xfrm>
              <a:off x="484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7" name="Rectangle 15"/>
            <p:cNvSpPr>
              <a:spLocks noChangeArrowheads="1"/>
            </p:cNvSpPr>
            <p:nvPr/>
          </p:nvSpPr>
          <p:spPr bwMode="auto">
            <a:xfrm>
              <a:off x="475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8" name="Rectangle 15"/>
            <p:cNvSpPr>
              <a:spLocks noChangeArrowheads="1"/>
            </p:cNvSpPr>
            <p:nvPr/>
          </p:nvSpPr>
          <p:spPr bwMode="auto">
            <a:xfrm>
              <a:off x="465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9" name="Rectangle 15"/>
            <p:cNvSpPr>
              <a:spLocks noChangeArrowheads="1"/>
            </p:cNvSpPr>
            <p:nvPr/>
          </p:nvSpPr>
          <p:spPr bwMode="auto">
            <a:xfrm>
              <a:off x="39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0" name="Rectangle 15"/>
            <p:cNvSpPr>
              <a:spLocks noChangeArrowheads="1"/>
            </p:cNvSpPr>
            <p:nvPr/>
          </p:nvSpPr>
          <p:spPr bwMode="auto">
            <a:xfrm>
              <a:off x="38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1" name="Rectangle 15"/>
            <p:cNvSpPr>
              <a:spLocks noChangeArrowheads="1"/>
            </p:cNvSpPr>
            <p:nvPr/>
          </p:nvSpPr>
          <p:spPr bwMode="auto">
            <a:xfrm>
              <a:off x="37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2" name="Rectangle 15"/>
            <p:cNvSpPr>
              <a:spLocks noChangeArrowheads="1"/>
            </p:cNvSpPr>
            <p:nvPr/>
          </p:nvSpPr>
          <p:spPr bwMode="auto">
            <a:xfrm>
              <a:off x="36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3" name="Rectangle 15"/>
            <p:cNvSpPr>
              <a:spLocks noChangeArrowheads="1"/>
            </p:cNvSpPr>
            <p:nvPr/>
          </p:nvSpPr>
          <p:spPr bwMode="auto">
            <a:xfrm>
              <a:off x="302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4" name="Rectangle 15"/>
            <p:cNvSpPr>
              <a:spLocks noChangeArrowheads="1"/>
            </p:cNvSpPr>
            <p:nvPr/>
          </p:nvSpPr>
          <p:spPr bwMode="auto">
            <a:xfrm>
              <a:off x="292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5" name="Rectangle 15"/>
            <p:cNvSpPr>
              <a:spLocks noChangeArrowheads="1"/>
            </p:cNvSpPr>
            <p:nvPr/>
          </p:nvSpPr>
          <p:spPr bwMode="auto">
            <a:xfrm>
              <a:off x="283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6" name="Rectangle 15"/>
            <p:cNvSpPr>
              <a:spLocks noChangeArrowheads="1"/>
            </p:cNvSpPr>
            <p:nvPr/>
          </p:nvSpPr>
          <p:spPr bwMode="auto">
            <a:xfrm>
              <a:off x="273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7" name="Rectangle 15"/>
            <p:cNvSpPr>
              <a:spLocks noChangeArrowheads="1"/>
            </p:cNvSpPr>
            <p:nvPr/>
          </p:nvSpPr>
          <p:spPr bwMode="auto">
            <a:xfrm>
              <a:off x="206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8" name="Rectangle 15"/>
            <p:cNvSpPr>
              <a:spLocks noChangeArrowheads="1"/>
            </p:cNvSpPr>
            <p:nvPr/>
          </p:nvSpPr>
          <p:spPr bwMode="auto">
            <a:xfrm>
              <a:off x="196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9" name="Rectangle 15"/>
            <p:cNvSpPr>
              <a:spLocks noChangeArrowheads="1"/>
            </p:cNvSpPr>
            <p:nvPr/>
          </p:nvSpPr>
          <p:spPr bwMode="auto">
            <a:xfrm>
              <a:off x="187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0" name="Rectangle 15"/>
            <p:cNvSpPr>
              <a:spLocks noChangeArrowheads="1"/>
            </p:cNvSpPr>
            <p:nvPr/>
          </p:nvSpPr>
          <p:spPr bwMode="auto">
            <a:xfrm>
              <a:off x="177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1" name="Rectangle 15"/>
            <p:cNvSpPr>
              <a:spLocks noChangeArrowheads="1"/>
            </p:cNvSpPr>
            <p:nvPr/>
          </p:nvSpPr>
          <p:spPr bwMode="auto">
            <a:xfrm>
              <a:off x="12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2" name="Rectangle 15"/>
            <p:cNvSpPr>
              <a:spLocks noChangeArrowheads="1"/>
            </p:cNvSpPr>
            <p:nvPr/>
          </p:nvSpPr>
          <p:spPr bwMode="auto">
            <a:xfrm>
              <a:off x="13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3" name="Rectangle 15"/>
            <p:cNvSpPr>
              <a:spLocks noChangeArrowheads="1"/>
            </p:cNvSpPr>
            <p:nvPr/>
          </p:nvSpPr>
          <p:spPr bwMode="auto">
            <a:xfrm>
              <a:off x="14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4" name="Rectangle 15"/>
            <p:cNvSpPr>
              <a:spLocks noChangeArrowheads="1"/>
            </p:cNvSpPr>
            <p:nvPr/>
          </p:nvSpPr>
          <p:spPr bwMode="auto">
            <a:xfrm>
              <a:off x="15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</p:grpSp>
      <p:grpSp>
        <p:nvGrpSpPr>
          <p:cNvPr id="3" name="Group 148"/>
          <p:cNvGrpSpPr>
            <a:grpSpLocks/>
          </p:cNvGrpSpPr>
          <p:nvPr/>
        </p:nvGrpSpPr>
        <p:grpSpPr bwMode="auto">
          <a:xfrm>
            <a:off x="4114800" y="2405064"/>
            <a:ext cx="5334000" cy="327025"/>
            <a:chOff x="720" y="864"/>
            <a:chExt cx="3360" cy="206"/>
          </a:xfrm>
        </p:grpSpPr>
        <p:sp>
          <p:nvSpPr>
            <p:cNvPr id="15379" name="Rectangle 15"/>
            <p:cNvSpPr>
              <a:spLocks noChangeArrowheads="1"/>
            </p:cNvSpPr>
            <p:nvPr/>
          </p:nvSpPr>
          <p:spPr bwMode="auto">
            <a:xfrm>
              <a:off x="12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0" name="Rectangle 15"/>
            <p:cNvSpPr>
              <a:spLocks noChangeArrowheads="1"/>
            </p:cNvSpPr>
            <p:nvPr/>
          </p:nvSpPr>
          <p:spPr bwMode="auto">
            <a:xfrm>
              <a:off x="168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1" name="Rectangle 15"/>
            <p:cNvSpPr>
              <a:spLocks noChangeArrowheads="1"/>
            </p:cNvSpPr>
            <p:nvPr/>
          </p:nvSpPr>
          <p:spPr bwMode="auto">
            <a:xfrm>
              <a:off x="216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2" name="Rectangle 15"/>
            <p:cNvSpPr>
              <a:spLocks noChangeArrowheads="1"/>
            </p:cNvSpPr>
            <p:nvPr/>
          </p:nvSpPr>
          <p:spPr bwMode="auto">
            <a:xfrm>
              <a:off x="264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3" name="Rectangle 15"/>
            <p:cNvSpPr>
              <a:spLocks noChangeArrowheads="1"/>
            </p:cNvSpPr>
            <p:nvPr/>
          </p:nvSpPr>
          <p:spPr bwMode="auto">
            <a:xfrm>
              <a:off x="31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4" name="Rectangle 15"/>
            <p:cNvSpPr>
              <a:spLocks noChangeArrowheads="1"/>
            </p:cNvSpPr>
            <p:nvPr/>
          </p:nvSpPr>
          <p:spPr bwMode="auto">
            <a:xfrm>
              <a:off x="36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5" name="Rectangle 15"/>
            <p:cNvSpPr>
              <a:spLocks noChangeArrowheads="1"/>
            </p:cNvSpPr>
            <p:nvPr/>
          </p:nvSpPr>
          <p:spPr bwMode="auto">
            <a:xfrm>
              <a:off x="7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</p:grpSp>
      <p:graphicFrame>
        <p:nvGraphicFramePr>
          <p:cNvPr id="1052833" name="Group 161"/>
          <p:cNvGraphicFramePr>
            <a:graphicFrameLocks noGrp="1"/>
          </p:cNvGraphicFramePr>
          <p:nvPr/>
        </p:nvGraphicFramePr>
        <p:xfrm>
          <a:off x="1600200" y="2363789"/>
          <a:ext cx="8705850" cy="1127616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marT="45648" marB="4564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48" marB="4564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503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2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52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2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526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526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5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7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attendance 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825624"/>
            <a:ext cx="10515600" cy="4675659"/>
          </a:xfrm>
        </p:spPr>
        <p:txBody>
          <a:bodyPr>
            <a:normAutofit/>
          </a:bodyPr>
          <a:lstStyle/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file = open("</a:t>
            </a:r>
            <a:r>
              <a:rPr lang="en-US" sz="1800" dirty="0">
                <a:latin typeface="Courier New" panose="02070309020205020404" pitchFamily="49" charset="0"/>
              </a:rPr>
              <a:t>sections.txt</a:t>
            </a:r>
            <a:r>
              <a:rPr lang="en-US" sz="1800" dirty="0" smtClean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lines = </a:t>
            </a:r>
            <a:r>
              <a:rPr lang="en-US" sz="1800" dirty="0" err="1" smtClean="0">
                <a:latin typeface="Courier New" panose="02070309020205020404" pitchFamily="49" charset="0"/>
              </a:rPr>
              <a:t>file.readlines</a:t>
            </a:r>
            <a:r>
              <a:rPr lang="en-US" sz="1800" dirty="0" smtClean="0">
                <a:latin typeface="Courier New" panose="02070309020205020404" pitchFamily="49" charset="0"/>
              </a:rPr>
              <a:t>()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section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1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for line in lines: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points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5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(line)):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student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% </a:t>
            </a:r>
            <a:r>
              <a:rPr lang="en-US" sz="1800" dirty="0" smtClean="0">
                <a:latin typeface="Courier New" panose="02070309020205020404" pitchFamily="49" charset="0"/>
              </a:rPr>
              <a:t>5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earned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>
                <a:latin typeface="Courier New" panose="02070309020205020404" pitchFamily="49" charset="0"/>
              </a:rPr>
              <a:t>if (</a:t>
            </a:r>
            <a:r>
              <a:rPr lang="en-US" sz="1800" dirty="0" smtClean="0">
                <a:latin typeface="Courier New" panose="02070309020205020404" pitchFamily="49" charset="0"/>
              </a:rPr>
              <a:t>line[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 == </a:t>
            </a:r>
            <a:r>
              <a:rPr lang="en-US" sz="1800" dirty="0">
                <a:latin typeface="Courier New" panose="02070309020205020404" pitchFamily="49" charset="0"/>
              </a:rPr>
              <a:t>'y</a:t>
            </a:r>
            <a:r>
              <a:rPr lang="en-US" sz="1800" dirty="0" smtClean="0">
                <a:latin typeface="Courier New" panose="02070309020205020404" pitchFamily="49" charset="0"/>
              </a:rPr>
              <a:t>'):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 == 'y' or 'n' or 'a'</a:t>
            </a: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     </a:t>
            </a:r>
            <a:r>
              <a:rPr lang="en-US" sz="1800" dirty="0">
                <a:latin typeface="Courier New" panose="02070309020205020404" pitchFamily="49" charset="0"/>
              </a:rPr>
              <a:t>earned </a:t>
            </a:r>
            <a:r>
              <a:rPr lang="en-US" sz="1800">
                <a:latin typeface="Courier New" panose="02070309020205020404" pitchFamily="49" charset="0"/>
              </a:rPr>
              <a:t>= </a:t>
            </a:r>
            <a:r>
              <a:rPr lang="en-US" sz="1800" smtClean="0">
                <a:latin typeface="Courier New" panose="02070309020205020404" pitchFamily="49" charset="0"/>
              </a:rPr>
              <a:t>3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dirty="0" smtClean="0">
                <a:latin typeface="Courier New" panose="02070309020205020404" pitchFamily="49" charset="0"/>
              </a:rPr>
              <a:t>line[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 </a:t>
            </a:r>
            <a:r>
              <a:rPr lang="en-US" sz="1800" dirty="0">
                <a:latin typeface="Courier New" panose="02070309020205020404" pitchFamily="49" charset="0"/>
              </a:rPr>
              <a:t>== 'n</a:t>
            </a:r>
            <a:r>
              <a:rPr lang="en-US" sz="1800" dirty="0" smtClean="0">
                <a:latin typeface="Courier New" panose="02070309020205020404" pitchFamily="49" charset="0"/>
              </a:rPr>
              <a:t>'):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    </a:t>
            </a:r>
            <a:r>
              <a:rPr lang="en-US" sz="1800" dirty="0">
                <a:latin typeface="Courier New" panose="02070309020205020404" pitchFamily="49" charset="0"/>
              </a:rPr>
              <a:t>earned = </a:t>
            </a:r>
            <a:r>
              <a:rPr lang="en-US" sz="1800" dirty="0" smtClean="0">
                <a:latin typeface="Courier New" panose="02070309020205020404" pitchFamily="49" charset="0"/>
              </a:rPr>
              <a:t>1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>
                <a:latin typeface="Courier New" panose="02070309020205020404" pitchFamily="49" charset="0"/>
              </a:rPr>
              <a:t>points[student] </a:t>
            </a:r>
            <a:r>
              <a:rPr lang="en-US" sz="1800">
                <a:latin typeface="Courier New" panose="02070309020205020404" pitchFamily="49" charset="0"/>
              </a:rPr>
              <a:t>= </a:t>
            </a:r>
            <a:r>
              <a:rPr lang="en-US" sz="1800" smtClean="0">
                <a:latin typeface="Courier New" panose="02070309020205020404" pitchFamily="49" charset="0"/>
              </a:rPr>
              <a:t>min(20, </a:t>
            </a:r>
            <a:r>
              <a:rPr lang="en-US" sz="1800" dirty="0">
                <a:latin typeface="Courier New" panose="02070309020205020404" pitchFamily="49" charset="0"/>
              </a:rPr>
              <a:t>points[student] + earned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grades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5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(points)):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    </a:t>
            </a:r>
            <a:r>
              <a:rPr lang="en-US" sz="1800" dirty="0">
                <a:latin typeface="Courier New" panose="02070309020205020404" pitchFamily="49" charset="0"/>
              </a:rPr>
              <a:t>grades[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100.0 * points[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/ </a:t>
            </a:r>
            <a:r>
              <a:rPr lang="en-US" sz="1800" dirty="0" smtClean="0">
                <a:latin typeface="Courier New" panose="02070309020205020404" pitchFamily="49" charset="0"/>
              </a:rPr>
              <a:t>20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print("</a:t>
            </a:r>
            <a:r>
              <a:rPr lang="en-US" sz="1800" dirty="0">
                <a:latin typeface="Courier New" panose="02070309020205020404" pitchFamily="49" charset="0"/>
              </a:rPr>
              <a:t>Section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(section))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print("</a:t>
            </a:r>
            <a:r>
              <a:rPr lang="en-US" sz="1800" dirty="0">
                <a:latin typeface="Courier New" panose="02070309020205020404" pitchFamily="49" charset="0"/>
              </a:rPr>
              <a:t>Student points: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(points))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print("</a:t>
            </a:r>
            <a:r>
              <a:rPr lang="en-US" sz="1800" dirty="0">
                <a:latin typeface="Courier New" panose="02070309020205020404" pitchFamily="49" charset="0"/>
              </a:rPr>
              <a:t>Student grades: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(grades))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section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+= 1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581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transformations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916238" algn="l"/>
              </a:tabLst>
            </a:pPr>
            <a:r>
              <a:rPr lang="en-US" dirty="0" smtClean="0"/>
              <a:t>In many problems we transform data between forms.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Example:  digits  </a:t>
            </a:r>
            <a:r>
              <a:rPr lang="en-US" dirty="0" smtClean="0">
                <a:sym typeface="Symbol" panose="05050102010706020507" pitchFamily="18" charset="2"/>
              </a:rPr>
              <a:t></a:t>
            </a:r>
            <a:r>
              <a:rPr lang="en-US" dirty="0" smtClean="0"/>
              <a:t> count of each digit  </a:t>
            </a:r>
            <a:r>
              <a:rPr lang="en-US" dirty="0" smtClean="0">
                <a:sym typeface="Symbol" panose="05050102010706020507" pitchFamily="18" charset="2"/>
              </a:rPr>
              <a:t></a:t>
            </a:r>
            <a:r>
              <a:rPr lang="en-US" dirty="0" smtClean="0"/>
              <a:t> most frequent digit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Often each transformation is computed/stored as an list.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For structure, a transformation is often put in its own function.</a:t>
            </a:r>
          </a:p>
          <a:p>
            <a:pPr>
              <a:tabLst>
                <a:tab pos="2916238" algn="l"/>
              </a:tabLst>
            </a:pPr>
            <a:endParaRPr lang="en-US" dirty="0" smtClean="0"/>
          </a:p>
          <a:p>
            <a:pPr>
              <a:tabLst>
                <a:tab pos="2916238" algn="l"/>
              </a:tabLst>
            </a:pPr>
            <a:r>
              <a:rPr lang="en-US" dirty="0" smtClean="0"/>
              <a:t>Sometimes we map between data and list indexes.</a:t>
            </a:r>
          </a:p>
          <a:p>
            <a:pPr lvl="1">
              <a:buNone/>
              <a:tabLst>
                <a:tab pos="2916238" algn="l"/>
              </a:tabLst>
            </a:pPr>
            <a:endParaRPr lang="en-US" sz="800" dirty="0"/>
          </a:p>
          <a:p>
            <a:pPr lvl="1">
              <a:tabLst>
                <a:tab pos="2916238" algn="l"/>
              </a:tabLst>
            </a:pPr>
            <a:r>
              <a:rPr lang="en-US" dirty="0" smtClean="0"/>
              <a:t>by position	(store the </a:t>
            </a:r>
            <a:r>
              <a:rPr lang="en-US" i="1" dirty="0" err="1" smtClean="0"/>
              <a:t>i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th</a:t>
            </a:r>
            <a:r>
              <a:rPr lang="en-US" dirty="0" smtClean="0"/>
              <a:t> value we read at index </a:t>
            </a:r>
            <a:r>
              <a:rPr lang="en-US" i="1" dirty="0" err="1" smtClean="0"/>
              <a:t>i</a:t>
            </a:r>
            <a:r>
              <a:rPr lang="en-US" dirty="0" smtClean="0"/>
              <a:t> )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tally	(if input value is </a:t>
            </a:r>
            <a:r>
              <a:rPr lang="en-US" i="1" dirty="0" err="1" smtClean="0"/>
              <a:t>i</a:t>
            </a:r>
            <a:r>
              <a:rPr lang="en-US" dirty="0" smtClean="0"/>
              <a:t>, store it at array index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)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explicit mapping	(count </a:t>
            </a:r>
            <a:r>
              <a:rPr lang="en-US" dirty="0" smtClean="0">
                <a:latin typeface="Courier New" panose="02070309020205020404" pitchFamily="49" charset="0"/>
              </a:rPr>
              <a:t>'J'</a:t>
            </a:r>
            <a:r>
              <a:rPr lang="en-US" dirty="0" smtClean="0"/>
              <a:t> at index 0, count </a:t>
            </a:r>
            <a:r>
              <a:rPr lang="en-US" dirty="0" smtClean="0">
                <a:latin typeface="Courier New" panose="02070309020205020404" pitchFamily="49" charset="0"/>
              </a:rPr>
              <a:t>'X'</a:t>
            </a:r>
            <a:r>
              <a:rPr lang="en-US" dirty="0" smtClean="0"/>
              <a:t> at index 1)</a:t>
            </a:r>
          </a:p>
          <a:p>
            <a:pPr>
              <a:tabLst>
                <a:tab pos="2916238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2916238" algn="l"/>
              </a:tabLst>
            </a:pPr>
            <a:r>
              <a:rPr lang="en-US" i="1" dirty="0" smtClean="0"/>
              <a:t>Exercise:</a:t>
            </a:r>
            <a:r>
              <a:rPr lang="en-US" dirty="0" smtClean="0"/>
              <a:t> Modify our Sections program to use functions that use lists as parameters and returns.</a:t>
            </a:r>
          </a:p>
        </p:txBody>
      </p:sp>
    </p:spTree>
    <p:extLst>
      <p:ext uri="{BB962C8B-B14F-4D97-AF65-F5344CB8AC3E}">
        <p14:creationId xmlns:p14="http://schemas.microsoft.com/office/powerpoint/2010/main" val="16310284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</a:t>
            </a:r>
            <a:r>
              <a:rPr lang="en-US" dirty="0" err="1" smtClean="0"/>
              <a:t>param</a:t>
            </a:r>
            <a:r>
              <a:rPr lang="en-US" dirty="0" smtClean="0"/>
              <a:t>/return answer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This program reads a file representing which students attended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which discussion sections and produces output of the students'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section attendance and scores.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file = open("</a:t>
            </a:r>
            <a:r>
              <a:rPr lang="en-US" sz="1400" dirty="0">
                <a:latin typeface="Courier New" panose="02070309020205020404" pitchFamily="49" charset="0"/>
              </a:rPr>
              <a:t>sections.txt</a:t>
            </a:r>
            <a:r>
              <a:rPr lang="en-US" sz="1400" dirty="0" smtClean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lines = </a:t>
            </a:r>
            <a:r>
              <a:rPr lang="en-US" sz="1400" dirty="0" err="1" smtClean="0">
                <a:latin typeface="Courier New" panose="02070309020205020404" pitchFamily="49" charset="0"/>
              </a:rPr>
              <a:t>file.readlines</a:t>
            </a:r>
            <a:r>
              <a:rPr lang="en-US" sz="1400" dirty="0" smtClean="0">
                <a:latin typeface="Courier New" panose="02070309020205020404" pitchFamily="49" charset="0"/>
              </a:rPr>
              <a:t>()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section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1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for line in lines: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process one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section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   </a:t>
            </a:r>
            <a:r>
              <a:rPr lang="en-US" sz="1400" dirty="0" smtClean="0">
                <a:latin typeface="Courier New" panose="02070309020205020404" pitchFamily="49" charset="0"/>
              </a:rPr>
              <a:t>points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count_points</a:t>
            </a:r>
            <a:r>
              <a:rPr lang="en-US" sz="1400" dirty="0" smtClean="0">
                <a:latin typeface="Courier New" panose="02070309020205020404" pitchFamily="49" charset="0"/>
              </a:rPr>
              <a:t>(line)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grades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compute_grades</a:t>
            </a:r>
            <a:r>
              <a:rPr lang="en-US" sz="1400" dirty="0" smtClean="0">
                <a:latin typeface="Courier New" panose="02070309020205020404" pitchFamily="49" charset="0"/>
              </a:rPr>
              <a:t>(points)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results(section, points, grades</a:t>
            </a:r>
            <a:r>
              <a:rPr lang="en-US" sz="1400" dirty="0" smtClean="0">
                <a:latin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section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+= 1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Produces all output about a particular section.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results(section, points, </a:t>
            </a:r>
            <a:r>
              <a:rPr lang="en-US" sz="1400" dirty="0">
                <a:latin typeface="Courier New" panose="02070309020205020404" pitchFamily="49" charset="0"/>
              </a:rPr>
              <a:t>grades</a:t>
            </a:r>
            <a:r>
              <a:rPr lang="en-US" sz="1400" dirty="0" smtClean="0">
                <a:latin typeface="Courier New" panose="02070309020205020404" pitchFamily="49" charset="0"/>
              </a:rPr>
              <a:t>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</a:t>
            </a:r>
            <a:r>
              <a:rPr lang="en-US" sz="1400" dirty="0">
                <a:latin typeface="Courier New" panose="02070309020205020404" pitchFamily="49" charset="0"/>
              </a:rPr>
              <a:t>Section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(section))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</a:t>
            </a:r>
            <a:r>
              <a:rPr lang="en-US" sz="1400" dirty="0">
                <a:latin typeface="Courier New" panose="02070309020205020404" pitchFamily="49" charset="0"/>
              </a:rPr>
              <a:t>Student scores: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(points))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</a:t>
            </a:r>
            <a:r>
              <a:rPr lang="en-US" sz="1400" dirty="0">
                <a:latin typeface="Courier New" panose="02070309020205020404" pitchFamily="49" charset="0"/>
              </a:rPr>
              <a:t>Student grades: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(grades))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print()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76970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</a:t>
            </a:r>
            <a:r>
              <a:rPr lang="en-US" dirty="0" err="1" smtClean="0"/>
              <a:t>param</a:t>
            </a:r>
            <a:r>
              <a:rPr lang="en-US" dirty="0" smtClean="0"/>
              <a:t>/return answer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    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Computes the points earned for each student for a particular section.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</a:rPr>
              <a:t>count_points</a:t>
            </a:r>
            <a:r>
              <a:rPr lang="en-US" sz="1400" dirty="0" smtClean="0">
                <a:latin typeface="Courier New" panose="02070309020205020404" pitchFamily="49" charset="0"/>
              </a:rPr>
              <a:t>(line):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points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[0] * 5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</a:t>
            </a:r>
            <a:r>
              <a:rPr lang="en-US" sz="1400" dirty="0" err="1" smtClean="0">
                <a:latin typeface="Courier New" panose="02070309020205020404" pitchFamily="49" charset="0"/>
              </a:rPr>
              <a:t>len</a:t>
            </a:r>
            <a:r>
              <a:rPr lang="en-US" sz="1400" dirty="0" smtClean="0">
                <a:latin typeface="Courier New" panose="02070309020205020404" pitchFamily="49" charset="0"/>
              </a:rPr>
              <a:t>(line)):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student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% 5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earned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0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</a:rPr>
              <a:t>if (</a:t>
            </a:r>
            <a:r>
              <a:rPr lang="en-US" sz="1400" dirty="0" smtClean="0">
                <a:latin typeface="Courier New" panose="02070309020205020404" pitchFamily="49" charset="0"/>
              </a:rPr>
              <a:t>line[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 </a:t>
            </a:r>
            <a:r>
              <a:rPr lang="en-US" sz="1400" dirty="0">
                <a:latin typeface="Courier New" panose="02070309020205020404" pitchFamily="49" charset="0"/>
              </a:rPr>
              <a:t>== 'y</a:t>
            </a:r>
            <a:r>
              <a:rPr lang="en-US" sz="1400" dirty="0" smtClean="0">
                <a:latin typeface="Courier New" panose="02070309020205020404" pitchFamily="49" charset="0"/>
              </a:rPr>
              <a:t>'):     </a:t>
            </a:r>
            <a:r>
              <a:rPr lang="en-US" sz="14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9999"/>
                </a:solidFill>
                <a:latin typeface="Courier New" panose="02070309020205020404" pitchFamily="49" charset="0"/>
              </a:rPr>
              <a:t>c == 'y'  or  c == 'n'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</a:t>
            </a:r>
            <a:r>
              <a:rPr lang="en-US" sz="1400" dirty="0">
                <a:latin typeface="Courier New" panose="02070309020205020404" pitchFamily="49" charset="0"/>
              </a:rPr>
              <a:t>earned = </a:t>
            </a:r>
            <a:r>
              <a:rPr lang="en-US" sz="1400" dirty="0" smtClean="0">
                <a:latin typeface="Courier New" panose="02070309020205020404" pitchFamily="49" charset="0"/>
              </a:rPr>
              <a:t>3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elif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(</a:t>
            </a:r>
            <a:r>
              <a:rPr lang="en-US" sz="1400" dirty="0" smtClean="0">
                <a:latin typeface="Courier New" panose="02070309020205020404" pitchFamily="49" charset="0"/>
              </a:rPr>
              <a:t>line[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 </a:t>
            </a:r>
            <a:r>
              <a:rPr lang="en-US" sz="1400" dirty="0">
                <a:latin typeface="Courier New" panose="02070309020205020404" pitchFamily="49" charset="0"/>
              </a:rPr>
              <a:t>== 'n</a:t>
            </a:r>
            <a:r>
              <a:rPr lang="en-US" sz="1400" dirty="0" smtClean="0">
                <a:latin typeface="Courier New" panose="02070309020205020404" pitchFamily="49" charset="0"/>
              </a:rPr>
              <a:t>'):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</a:t>
            </a:r>
            <a:r>
              <a:rPr lang="en-US" sz="1400" dirty="0">
                <a:latin typeface="Courier New" panose="02070309020205020404" pitchFamily="49" charset="0"/>
              </a:rPr>
              <a:t>earned = </a:t>
            </a:r>
            <a:r>
              <a:rPr lang="en-US" sz="1400" dirty="0" smtClean="0">
                <a:latin typeface="Courier New" panose="02070309020205020404" pitchFamily="49" charset="0"/>
              </a:rPr>
              <a:t>2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       </a:t>
            </a:r>
            <a:r>
              <a:rPr lang="en-US" sz="1400" dirty="0">
                <a:latin typeface="Courier New" panose="02070309020205020404" pitchFamily="49" charset="0"/>
              </a:rPr>
              <a:t>points[student] = </a:t>
            </a:r>
            <a:r>
              <a:rPr lang="en-US" sz="1400" dirty="0" smtClean="0">
                <a:latin typeface="Courier New" panose="02070309020205020404" pitchFamily="49" charset="0"/>
              </a:rPr>
              <a:t>min(20</a:t>
            </a:r>
            <a:r>
              <a:rPr lang="en-US" sz="1400" dirty="0">
                <a:latin typeface="Courier New" panose="02070309020205020404" pitchFamily="49" charset="0"/>
              </a:rPr>
              <a:t>, points[student] + earned</a:t>
            </a:r>
            <a:r>
              <a:rPr lang="en-US" sz="1400" dirty="0" smtClean="0">
                <a:latin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   </a:t>
            </a:r>
            <a:r>
              <a:rPr lang="en-US" sz="1400" dirty="0">
                <a:latin typeface="Courier New" panose="02070309020205020404" pitchFamily="49" charset="0"/>
              </a:rPr>
              <a:t>return </a:t>
            </a:r>
            <a:r>
              <a:rPr lang="en-US" sz="1400" dirty="0" smtClean="0">
                <a:latin typeface="Courier New" panose="02070309020205020404" pitchFamily="49" charset="0"/>
              </a:rPr>
              <a:t>points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Computes the percentage for each student for a particular section.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</a:rPr>
              <a:t>compute_grades</a:t>
            </a:r>
            <a:r>
              <a:rPr lang="en-US" sz="1400" dirty="0" smtClean="0">
                <a:latin typeface="Courier New" panose="02070309020205020404" pitchFamily="49" charset="0"/>
              </a:rPr>
              <a:t>(points):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grades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[0] * 5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</a:t>
            </a:r>
            <a:r>
              <a:rPr lang="en-US" sz="1400" dirty="0" err="1" smtClean="0">
                <a:latin typeface="Courier New" panose="02070309020205020404" pitchFamily="49" charset="0"/>
              </a:rPr>
              <a:t>len</a:t>
            </a:r>
            <a:r>
              <a:rPr lang="en-US" sz="1400" dirty="0" smtClean="0">
                <a:latin typeface="Courier New" panose="02070309020205020404" pitchFamily="49" charset="0"/>
              </a:rPr>
              <a:t>(points)):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</a:rPr>
              <a:t>grades[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</a:rPr>
              <a:t>] = 100.0 * points[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</a:rPr>
              <a:t>] / </a:t>
            </a:r>
            <a:r>
              <a:rPr lang="en-US" sz="1400" dirty="0" smtClean="0">
                <a:latin typeface="Courier New" panose="02070309020205020404" pitchFamily="49" charset="0"/>
              </a:rPr>
              <a:t>20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return </a:t>
            </a:r>
            <a:r>
              <a:rPr lang="en-US" sz="1400" dirty="0" smtClean="0">
                <a:latin typeface="Courier New" panose="02070309020205020404" pitchFamily="49" charset="0"/>
              </a:rPr>
              <a:t>grades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70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Value/Reference Semantics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17301"/>
            <a:ext cx="10515600" cy="4669710"/>
          </a:xfrm>
        </p:spPr>
        <p:txBody>
          <a:bodyPr>
            <a:normAutofit fontScale="77500" lnSpcReduction="20000"/>
          </a:bodyPr>
          <a:lstStyle/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Variables of type </a:t>
            </a:r>
            <a:r>
              <a:rPr lang="en-US" dirty="0" err="1" smtClean="0">
                <a:ea typeface="ＭＳ Ｐゴシック" charset="-128"/>
              </a:rPr>
              <a:t>int</a:t>
            </a:r>
            <a:r>
              <a:rPr lang="en-US" dirty="0" smtClean="0">
                <a:ea typeface="ＭＳ Ｐゴシック" charset="-128"/>
              </a:rPr>
              <a:t>, float, </a:t>
            </a:r>
            <a:r>
              <a:rPr lang="en-US" dirty="0" err="1" smtClean="0">
                <a:ea typeface="ＭＳ Ｐゴシック" charset="-128"/>
              </a:rPr>
              <a:t>boolean</a:t>
            </a:r>
            <a:r>
              <a:rPr lang="en-US" dirty="0" smtClean="0">
                <a:ea typeface="ＭＳ Ｐゴシック" charset="-128"/>
              </a:rPr>
              <a:t>, store values directly:</a:t>
            </a: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Values are copied from one variable to another: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cats = 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age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Variables of object types store references to memory:</a:t>
            </a: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References are copied from one variable to another: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scores = 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grades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</p:txBody>
      </p:sp>
      <p:graphicFrame>
        <p:nvGraphicFramePr>
          <p:cNvPr id="8" name="Group 49"/>
          <p:cNvGraphicFramePr>
            <a:graphicFrameLocks noGrp="1"/>
          </p:cNvGraphicFramePr>
          <p:nvPr/>
        </p:nvGraphicFramePr>
        <p:xfrm>
          <a:off x="5791200" y="44196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743200" y="1905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age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19800" y="1905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cats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724400" y="3048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age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001000" y="3048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cats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971800" y="47244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grades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 flipH="1" flipV="1">
            <a:off x="4495800" y="49530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</p:spPr>
        <p:txBody>
          <a:bodyPr anchor="ctr"/>
          <a:lstStyle/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charset="0"/>
              <a:buChar char="n"/>
              <a:defRPr/>
            </a:pPr>
            <a:endParaRPr lang="en-US">
              <a:solidFill>
                <a:schemeClr val="lt1"/>
              </a:solidFill>
            </a:endParaRPr>
          </a:p>
        </p:txBody>
      </p:sp>
      <p:cxnSp>
        <p:nvCxnSpPr>
          <p:cNvPr id="16" name="Curved Connector 15"/>
          <p:cNvCxnSpPr>
            <a:cxnSpLocks noChangeShapeType="1"/>
            <a:stCxn id="14" idx="0"/>
          </p:cNvCxnSpPr>
          <p:nvPr/>
        </p:nvCxnSpPr>
        <p:spPr bwMode="auto">
          <a:xfrm rot="5400000" flipH="1" flipV="1">
            <a:off x="5200650" y="4210050"/>
            <a:ext cx="152400" cy="1485900"/>
          </a:xfrm>
          <a:prstGeom prst="curvedConnector4">
            <a:avLst>
              <a:gd name="adj1" fmla="val -150000"/>
              <a:gd name="adj2" fmla="val 51282"/>
            </a:avLst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61722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scores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Rectangle 18"/>
          <p:cNvSpPr>
            <a:spLocks noChangeArrowheads="1"/>
          </p:cNvSpPr>
          <p:nvPr/>
        </p:nvSpPr>
        <p:spPr bwMode="auto">
          <a:xfrm flipH="1" flipV="1">
            <a:off x="7086600" y="64008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</p:spPr>
        <p:txBody>
          <a:bodyPr anchor="ctr"/>
          <a:lstStyle/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charset="0"/>
              <a:buChar char="n"/>
              <a:defRPr/>
            </a:pPr>
            <a:endParaRPr lang="en-US">
              <a:solidFill>
                <a:schemeClr val="lt1"/>
              </a:solidFill>
            </a:endParaRPr>
          </a:p>
        </p:txBody>
      </p:sp>
      <p:cxnSp>
        <p:nvCxnSpPr>
          <p:cNvPr id="20" name="Curved Connector 19"/>
          <p:cNvCxnSpPr>
            <a:cxnSpLocks noChangeShapeType="1"/>
            <a:stCxn id="19" idx="0"/>
          </p:cNvCxnSpPr>
          <p:nvPr/>
        </p:nvCxnSpPr>
        <p:spPr bwMode="auto">
          <a:xfrm rot="5400000" flipH="1" flipV="1">
            <a:off x="7404100" y="4660900"/>
            <a:ext cx="1536700" cy="2095500"/>
          </a:xfrm>
          <a:prstGeom prst="curvedConnector4">
            <a:avLst>
              <a:gd name="adj1" fmla="val -14875"/>
              <a:gd name="adj2" fmla="val 110907"/>
            </a:avLst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9034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Text processing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2382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String traversals</a:t>
            </a:r>
          </a:p>
        </p:txBody>
      </p:sp>
      <p:sp>
        <p:nvSpPr>
          <p:cNvPr id="9221" name="Rectangle 5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/>
              <a:t>The </a:t>
            </a:r>
            <a:r>
              <a:rPr lang="en-US" sz="2000" dirty="0" err="1" smtClean="0"/>
              <a:t>charaters</a:t>
            </a:r>
            <a:r>
              <a:rPr lang="en-US" sz="2000" dirty="0" smtClean="0"/>
              <a:t> </a:t>
            </a:r>
            <a:r>
              <a:rPr lang="en-US" sz="2000" dirty="0"/>
              <a:t>in a </a:t>
            </a:r>
            <a:r>
              <a:rPr lang="en-US" sz="2000" dirty="0">
                <a:latin typeface="Courier New" panose="02070309020205020404" pitchFamily="49" charset="0"/>
              </a:rPr>
              <a:t>String</a:t>
            </a:r>
            <a:r>
              <a:rPr lang="en-US" sz="2000" dirty="0"/>
              <a:t> can be accessed using the </a:t>
            </a:r>
            <a:r>
              <a:rPr lang="en-US" sz="2000" dirty="0" smtClean="0">
                <a:latin typeface="Courier New" panose="02070309020205020404" pitchFamily="49" charset="0"/>
              </a:rPr>
              <a:t>[]</a:t>
            </a:r>
            <a:r>
              <a:rPr lang="en-US" sz="2000" dirty="0" smtClean="0"/>
              <a:t> </a:t>
            </a:r>
            <a:r>
              <a:rPr lang="en-US" sz="2000" dirty="0"/>
              <a:t>method</a:t>
            </a:r>
            <a:r>
              <a:rPr lang="en-US" sz="2000" dirty="0" smtClean="0"/>
              <a:t>.</a:t>
            </a:r>
            <a:endParaRPr lang="en-US" sz="800" dirty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food </a:t>
            </a:r>
            <a:r>
              <a:rPr lang="en-US" sz="1800" dirty="0">
                <a:latin typeface="Courier New" panose="02070309020205020404" pitchFamily="49" charset="0"/>
              </a:rPr>
              <a:t>= "cookie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first_letter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b="1" dirty="0" smtClean="0">
                <a:latin typeface="Courier New" panose="02070309020205020404" pitchFamily="49" charset="0"/>
              </a:rPr>
              <a:t>food[0]</a:t>
            </a:r>
            <a:r>
              <a:rPr lang="en-US" sz="1800" dirty="0" smtClean="0">
                <a:latin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'c'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dirty="0" err="1" smtClean="0">
                <a:latin typeface="Courier New" panose="02070309020205020404" pitchFamily="49" charset="0"/>
              </a:rPr>
              <a:t>first_letter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+ " is for " + food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sz="2000" dirty="0"/>
              <a:t>You can use a </a:t>
            </a:r>
            <a:r>
              <a:rPr lang="en-US" sz="2000" dirty="0">
                <a:latin typeface="Courier New" panose="02070309020205020404" pitchFamily="49" charset="0"/>
              </a:rPr>
              <a:t>for</a:t>
            </a:r>
            <a:r>
              <a:rPr lang="en-US" sz="2000" dirty="0"/>
              <a:t> loop to print or examine each </a:t>
            </a:r>
            <a:r>
              <a:rPr lang="en-US" sz="2000" dirty="0" smtClean="0"/>
              <a:t>character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major </a:t>
            </a:r>
            <a:r>
              <a:rPr lang="en-US" sz="1800" dirty="0">
                <a:latin typeface="Courier New" panose="02070309020205020404" pitchFamily="49" charset="0"/>
              </a:rPr>
              <a:t>= "CSE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(major)):          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output: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c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b="1" dirty="0" smtClean="0">
                <a:latin typeface="Courier New" panose="02070309020205020404" pitchFamily="49" charset="0"/>
              </a:rPr>
              <a:t>major[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]        </a:t>
            </a:r>
            <a:r>
              <a:rPr lang="en-US" sz="1800" dirty="0" smtClean="0">
                <a:latin typeface="Courier New" panose="02070309020205020404" pitchFamily="49" charset="0"/>
              </a:rPr>
              <a:t>                     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print(c)                            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S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                                  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E</a:t>
            </a:r>
            <a:endParaRPr lang="en-US" sz="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7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multi-counter problem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Problem: Write a function </a:t>
            </a:r>
            <a:r>
              <a:rPr lang="en-US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dirty="0" smtClean="0"/>
              <a:t> that returns the digit value that occurs most frequently in a number.</a:t>
            </a:r>
            <a:endParaRPr lang="en-US" sz="900" dirty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Example: The number 669260267 contains:</a:t>
            </a:r>
            <a:br>
              <a:rPr lang="en-US" dirty="0" smtClean="0"/>
            </a:br>
            <a:r>
              <a:rPr lang="en-US" dirty="0" smtClean="0"/>
              <a:t>		 one 0, two 2s, four 6es, one 7, and one 9.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66</a:t>
            </a:r>
            <a:r>
              <a:rPr lang="en-US" dirty="0" smtClean="0">
                <a:latin typeface="Courier New" panose="02070309020205020404" pitchFamily="49" charset="0"/>
              </a:rPr>
              <a:t>92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6</a:t>
            </a:r>
            <a:r>
              <a:rPr lang="en-US" dirty="0" smtClean="0">
                <a:latin typeface="Courier New" panose="02070309020205020404" pitchFamily="49" charset="0"/>
              </a:rPr>
              <a:t>02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6</a:t>
            </a:r>
            <a:r>
              <a:rPr lang="en-US" dirty="0" smtClean="0">
                <a:latin typeface="Courier New" panose="02070309020205020404" pitchFamily="49" charset="0"/>
              </a:rPr>
              <a:t>7)</a:t>
            </a:r>
            <a:r>
              <a:rPr lang="en-US" dirty="0" smtClean="0"/>
              <a:t> returns 6.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If there is a tie, return the digit with the lower value.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dirty="0" smtClean="0">
                <a:latin typeface="Courier New" panose="02070309020205020404" pitchFamily="49" charset="0"/>
              </a:rPr>
              <a:t>(571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3</a:t>
            </a:r>
            <a:r>
              <a:rPr lang="en-US" dirty="0" smtClean="0">
                <a:latin typeface="Courier New" panose="02070309020205020404" pitchFamily="49" charset="0"/>
              </a:rPr>
              <a:t>520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3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/>
              <a:t> returns 3.</a:t>
            </a:r>
          </a:p>
        </p:txBody>
      </p:sp>
    </p:spTree>
    <p:extLst>
      <p:ext uri="{BB962C8B-B14F-4D97-AF65-F5344CB8AC3E}">
        <p14:creationId xmlns:p14="http://schemas.microsoft.com/office/powerpoint/2010/main" val="154539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multi-counter problem</a:t>
            </a:r>
          </a:p>
        </p:txBody>
      </p:sp>
      <p:sp>
        <p:nvSpPr>
          <p:cNvPr id="965635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We could declare 10 counter variables ...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counter0</a:t>
            </a:r>
            <a:r>
              <a:rPr lang="en-US" sz="1800" dirty="0">
                <a:latin typeface="Courier New" panose="02070309020205020404" pitchFamily="49" charset="0"/>
              </a:rPr>
              <a:t>, counter1, counter2, counter3, counter4,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counter5</a:t>
            </a:r>
            <a:r>
              <a:rPr lang="en-US" sz="1800" dirty="0">
                <a:latin typeface="Courier New" panose="02070309020205020404" pitchFamily="49" charset="0"/>
              </a:rPr>
              <a:t>, counter6, counter7, counter8, </a:t>
            </a:r>
            <a:r>
              <a:rPr lang="en-US" sz="1800" dirty="0" smtClean="0">
                <a:latin typeface="Courier New" panose="02070309020205020404" pitchFamily="49" charset="0"/>
              </a:rPr>
              <a:t>counter9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eaLnBrk="1" hangingPunct="1"/>
            <a:r>
              <a:rPr lang="en-US" dirty="0" smtClean="0"/>
              <a:t>But a better solution is to use a list of size 10.</a:t>
            </a:r>
          </a:p>
          <a:p>
            <a:pPr lvl="1" eaLnBrk="1" hangingPunct="1"/>
            <a:r>
              <a:rPr lang="en-US" dirty="0" smtClean="0"/>
              <a:t>The element at index </a:t>
            </a:r>
            <a:r>
              <a:rPr lang="en-US" i="1" dirty="0" err="1" smtClean="0"/>
              <a:t>i</a:t>
            </a:r>
            <a:r>
              <a:rPr lang="en-US" dirty="0" smtClean="0"/>
              <a:t> will store the counter for digit value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Example for 669260267: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How do we build such an list?  And how does it help?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2743201" y="42672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78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6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6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Creating a list of tallies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assume n = 669260267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counts = [0] *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while (n &gt; 0):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pluck off a digit and add to proper counter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digit = n %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counts[digit] += 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n = n /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  <p:graphicFrame>
        <p:nvGraphicFramePr>
          <p:cNvPr id="184115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34949"/>
              </p:ext>
            </p:extLst>
          </p:nvPr>
        </p:nvGraphicFramePr>
        <p:xfrm>
          <a:off x="2610854" y="4659429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215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Tally solution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Returns the digit value that occurs most frequently in n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Breaks ties by choosing the smaller value.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sz="1800" dirty="0" smtClean="0">
                <a:latin typeface="Courier New" panose="02070309020205020404" pitchFamily="49" charset="0"/>
              </a:rPr>
              <a:t>(n):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counts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10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while (n &gt; 0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digit </a:t>
            </a:r>
            <a:r>
              <a:rPr lang="en-US" sz="1800" dirty="0">
                <a:latin typeface="Courier New" panose="02070309020205020404" pitchFamily="49" charset="0"/>
              </a:rPr>
              <a:t>= n % </a:t>
            </a:r>
            <a:r>
              <a:rPr lang="en-US" sz="1800" dirty="0" smtClean="0">
                <a:latin typeface="Courier New" panose="02070309020205020404" pitchFamily="49" charset="0"/>
              </a:rPr>
              <a:t>10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pluck off a digit and tally it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counts[digit</a:t>
            </a:r>
            <a:r>
              <a:rPr lang="en-US" sz="1800" dirty="0" smtClean="0">
                <a:latin typeface="Courier New" panose="02070309020205020404" pitchFamily="49" charset="0"/>
              </a:rPr>
              <a:t>] += 1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n = n / </a:t>
            </a:r>
            <a:r>
              <a:rPr lang="en-US" sz="1800" dirty="0" smtClean="0">
                <a:latin typeface="Courier New" panose="02070309020205020404" pitchFamily="49" charset="0"/>
              </a:rPr>
              <a:t>10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find the most frequently occurring digit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(counts)): 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if (counts[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&gt; </a:t>
            </a:r>
            <a:r>
              <a:rPr lang="en-US" sz="1800" dirty="0" smtClean="0">
                <a:latin typeface="Courier New" panose="02070309020205020404" pitchFamily="49" charset="0"/>
              </a:rPr>
              <a:t>counts[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r>
              <a:rPr lang="en-US" sz="1800" dirty="0" smtClean="0">
                <a:latin typeface="Courier New" panose="02070309020205020404" pitchFamily="49" charset="0"/>
              </a:rPr>
              <a:t>]):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return 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5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attendance question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Read a file of section attendance (</a:t>
            </a:r>
            <a:r>
              <a:rPr lang="en-US" i="1" dirty="0" smtClean="0"/>
              <a:t>see next slide</a:t>
            </a:r>
            <a:r>
              <a:rPr lang="en-US" dirty="0" smtClean="0"/>
              <a:t>):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yynyyynayayynyyyayanyyyaynayyayyanayyyanyayna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ayyanyyyyayanaayyanayyyananayayaynyayayynynya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yyayaynyyayyanynnyyyayyanayaynannnyyayyayayny</a:t>
            </a:r>
            <a:endParaRPr lang="en-US" sz="1800" dirty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And produce the following output: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1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</a:t>
            </a:r>
            <a:r>
              <a:rPr lang="en-US" sz="1800" dirty="0" smtClean="0">
                <a:latin typeface="Courier New" panose="02070309020205020404" pitchFamily="49" charset="0"/>
              </a:rPr>
              <a:t>[20, </a:t>
            </a:r>
            <a:r>
              <a:rPr lang="en-US" sz="1800" dirty="0">
                <a:latin typeface="Courier New" panose="02070309020205020404" pitchFamily="49" charset="0"/>
              </a:rPr>
              <a:t>16, 17, 14, 11]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[100.0, 80.0, 85.0, 70.0, 55.0]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2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[16, 19, 14, 14, 8]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[80.0, 95.0, 70.0, 70.0, 40.0]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3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[16, 15, 16, 18, 14]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[80.0, 75.0, 80.0, 90.0, 70.0]</a:t>
            </a:r>
          </a:p>
          <a:p>
            <a:pPr lvl="1"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1800" dirty="0"/>
              <a:t>Students earn 3 points for each section attended up to </a:t>
            </a:r>
            <a:r>
              <a:rPr lang="en-US" sz="1800" dirty="0" smtClean="0"/>
              <a:t>20.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8415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956</Words>
  <Application>Microsoft Office PowerPoint</Application>
  <PresentationFormat>Widescreen</PresentationFormat>
  <Paragraphs>277</Paragraphs>
  <Slides>14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Symbol</vt:lpstr>
      <vt:lpstr>Times New Roman</vt:lpstr>
      <vt:lpstr>Verdana</vt:lpstr>
      <vt:lpstr>Wingdings</vt:lpstr>
      <vt:lpstr>Wingdings 2</vt:lpstr>
      <vt:lpstr>Office Theme</vt:lpstr>
      <vt:lpstr>CSc 110, Autumn 2016</vt:lpstr>
      <vt:lpstr>Value/Reference Semantics</vt:lpstr>
      <vt:lpstr>Text processing</vt:lpstr>
      <vt:lpstr>String traversals</vt:lpstr>
      <vt:lpstr>A multi-counter problem</vt:lpstr>
      <vt:lpstr>A multi-counter problem</vt:lpstr>
      <vt:lpstr>Creating a list of tallies</vt:lpstr>
      <vt:lpstr>Tally solution</vt:lpstr>
      <vt:lpstr>Section attendance question</vt:lpstr>
      <vt:lpstr>Section input file</vt:lpstr>
      <vt:lpstr>Section attendance answer</vt:lpstr>
      <vt:lpstr>Data transformations</vt:lpstr>
      <vt:lpstr>List param/return answer</vt:lpstr>
      <vt:lpstr>List param/return answer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5</cp:revision>
  <dcterms:created xsi:type="dcterms:W3CDTF">2016-09-27T20:44:11Z</dcterms:created>
  <dcterms:modified xsi:type="dcterms:W3CDTF">2018-03-16T03:47:51Z</dcterms:modified>
</cp:coreProperties>
</file>