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594D0-CF8C-43BB-AFB1-88DC45F27169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08C9A-7BE8-4615-B0D3-0A9B02AF0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6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594100" y="7981950"/>
            <a:ext cx="274955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262" tIns="42131" rIns="84262" bIns="42131" anchor="b"/>
          <a:lstStyle>
            <a:lvl1pPr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8429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8429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69B0B0F0-73B0-4FA1-9CB8-F694601716A7}" type="slidenum">
              <a:rPr kumimoji="0" lang="en-US" sz="1100">
                <a:latin typeface="Times New Roman" panose="02020603050405020304" pitchFamily="18" charset="0"/>
              </a:rPr>
              <a:pPr algn="r">
                <a:spcBef>
                  <a:spcPct val="0"/>
                </a:spcBef>
              </a:pPr>
              <a:t>1</a:t>
            </a:fld>
            <a:endParaRPr kumimoji="0" lang="en-US" sz="11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59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Observation: You can base your knowledge of variable B on variable A if B's value is related to A's.</a:t>
            </a:r>
          </a:p>
          <a:p>
            <a:r>
              <a:rPr lang="en-US" smtClean="0">
                <a:latin typeface="Arial" panose="020B0604020202020204" pitchFamily="34" charset="0"/>
              </a:rPr>
              <a:t>In this slide, we know things about next, so we also know things about prev at certain points.</a:t>
            </a:r>
          </a:p>
        </p:txBody>
      </p:sp>
    </p:spTree>
    <p:extLst>
      <p:ext uri="{BB962C8B-B14F-4D97-AF65-F5344CB8AC3E}">
        <p14:creationId xmlns:p14="http://schemas.microsoft.com/office/powerpoint/2010/main" val="264267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5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5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14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992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49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33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7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9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14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2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09F30-30B0-4681-9663-2479CB7D9A92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17ED-B934-40F5-8AFB-36930E489C1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970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170113" y="155368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 err="1" smtClean="0"/>
              <a:t>CSc</a:t>
            </a:r>
            <a:r>
              <a:rPr lang="en-US" sz="4800" dirty="0" smtClean="0"/>
              <a:t> 110, </a:t>
            </a:r>
            <a:r>
              <a:rPr lang="en-US" sz="4800" dirty="0" smtClean="0"/>
              <a:t>Spring 2018</a:t>
            </a:r>
            <a:endParaRPr lang="en-US" sz="4800" dirty="0"/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2136775" y="1122974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25: Assertions</a:t>
            </a:r>
          </a:p>
          <a:p>
            <a:pPr marL="0" lvl="0" indent="0" algn="ctr">
              <a:buNone/>
            </a:pPr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pic>
        <p:nvPicPr>
          <p:cNvPr id="1026" name="Picture 2" descr="http://www.smbc-comics.com/comics/20080316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076" y="2048486"/>
            <a:ext cx="3770471" cy="4584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239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 example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</a:rPr>
              <a:t> mystery(x</a:t>
            </a:r>
            <a:r>
              <a:rPr lang="en-US" sz="1800" dirty="0">
                <a:latin typeface="Courier New" panose="02070309020205020404" pitchFamily="49" charset="0"/>
              </a:rPr>
              <a:t>, </a:t>
            </a:r>
            <a:r>
              <a:rPr lang="en-US" sz="1800" dirty="0" smtClean="0">
                <a:latin typeface="Courier New" panose="02070309020205020404" pitchFamily="49" charset="0"/>
              </a:rPr>
              <a:t>y):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z </a:t>
            </a:r>
            <a:r>
              <a:rPr lang="en-US" sz="1800" dirty="0">
                <a:latin typeface="Courier New" panose="02070309020205020404" pitchFamily="49" charset="0"/>
              </a:rPr>
              <a:t>= </a:t>
            </a:r>
            <a:r>
              <a:rPr lang="en-US" sz="1800" dirty="0" smtClean="0">
                <a:latin typeface="Courier New" panose="02070309020205020404" pitchFamily="49" charset="0"/>
              </a:rPr>
              <a:t>0   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8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A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while </a:t>
            </a:r>
            <a:r>
              <a:rPr lang="en-US" sz="1800" dirty="0" smtClean="0">
                <a:latin typeface="Courier New" panose="02070309020205020404" pitchFamily="49" charset="0"/>
              </a:rPr>
              <a:t>x </a:t>
            </a:r>
            <a:r>
              <a:rPr lang="en-US" sz="1800" dirty="0">
                <a:latin typeface="Courier New" panose="02070309020205020404" pitchFamily="49" charset="0"/>
              </a:rPr>
              <a:t>&gt;= </a:t>
            </a:r>
            <a:r>
              <a:rPr lang="en-US" sz="1800" dirty="0" smtClean="0">
                <a:latin typeface="Courier New" panose="02070309020205020404" pitchFamily="49" charset="0"/>
              </a:rPr>
              <a:t>y: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#</a:t>
            </a:r>
            <a:r>
              <a:rPr lang="en-US" sz="18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B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x = x - </a:t>
            </a:r>
            <a:r>
              <a:rPr lang="en-US" sz="1800" dirty="0" smtClean="0">
                <a:latin typeface="Courier New" panose="02070309020205020404" pitchFamily="49" charset="0"/>
              </a:rPr>
              <a:t>y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</a:t>
            </a:r>
            <a:r>
              <a:rPr lang="en-US" sz="1800" dirty="0" smtClean="0">
                <a:latin typeface="Courier New" panose="02070309020205020404" pitchFamily="49" charset="0"/>
              </a:rPr>
              <a:t>z</a:t>
            </a:r>
            <a:r>
              <a:rPr lang="en-US" sz="1800" dirty="0">
                <a:latin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</a:rPr>
              <a:t>+= 1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800" dirty="0">
                <a:latin typeface="Courier New" panose="02070309020205020404" pitchFamily="49" charset="0"/>
              </a:rPr>
              <a:t>       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if </a:t>
            </a:r>
            <a:r>
              <a:rPr lang="en-US" sz="1800" dirty="0" smtClean="0">
                <a:latin typeface="Courier New" panose="02070309020205020404" pitchFamily="49" charset="0"/>
              </a:rPr>
              <a:t>x </a:t>
            </a:r>
            <a:r>
              <a:rPr lang="en-US" sz="1800" dirty="0">
                <a:latin typeface="Courier New" panose="02070309020205020404" pitchFamily="49" charset="0"/>
              </a:rPr>
              <a:t>!= </a:t>
            </a:r>
            <a:r>
              <a:rPr lang="en-US" sz="1800" dirty="0" smtClean="0">
                <a:latin typeface="Courier New" panose="02070309020205020404" pitchFamily="49" charset="0"/>
              </a:rPr>
              <a:t>y: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8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C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        z = z * </a:t>
            </a:r>
            <a:r>
              <a:rPr lang="en-US" sz="1800" dirty="0" smtClean="0">
                <a:latin typeface="Courier New" panose="02070309020205020404" pitchFamily="49" charset="0"/>
              </a:rPr>
              <a:t>2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#</a:t>
            </a:r>
            <a:r>
              <a:rPr lang="en-US" sz="18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</a:t>
            </a:r>
            <a:r>
              <a:rPr lang="en-US" sz="18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D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8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8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E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    </a:t>
            </a:r>
            <a:r>
              <a:rPr lang="en-US" sz="1800" dirty="0" smtClean="0">
                <a:latin typeface="Courier New" panose="02070309020205020404" pitchFamily="49" charset="0"/>
              </a:rPr>
              <a:t>print(z)</a:t>
            </a:r>
            <a:endParaRPr lang="en-US" sz="1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</p:txBody>
      </p:sp>
      <p:graphicFrame>
        <p:nvGraphicFramePr>
          <p:cNvPr id="82" name="Group 4"/>
          <p:cNvGraphicFramePr>
            <a:graphicFrameLocks noGrp="1"/>
          </p:cNvGraphicFramePr>
          <p:nvPr/>
        </p:nvGraphicFramePr>
        <p:xfrm>
          <a:off x="6002338" y="3810000"/>
          <a:ext cx="4665662" cy="2287602"/>
        </p:xfrm>
        <a:graphic>
          <a:graphicData uri="http://schemas.openxmlformats.org/drawingml/2006/table">
            <a:tbl>
              <a:tblPr/>
              <a:tblGrid>
                <a:gridCol w="922337"/>
                <a:gridCol w="1141413"/>
                <a:gridCol w="1141412"/>
                <a:gridCol w="1460500"/>
              </a:tblGrid>
              <a:tr h="304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 &lt; 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 == y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z == 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B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C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" name="Group 4"/>
          <p:cNvGraphicFramePr>
            <a:graphicFrameLocks noGrp="1"/>
          </p:cNvGraphicFramePr>
          <p:nvPr/>
        </p:nvGraphicFramePr>
        <p:xfrm>
          <a:off x="5997576" y="3810000"/>
          <a:ext cx="4665663" cy="2292350"/>
        </p:xfrm>
        <a:graphic>
          <a:graphicData uri="http://schemas.openxmlformats.org/drawingml/2006/table">
            <a:tbl>
              <a:tblPr/>
              <a:tblGrid>
                <a:gridCol w="922338"/>
                <a:gridCol w="1141412"/>
                <a:gridCol w="1141413"/>
                <a:gridCol w="14605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4" name="Text Box 41"/>
          <p:cNvSpPr txBox="1">
            <a:spLocks noChangeArrowheads="1"/>
          </p:cNvSpPr>
          <p:nvPr/>
        </p:nvSpPr>
        <p:spPr bwMode="auto">
          <a:xfrm>
            <a:off x="5638800" y="2590800"/>
            <a:ext cx="5105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Which of the following assertions are</a:t>
            </a:r>
            <a:br>
              <a:rPr lang="en-US" sz="1800"/>
            </a:br>
            <a:r>
              <a:rPr lang="en-US" sz="1800"/>
              <a:t>true at which point(s) in the code?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Choose ALWAYS, NEVER, or SOMETIMES.</a:t>
            </a:r>
          </a:p>
        </p:txBody>
      </p:sp>
    </p:spTree>
    <p:extLst>
      <p:ext uri="{BB962C8B-B14F-4D97-AF65-F5344CB8AC3E}">
        <p14:creationId xmlns:p14="http://schemas.microsoft.com/office/powerpoint/2010/main" val="23414232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 example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mystery():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err="1" smtClean="0">
                <a:latin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count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0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next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input()</a:t>
            </a:r>
            <a:endParaRPr lang="en-US" sz="1600" b="1" i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A 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while </a:t>
            </a:r>
            <a:r>
              <a:rPr lang="en-US" sz="1600" dirty="0" smtClean="0">
                <a:latin typeface="Courier New" panose="02070309020205020404" pitchFamily="49" charset="0"/>
              </a:rPr>
              <a:t>next </a:t>
            </a:r>
            <a:r>
              <a:rPr lang="en-US" sz="1600" dirty="0">
                <a:latin typeface="Courier New" panose="02070309020205020404" pitchFamily="49" charset="0"/>
              </a:rPr>
              <a:t>!= </a:t>
            </a:r>
            <a:r>
              <a:rPr lang="en-US" sz="1600" dirty="0" smtClean="0">
                <a:latin typeface="Courier New" panose="02070309020205020404" pitchFamily="49" charset="0"/>
              </a:rPr>
              <a:t>0: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B</a:t>
            </a: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if </a:t>
            </a:r>
            <a:r>
              <a:rPr lang="en-US" sz="1600" dirty="0" smtClean="0">
                <a:latin typeface="Courier New" panose="02070309020205020404" pitchFamily="49" charset="0"/>
              </a:rPr>
              <a:t>next </a:t>
            </a:r>
            <a:r>
              <a:rPr lang="en-US" sz="1600" dirty="0">
                <a:latin typeface="Courier New" panose="02070309020205020404" pitchFamily="49" charset="0"/>
              </a:rPr>
              <a:t>== </a:t>
            </a:r>
            <a:r>
              <a:rPr lang="en-US" sz="1600" dirty="0" err="1" smtClean="0">
                <a:latin typeface="Courier New" panose="02070309020205020404" pitchFamily="49" charset="0"/>
              </a:rPr>
              <a:t>prev</a:t>
            </a:r>
            <a:r>
              <a:rPr lang="en-US" sz="1600" dirty="0" smtClean="0">
                <a:latin typeface="Courier New" panose="02070309020205020404" pitchFamily="49" charset="0"/>
              </a:rPr>
              <a:t>: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C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count</a:t>
            </a:r>
            <a:r>
              <a:rPr lang="en-US" sz="1600" dirty="0">
                <a:latin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</a:rPr>
              <a:t>+= 1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err="1">
                <a:latin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</a:rPr>
              <a:t> = </a:t>
            </a:r>
            <a:r>
              <a:rPr lang="en-US" sz="1600" dirty="0" smtClean="0">
                <a:latin typeface="Courier New" panose="02070309020205020404" pitchFamily="49" charset="0"/>
              </a:rPr>
              <a:t>next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next = </a:t>
            </a:r>
            <a:r>
              <a:rPr lang="en-US" sz="1600" dirty="0" smtClean="0">
                <a:latin typeface="Courier New" panose="02070309020205020404" pitchFamily="49" charset="0"/>
              </a:rPr>
              <a:t>input()</a:t>
            </a:r>
            <a:endParaRPr lang="en-US" sz="800" b="1" i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D</a:t>
            </a:r>
            <a:endParaRPr lang="en-US" sz="800" b="1" i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E</a:t>
            </a:r>
            <a:endParaRPr lang="en-US" sz="8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return </a:t>
            </a:r>
            <a:r>
              <a:rPr lang="en-US" sz="1600" dirty="0" smtClean="0">
                <a:latin typeface="Courier New" panose="02070309020205020404" pitchFamily="49" charset="0"/>
              </a:rPr>
              <a:t>count</a:t>
            </a:r>
            <a:endParaRPr 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600" dirty="0">
              <a:latin typeface="Courier New" panose="02070309020205020404" pitchFamily="49" charset="0"/>
            </a:endParaRPr>
          </a:p>
        </p:txBody>
      </p:sp>
      <p:graphicFrame>
        <p:nvGraphicFramePr>
          <p:cNvPr id="1729540" name="Group 4"/>
          <p:cNvGraphicFramePr>
            <a:graphicFrameLocks noGrp="1"/>
          </p:cNvGraphicFramePr>
          <p:nvPr/>
        </p:nvGraphicFramePr>
        <p:xfrm>
          <a:off x="6002338" y="3810000"/>
          <a:ext cx="4665662" cy="2287602"/>
        </p:xfrm>
        <a:graphic>
          <a:graphicData uri="http://schemas.openxmlformats.org/drawingml/2006/table">
            <a:tbl>
              <a:tblPr/>
              <a:tblGrid>
                <a:gridCol w="922337"/>
                <a:gridCol w="1141413"/>
                <a:gridCol w="1141412"/>
                <a:gridCol w="1460500"/>
              </a:tblGrid>
              <a:tr h="3047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next == 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prev == 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next == prev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A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B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C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D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" name="Group 4"/>
          <p:cNvGraphicFramePr>
            <a:graphicFrameLocks noGrp="1"/>
          </p:cNvGraphicFramePr>
          <p:nvPr/>
        </p:nvGraphicFramePr>
        <p:xfrm>
          <a:off x="5997576" y="3810000"/>
          <a:ext cx="4665663" cy="2292350"/>
        </p:xfrm>
        <a:graphic>
          <a:graphicData uri="http://schemas.openxmlformats.org/drawingml/2006/table">
            <a:tbl>
              <a:tblPr/>
              <a:tblGrid>
                <a:gridCol w="922338"/>
                <a:gridCol w="1141412"/>
                <a:gridCol w="1141413"/>
                <a:gridCol w="14605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38" name="Text Box 41"/>
          <p:cNvSpPr txBox="1">
            <a:spLocks noChangeArrowheads="1"/>
          </p:cNvSpPr>
          <p:nvPr/>
        </p:nvSpPr>
        <p:spPr bwMode="auto">
          <a:xfrm>
            <a:off x="5638800" y="2590800"/>
            <a:ext cx="5105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Which of the following assertions are</a:t>
            </a:r>
            <a:br>
              <a:rPr lang="en-US" sz="1800"/>
            </a:br>
            <a:r>
              <a:rPr lang="en-US" sz="1800"/>
              <a:t>true at which point(s) in the code?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Choose ALWAYS, NEVER, or SOMETIMES.</a:t>
            </a:r>
          </a:p>
        </p:txBody>
      </p:sp>
    </p:spTree>
    <p:extLst>
      <p:ext uri="{BB962C8B-B14F-4D97-AF65-F5344CB8AC3E}">
        <p14:creationId xmlns:p14="http://schemas.microsoft.com/office/powerpoint/2010/main" val="40771542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 example 3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Assumes y &gt;= 0, and returns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x^y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pow(x, </a:t>
            </a:r>
            <a:r>
              <a:rPr lang="en-US" sz="1600" dirty="0">
                <a:latin typeface="Courier New" panose="02070309020205020404" pitchFamily="49" charset="0"/>
              </a:rPr>
              <a:t>y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prod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A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while (y &gt; 0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B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if (y % 2 == 0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C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x = x * </a:t>
            </a:r>
            <a:r>
              <a:rPr lang="en-US" sz="1600" dirty="0" smtClean="0">
                <a:latin typeface="Courier New" panose="02070309020205020404" pitchFamily="49" charset="0"/>
              </a:rPr>
              <a:t>x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y = y </a:t>
            </a:r>
            <a:r>
              <a:rPr lang="en-US" sz="1600" dirty="0" smtClean="0">
                <a:latin typeface="Courier New" panose="02070309020205020404" pitchFamily="49" charset="0"/>
              </a:rPr>
              <a:t>// 2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D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else: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E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prod = prod * </a:t>
            </a:r>
            <a:r>
              <a:rPr lang="en-US" sz="1600" dirty="0" smtClean="0">
                <a:latin typeface="Courier New" panose="02070309020205020404" pitchFamily="49" charset="0"/>
              </a:rPr>
              <a:t>x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y -= 1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G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return </a:t>
            </a:r>
            <a:r>
              <a:rPr lang="en-US" sz="1600" dirty="0" smtClean="0">
                <a:latin typeface="Courier New" panose="02070309020205020404" pitchFamily="49" charset="0"/>
              </a:rPr>
              <a:t>prod</a:t>
            </a:r>
          </a:p>
        </p:txBody>
      </p:sp>
      <p:graphicFrame>
        <p:nvGraphicFramePr>
          <p:cNvPr id="859228" name="Group 92"/>
          <p:cNvGraphicFramePr>
            <a:graphicFrameLocks noGrp="1"/>
          </p:cNvGraphicFramePr>
          <p:nvPr/>
        </p:nvGraphicFramePr>
        <p:xfrm>
          <a:off x="6781800" y="3124200"/>
          <a:ext cx="3352800" cy="3081338"/>
        </p:xfrm>
        <a:graphic>
          <a:graphicData uri="http://schemas.openxmlformats.org/drawingml/2006/table">
            <a:tbl>
              <a:tblPr/>
              <a:tblGrid>
                <a:gridCol w="922338"/>
                <a:gridCol w="1141412"/>
                <a:gridCol w="1289050"/>
              </a:tblGrid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&gt; 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% 2 == 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A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B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C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F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0" name="Text Box 41"/>
          <p:cNvSpPr txBox="1">
            <a:spLocks noChangeArrowheads="1"/>
          </p:cNvSpPr>
          <p:nvPr/>
        </p:nvSpPr>
        <p:spPr bwMode="auto">
          <a:xfrm>
            <a:off x="5638800" y="2057400"/>
            <a:ext cx="5105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Which of the following assertions are</a:t>
            </a:r>
            <a:br>
              <a:rPr lang="en-US" sz="1800"/>
            </a:br>
            <a:r>
              <a:rPr lang="en-US" sz="1800"/>
              <a:t>true at which point(s) in the code?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Choose ALWAYS, NEVER, or SOMETIMES.</a:t>
            </a:r>
          </a:p>
        </p:txBody>
      </p:sp>
      <p:graphicFrame>
        <p:nvGraphicFramePr>
          <p:cNvPr id="859229" name="Group 93"/>
          <p:cNvGraphicFramePr>
            <a:graphicFrameLocks noGrp="1"/>
          </p:cNvGraphicFramePr>
          <p:nvPr/>
        </p:nvGraphicFramePr>
        <p:xfrm>
          <a:off x="6781800" y="3124201"/>
          <a:ext cx="3352800" cy="3076577"/>
        </p:xfrm>
        <a:graphic>
          <a:graphicData uri="http://schemas.openxmlformats.org/drawingml/2006/table">
            <a:tbl>
              <a:tblPr/>
              <a:tblGrid>
                <a:gridCol w="922338"/>
                <a:gridCol w="1141412"/>
                <a:gridCol w="1289050"/>
              </a:tblGrid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&gt;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% 2 ==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80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attendance question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Read a file of section attendance (</a:t>
            </a:r>
            <a:r>
              <a:rPr lang="en-US" i="1" dirty="0" smtClean="0"/>
              <a:t>see next slide</a:t>
            </a:r>
            <a:r>
              <a:rPr lang="en-US" dirty="0" smtClean="0"/>
              <a:t>):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yynyyynayayynyyyayanyyyaynayyayyanayyyanyayna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ayyanyyyyayanaayyanayyyananayayaynyayayynynya</a:t>
            </a: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 err="1">
                <a:latin typeface="Courier New" panose="02070309020205020404" pitchFamily="49" charset="0"/>
              </a:rPr>
              <a:t>yyayaynyyayyanynnyyyayyanayaynannnyyayyayayny</a:t>
            </a:r>
            <a:endParaRPr lang="en-US" sz="1800" dirty="0"/>
          </a:p>
          <a:p>
            <a:pPr eaLnBrk="1" hangingPunct="1">
              <a:lnSpc>
                <a:spcPct val="110000"/>
              </a:lnSpc>
            </a:pPr>
            <a:r>
              <a:rPr lang="en-US" dirty="0" smtClean="0"/>
              <a:t>And produce the following output: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1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</a:t>
            </a:r>
            <a:r>
              <a:rPr lang="en-US" sz="1800" dirty="0" smtClean="0">
                <a:latin typeface="Courier New" panose="02070309020205020404" pitchFamily="49" charset="0"/>
              </a:rPr>
              <a:t>[20, </a:t>
            </a:r>
            <a:r>
              <a:rPr lang="en-US" sz="1800" dirty="0">
                <a:latin typeface="Courier New" panose="02070309020205020404" pitchFamily="49" charset="0"/>
              </a:rPr>
              <a:t>16, 17, 14, 11]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[100.0, 80.0, 85.0, 70.0, 55.0]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2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[16, 19, 14, 14, 8]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[80.0, 95.0, 70.0, 70.0, 40.0]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Section 3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points: [16, 15, 16, 18, 14]</a:t>
            </a:r>
          </a:p>
          <a:p>
            <a:pPr lvl="1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sz="1800" dirty="0">
                <a:latin typeface="Courier New" panose="02070309020205020404" pitchFamily="49" charset="0"/>
              </a:rPr>
              <a:t>Student grades: [80.0, 75.0, 80.0, 90.0, 70.0]</a:t>
            </a:r>
          </a:p>
          <a:p>
            <a:pPr lvl="1" eaLnBrk="1" hangingPunct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Char char="•"/>
            </a:pPr>
            <a:r>
              <a:rPr lang="en-US" sz="1800" dirty="0"/>
              <a:t>Students earn 3 points for each section attended up to </a:t>
            </a:r>
            <a:r>
              <a:rPr lang="en-US" sz="1800" dirty="0" smtClean="0"/>
              <a:t>20.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73515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5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  <a:tabLst>
                <a:tab pos="7089775" algn="l"/>
              </a:tabLst>
            </a:pPr>
            <a:endParaRPr lang="en-US" sz="80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mtClean="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z="900">
              <a:latin typeface="Courier New" panose="02070309020205020404" pitchFamily="49" charset="0"/>
            </a:endParaRPr>
          </a:p>
          <a:p>
            <a:pPr lvl="1">
              <a:buNone/>
              <a:tabLst>
                <a:tab pos="7089775" algn="l"/>
              </a:tabLst>
            </a:pPr>
            <a:endParaRPr lang="en-US" sz="900">
              <a:latin typeface="Courier New" panose="02070309020205020404" pitchFamily="49" charset="0"/>
            </a:endParaRPr>
          </a:p>
          <a:p>
            <a:pPr lvl="1">
              <a:tabLst>
                <a:tab pos="7089775" algn="l"/>
              </a:tabLst>
            </a:pPr>
            <a:r>
              <a:rPr lang="en-US" smtClean="0"/>
              <a:t>Each line represents a section.</a:t>
            </a:r>
          </a:p>
          <a:p>
            <a:pPr lvl="1">
              <a:tabLst>
                <a:tab pos="7089775" algn="l"/>
              </a:tabLst>
            </a:pPr>
            <a:r>
              <a:rPr lang="en-US" smtClean="0"/>
              <a:t>A line consists of 9 weeks' worth of data.</a:t>
            </a:r>
          </a:p>
          <a:p>
            <a:pPr lvl="2">
              <a:tabLst>
                <a:tab pos="7089775" algn="l"/>
              </a:tabLst>
            </a:pPr>
            <a:r>
              <a:rPr lang="en-US" smtClean="0"/>
              <a:t>Each week has 5 characters because there are 5 students.</a:t>
            </a:r>
          </a:p>
          <a:p>
            <a:pPr lvl="1">
              <a:tabLst>
                <a:tab pos="7089775" algn="l"/>
              </a:tabLst>
            </a:pPr>
            <a:r>
              <a:rPr lang="en-US" smtClean="0"/>
              <a:t>Within each week, each character represents one student.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a</a:t>
            </a:r>
            <a:r>
              <a:rPr lang="en-US" smtClean="0"/>
              <a:t> means the student was absent	(+0 points)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n</a:t>
            </a:r>
            <a:r>
              <a:rPr lang="en-US" smtClean="0"/>
              <a:t> means they attended but didn't do the problems	(+1 points)</a:t>
            </a:r>
          </a:p>
          <a:p>
            <a:pPr lvl="2">
              <a:tabLst>
                <a:tab pos="7089775" algn="l"/>
              </a:tabLst>
            </a:pPr>
            <a:r>
              <a:rPr lang="en-US" smtClean="0">
                <a:latin typeface="Courier New" panose="02070309020205020404" pitchFamily="49" charset="0"/>
              </a:rPr>
              <a:t>y</a:t>
            </a:r>
            <a:r>
              <a:rPr lang="en-US" smtClean="0"/>
              <a:t> means they attended and did the problems	(+3 points)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input file</a:t>
            </a:r>
          </a:p>
        </p:txBody>
      </p:sp>
      <p:graphicFrame>
        <p:nvGraphicFramePr>
          <p:cNvPr id="1052759" name="Group 87"/>
          <p:cNvGraphicFramePr>
            <a:graphicFrameLocks noGrp="1"/>
          </p:cNvGraphicFramePr>
          <p:nvPr/>
        </p:nvGraphicFramePr>
        <p:xfrm>
          <a:off x="1600200" y="2347914"/>
          <a:ext cx="8705850" cy="1127616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</a:endParaRPr>
                    </a:p>
                  </a:txBody>
                  <a:tcPr marT="45648" marB="4564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yynyyynayayynyyyayanyyyaynayyayyanayyyanyayna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ayyanyyyyayanaayyanayyyananayayaynyayayynynya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yyayaynyyayyanynnyyyayyanayaynannnyyayyayayny</a:t>
                      </a:r>
                    </a:p>
                  </a:txBody>
                  <a:tcPr marT="45648" marB="4564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2781" name="Group 109"/>
          <p:cNvGraphicFramePr>
            <a:graphicFrameLocks noGrp="1"/>
          </p:cNvGraphicFramePr>
          <p:nvPr/>
        </p:nvGraphicFramePr>
        <p:xfrm>
          <a:off x="1600200" y="1971675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week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  1    2    3    4    5    6    7    8    9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52780" name="Group 108"/>
          <p:cNvGraphicFramePr>
            <a:graphicFrameLocks noGrp="1"/>
          </p:cNvGraphicFramePr>
          <p:nvPr/>
        </p:nvGraphicFramePr>
        <p:xfrm>
          <a:off x="1600200" y="1541463"/>
          <a:ext cx="8705850" cy="508000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student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123451234512345123451234512345123451234512345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52733" name="Rectangle 15"/>
          <p:cNvSpPr>
            <a:spLocks noChangeArrowheads="1"/>
          </p:cNvSpPr>
          <p:nvPr/>
        </p:nvSpPr>
        <p:spPr bwMode="auto">
          <a:xfrm>
            <a:off x="3352800" y="2403476"/>
            <a:ext cx="6858000" cy="327025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sz="1800"/>
          </a:p>
        </p:txBody>
      </p:sp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3352800" y="2405064"/>
            <a:ext cx="6858000" cy="327025"/>
            <a:chOff x="1200" y="960"/>
            <a:chExt cx="4320" cy="206"/>
          </a:xfrm>
        </p:grpSpPr>
        <p:sp>
          <p:nvSpPr>
            <p:cNvPr id="15386" name="Rectangle 15"/>
            <p:cNvSpPr>
              <a:spLocks noChangeArrowheads="1"/>
            </p:cNvSpPr>
            <p:nvPr/>
          </p:nvSpPr>
          <p:spPr bwMode="auto">
            <a:xfrm>
              <a:off x="12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7" name="Rectangle 15"/>
            <p:cNvSpPr>
              <a:spLocks noChangeArrowheads="1"/>
            </p:cNvSpPr>
            <p:nvPr/>
          </p:nvSpPr>
          <p:spPr bwMode="auto">
            <a:xfrm>
              <a:off x="16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8" name="Rectangle 15"/>
            <p:cNvSpPr>
              <a:spLocks noChangeArrowheads="1"/>
            </p:cNvSpPr>
            <p:nvPr/>
          </p:nvSpPr>
          <p:spPr bwMode="auto">
            <a:xfrm>
              <a:off x="21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9" name="Rectangle 15"/>
            <p:cNvSpPr>
              <a:spLocks noChangeArrowheads="1"/>
            </p:cNvSpPr>
            <p:nvPr/>
          </p:nvSpPr>
          <p:spPr bwMode="auto">
            <a:xfrm>
              <a:off x="26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0" name="Rectangle 15"/>
            <p:cNvSpPr>
              <a:spLocks noChangeArrowheads="1"/>
            </p:cNvSpPr>
            <p:nvPr/>
          </p:nvSpPr>
          <p:spPr bwMode="auto">
            <a:xfrm>
              <a:off x="312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1" name="Rectangle 15"/>
            <p:cNvSpPr>
              <a:spLocks noChangeArrowheads="1"/>
            </p:cNvSpPr>
            <p:nvPr/>
          </p:nvSpPr>
          <p:spPr bwMode="auto">
            <a:xfrm>
              <a:off x="360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2" name="Rectangle 15"/>
            <p:cNvSpPr>
              <a:spLocks noChangeArrowheads="1"/>
            </p:cNvSpPr>
            <p:nvPr/>
          </p:nvSpPr>
          <p:spPr bwMode="auto">
            <a:xfrm>
              <a:off x="408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3" name="Rectangle 15"/>
            <p:cNvSpPr>
              <a:spLocks noChangeArrowheads="1"/>
            </p:cNvSpPr>
            <p:nvPr/>
          </p:nvSpPr>
          <p:spPr bwMode="auto">
            <a:xfrm>
              <a:off x="456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4" name="Rectangle 15"/>
            <p:cNvSpPr>
              <a:spLocks noChangeArrowheads="1"/>
            </p:cNvSpPr>
            <p:nvPr/>
          </p:nvSpPr>
          <p:spPr bwMode="auto">
            <a:xfrm>
              <a:off x="5040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5" name="Rectangle 15"/>
            <p:cNvSpPr>
              <a:spLocks noChangeArrowheads="1"/>
            </p:cNvSpPr>
            <p:nvPr/>
          </p:nvSpPr>
          <p:spPr bwMode="auto">
            <a:xfrm>
              <a:off x="494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6" name="Rectangle 15"/>
            <p:cNvSpPr>
              <a:spLocks noChangeArrowheads="1"/>
            </p:cNvSpPr>
            <p:nvPr/>
          </p:nvSpPr>
          <p:spPr bwMode="auto">
            <a:xfrm>
              <a:off x="484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7" name="Rectangle 15"/>
            <p:cNvSpPr>
              <a:spLocks noChangeArrowheads="1"/>
            </p:cNvSpPr>
            <p:nvPr/>
          </p:nvSpPr>
          <p:spPr bwMode="auto">
            <a:xfrm>
              <a:off x="475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8" name="Rectangle 15"/>
            <p:cNvSpPr>
              <a:spLocks noChangeArrowheads="1"/>
            </p:cNvSpPr>
            <p:nvPr/>
          </p:nvSpPr>
          <p:spPr bwMode="auto">
            <a:xfrm>
              <a:off x="465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99" name="Rectangle 15"/>
            <p:cNvSpPr>
              <a:spLocks noChangeArrowheads="1"/>
            </p:cNvSpPr>
            <p:nvPr/>
          </p:nvSpPr>
          <p:spPr bwMode="auto">
            <a:xfrm>
              <a:off x="39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0" name="Rectangle 15"/>
            <p:cNvSpPr>
              <a:spLocks noChangeArrowheads="1"/>
            </p:cNvSpPr>
            <p:nvPr/>
          </p:nvSpPr>
          <p:spPr bwMode="auto">
            <a:xfrm>
              <a:off x="38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1" name="Rectangle 15"/>
            <p:cNvSpPr>
              <a:spLocks noChangeArrowheads="1"/>
            </p:cNvSpPr>
            <p:nvPr/>
          </p:nvSpPr>
          <p:spPr bwMode="auto">
            <a:xfrm>
              <a:off x="37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2" name="Rectangle 15"/>
            <p:cNvSpPr>
              <a:spLocks noChangeArrowheads="1"/>
            </p:cNvSpPr>
            <p:nvPr/>
          </p:nvSpPr>
          <p:spPr bwMode="auto">
            <a:xfrm>
              <a:off x="36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3" name="Rectangle 15"/>
            <p:cNvSpPr>
              <a:spLocks noChangeArrowheads="1"/>
            </p:cNvSpPr>
            <p:nvPr/>
          </p:nvSpPr>
          <p:spPr bwMode="auto">
            <a:xfrm>
              <a:off x="302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4" name="Rectangle 15"/>
            <p:cNvSpPr>
              <a:spLocks noChangeArrowheads="1"/>
            </p:cNvSpPr>
            <p:nvPr/>
          </p:nvSpPr>
          <p:spPr bwMode="auto">
            <a:xfrm>
              <a:off x="292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5" name="Rectangle 15"/>
            <p:cNvSpPr>
              <a:spLocks noChangeArrowheads="1"/>
            </p:cNvSpPr>
            <p:nvPr/>
          </p:nvSpPr>
          <p:spPr bwMode="auto">
            <a:xfrm>
              <a:off x="283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6" name="Rectangle 15"/>
            <p:cNvSpPr>
              <a:spLocks noChangeArrowheads="1"/>
            </p:cNvSpPr>
            <p:nvPr/>
          </p:nvSpPr>
          <p:spPr bwMode="auto">
            <a:xfrm>
              <a:off x="273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7" name="Rectangle 15"/>
            <p:cNvSpPr>
              <a:spLocks noChangeArrowheads="1"/>
            </p:cNvSpPr>
            <p:nvPr/>
          </p:nvSpPr>
          <p:spPr bwMode="auto">
            <a:xfrm>
              <a:off x="206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8" name="Rectangle 15"/>
            <p:cNvSpPr>
              <a:spLocks noChangeArrowheads="1"/>
            </p:cNvSpPr>
            <p:nvPr/>
          </p:nvSpPr>
          <p:spPr bwMode="auto">
            <a:xfrm>
              <a:off x="196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09" name="Rectangle 15"/>
            <p:cNvSpPr>
              <a:spLocks noChangeArrowheads="1"/>
            </p:cNvSpPr>
            <p:nvPr/>
          </p:nvSpPr>
          <p:spPr bwMode="auto">
            <a:xfrm>
              <a:off x="187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0" name="Rectangle 15"/>
            <p:cNvSpPr>
              <a:spLocks noChangeArrowheads="1"/>
            </p:cNvSpPr>
            <p:nvPr/>
          </p:nvSpPr>
          <p:spPr bwMode="auto">
            <a:xfrm>
              <a:off x="177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1" name="Rectangle 15"/>
            <p:cNvSpPr>
              <a:spLocks noChangeArrowheads="1"/>
            </p:cNvSpPr>
            <p:nvPr/>
          </p:nvSpPr>
          <p:spPr bwMode="auto">
            <a:xfrm>
              <a:off x="1296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2" name="Rectangle 15"/>
            <p:cNvSpPr>
              <a:spLocks noChangeArrowheads="1"/>
            </p:cNvSpPr>
            <p:nvPr/>
          </p:nvSpPr>
          <p:spPr bwMode="auto">
            <a:xfrm>
              <a:off x="1392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3" name="Rectangle 15"/>
            <p:cNvSpPr>
              <a:spLocks noChangeArrowheads="1"/>
            </p:cNvSpPr>
            <p:nvPr/>
          </p:nvSpPr>
          <p:spPr bwMode="auto">
            <a:xfrm>
              <a:off x="1488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414" name="Rectangle 15"/>
            <p:cNvSpPr>
              <a:spLocks noChangeArrowheads="1"/>
            </p:cNvSpPr>
            <p:nvPr/>
          </p:nvSpPr>
          <p:spPr bwMode="auto">
            <a:xfrm>
              <a:off x="1584" y="960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  <p:grpSp>
        <p:nvGrpSpPr>
          <p:cNvPr id="3" name="Group 148"/>
          <p:cNvGrpSpPr>
            <a:grpSpLocks/>
          </p:cNvGrpSpPr>
          <p:nvPr/>
        </p:nvGrpSpPr>
        <p:grpSpPr bwMode="auto">
          <a:xfrm>
            <a:off x="4114800" y="2405064"/>
            <a:ext cx="5334000" cy="327025"/>
            <a:chOff x="720" y="864"/>
            <a:chExt cx="3360" cy="206"/>
          </a:xfrm>
        </p:grpSpPr>
        <p:sp>
          <p:nvSpPr>
            <p:cNvPr id="15379" name="Rectangle 15"/>
            <p:cNvSpPr>
              <a:spLocks noChangeArrowheads="1"/>
            </p:cNvSpPr>
            <p:nvPr/>
          </p:nvSpPr>
          <p:spPr bwMode="auto">
            <a:xfrm>
              <a:off x="12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0" name="Rectangle 15"/>
            <p:cNvSpPr>
              <a:spLocks noChangeArrowheads="1"/>
            </p:cNvSpPr>
            <p:nvPr/>
          </p:nvSpPr>
          <p:spPr bwMode="auto">
            <a:xfrm>
              <a:off x="168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1" name="Rectangle 15"/>
            <p:cNvSpPr>
              <a:spLocks noChangeArrowheads="1"/>
            </p:cNvSpPr>
            <p:nvPr/>
          </p:nvSpPr>
          <p:spPr bwMode="auto">
            <a:xfrm>
              <a:off x="216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2" name="Rectangle 15"/>
            <p:cNvSpPr>
              <a:spLocks noChangeArrowheads="1"/>
            </p:cNvSpPr>
            <p:nvPr/>
          </p:nvSpPr>
          <p:spPr bwMode="auto">
            <a:xfrm>
              <a:off x="264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3" name="Rectangle 15"/>
            <p:cNvSpPr>
              <a:spLocks noChangeArrowheads="1"/>
            </p:cNvSpPr>
            <p:nvPr/>
          </p:nvSpPr>
          <p:spPr bwMode="auto">
            <a:xfrm>
              <a:off x="31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4" name="Rectangle 15"/>
            <p:cNvSpPr>
              <a:spLocks noChangeArrowheads="1"/>
            </p:cNvSpPr>
            <p:nvPr/>
          </p:nvSpPr>
          <p:spPr bwMode="auto">
            <a:xfrm>
              <a:off x="360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  <p:sp>
          <p:nvSpPr>
            <p:cNvPr id="15385" name="Rectangle 15"/>
            <p:cNvSpPr>
              <a:spLocks noChangeArrowheads="1"/>
            </p:cNvSpPr>
            <p:nvPr/>
          </p:nvSpPr>
          <p:spPr bwMode="auto">
            <a:xfrm>
              <a:off x="720" y="864"/>
              <a:ext cx="480" cy="206"/>
            </a:xfrm>
            <a:prstGeom prst="rect">
              <a:avLst/>
            </a:prstGeom>
            <a:noFill/>
            <a:ln w="9525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EB641B"/>
                </a:buClr>
                <a:buSzPct val="95000"/>
                <a:buFont typeface="Wingdings 2" panose="05020102010507070707" pitchFamily="18" charset="2"/>
                <a:buChar char=""/>
                <a:defRPr sz="22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85000"/>
                <a:buFont typeface="Wingdings 2" panose="05020102010507070707" pitchFamily="18" charset="2"/>
                <a:buChar char="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 2" panose="05020102010507070707" pitchFamily="18" charset="2"/>
                <a:buChar char=""/>
                <a:defRPr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EB641B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9639D"/>
                </a:buClr>
                <a:buSzPct val="65000"/>
                <a:buFont typeface="Wingdings 2" panose="05020102010507070707" pitchFamily="18" charset="2"/>
                <a:buChar char=""/>
                <a:defRPr sz="17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sz="1800"/>
            </a:p>
          </p:txBody>
        </p:sp>
      </p:grpSp>
      <p:graphicFrame>
        <p:nvGraphicFramePr>
          <p:cNvPr id="1052833" name="Group 161"/>
          <p:cNvGraphicFramePr>
            <a:graphicFrameLocks noGrp="1"/>
          </p:cNvGraphicFramePr>
          <p:nvPr/>
        </p:nvGraphicFramePr>
        <p:xfrm>
          <a:off x="1600200" y="2363789"/>
          <a:ext cx="8705850" cy="1127616"/>
        </p:xfrm>
        <a:graphic>
          <a:graphicData uri="http://schemas.openxmlformats.org/drawingml/2006/table">
            <a:tbl>
              <a:tblPr/>
              <a:tblGrid>
                <a:gridCol w="1663700"/>
                <a:gridCol w="7042150"/>
              </a:tblGrid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</a:rPr>
                        <a:t>section 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3</a:t>
                      </a:r>
                    </a:p>
                  </a:txBody>
                  <a:tcPr marT="45648" marB="4564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</a:endParaRPr>
                    </a:p>
                  </a:txBody>
                  <a:tcPr marT="45648" marB="4564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552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assertions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/>
              <a:t>assertion</a:t>
            </a:r>
            <a:r>
              <a:rPr lang="en-US" dirty="0" smtClean="0"/>
              <a:t>: A statement that is either true or false.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sz="800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dirty="0" smtClean="0"/>
              <a:t>Examples:</a:t>
            </a:r>
          </a:p>
          <a:p>
            <a:pPr lvl="1" eaLnBrk="1" hangingPunct="1"/>
            <a:r>
              <a:rPr lang="en-US" dirty="0" smtClean="0"/>
              <a:t>Python was created in 1995.</a:t>
            </a:r>
          </a:p>
          <a:p>
            <a:pPr lvl="1" eaLnBrk="1" hangingPunct="1"/>
            <a:r>
              <a:rPr lang="en-US" dirty="0" smtClean="0"/>
              <a:t>The sky is purple.</a:t>
            </a:r>
          </a:p>
          <a:p>
            <a:pPr lvl="1" eaLnBrk="1" hangingPunct="1"/>
            <a:r>
              <a:rPr lang="en-US" dirty="0" smtClean="0"/>
              <a:t>23 is a prime number.</a:t>
            </a:r>
          </a:p>
          <a:p>
            <a:pPr lvl="1" eaLnBrk="1" hangingPunct="1"/>
            <a:r>
              <a:rPr lang="en-US" dirty="0" smtClean="0"/>
              <a:t>10 is greater than 20.</a:t>
            </a:r>
          </a:p>
          <a:p>
            <a:pPr lvl="1" eaLnBrk="1" hangingPunct="1"/>
            <a:r>
              <a:rPr lang="en-US" dirty="0" smtClean="0"/>
              <a:t>x divided by 2 equals 7.  </a:t>
            </a:r>
            <a:r>
              <a:rPr lang="en-US" i="1" dirty="0" smtClean="0"/>
              <a:t>(depends on the value of x)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An assertion might be false ("The sky is purple" above), but it is still an assertion because it is a true/false statement.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67281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Reasoning about assertions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Suppose you have the following code: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x &gt;= 3: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Point A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x -= 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B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x += 1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 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do you know about </a:t>
            </a:r>
            <a:r>
              <a:rPr lang="en-US" dirty="0" smtClean="0">
                <a:latin typeface="Courier New" panose="02070309020205020404" pitchFamily="49" charset="0"/>
              </a:rPr>
              <a:t>x</a:t>
            </a:r>
            <a:r>
              <a:rPr lang="en-US" dirty="0" smtClean="0"/>
              <a:t>'s value at the three points?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Is </a:t>
            </a:r>
            <a:r>
              <a:rPr lang="en-US" dirty="0" smtClean="0">
                <a:latin typeface="Courier New" panose="02070309020205020404" pitchFamily="49" charset="0"/>
              </a:rPr>
              <a:t>x &gt; 3</a:t>
            </a:r>
            <a:r>
              <a:rPr lang="en-US" dirty="0" smtClean="0"/>
              <a:t>?  Always?  Sometimes?  Never?</a:t>
            </a:r>
          </a:p>
        </p:txBody>
      </p:sp>
    </p:spTree>
    <p:extLst>
      <p:ext uri="{BB962C8B-B14F-4D97-AF65-F5344CB8AC3E}">
        <p14:creationId xmlns:p14="http://schemas.microsoft.com/office/powerpoint/2010/main" val="26244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Assertions in code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We can make assertions about our code and ask whether they are true at various points in the code.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/>
              <a:t>Valid answers are ALWAYS, NEVER, or SOMETIMES.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7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number = input("Type a nonnegative number: 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Point A: is number &lt; 0.0 here?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while number &lt; 0.0: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</a:t>
            </a:r>
            <a:r>
              <a:rPr lang="en-US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Point B: is number &lt; 0.0 here?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number = input("Negative; try again: ")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    </a:t>
            </a:r>
            <a:r>
              <a:rPr lang="en-US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Point C: is number &lt; 0.0 here?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Point D: is number &lt; 0.0 here?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630697" y="2567354"/>
            <a:ext cx="2057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i="1" dirty="0">
                <a:solidFill>
                  <a:srgbClr val="FF0000"/>
                </a:solidFill>
                <a:latin typeface="Courier New" panose="02070309020205020404" pitchFamily="49" charset="0"/>
              </a:rPr>
              <a:t>(SOMETIMES</a:t>
            </a:r>
            <a:r>
              <a:rPr lang="en-US" sz="2000" b="1" i="1" dirty="0" smtClean="0">
                <a:solidFill>
                  <a:srgbClr val="FF0000"/>
                </a:solidFill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i="1" dirty="0">
                <a:solidFill>
                  <a:srgbClr val="FF0000"/>
                </a:solidFill>
                <a:latin typeface="Courier New" panose="02070309020205020404" pitchFamily="49" charset="0"/>
              </a:rPr>
              <a:t>(ALWAYS)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i="1" dirty="0">
                <a:solidFill>
                  <a:srgbClr val="FF0000"/>
                </a:solidFill>
                <a:latin typeface="Courier New" panose="02070309020205020404" pitchFamily="49" charset="0"/>
              </a:rPr>
              <a:t>(SOMETIMES)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sz="2000" b="1" i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sz="2000" b="1" i="1" dirty="0">
                <a:solidFill>
                  <a:srgbClr val="FF0000"/>
                </a:solidFill>
                <a:latin typeface="Courier New" panose="02070309020205020404" pitchFamily="49" charset="0"/>
              </a:rPr>
              <a:t>(NEVER)</a:t>
            </a:r>
          </a:p>
        </p:txBody>
      </p:sp>
    </p:spTree>
    <p:extLst>
      <p:ext uri="{BB962C8B-B14F-4D97-AF65-F5344CB8AC3E}">
        <p14:creationId xmlns:p14="http://schemas.microsoft.com/office/powerpoint/2010/main" val="3413908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Reasoning about assertions</a:t>
            </a:r>
          </a:p>
        </p:txBody>
      </p:sp>
      <p:sp>
        <p:nvSpPr>
          <p:cNvPr id="8724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Right after a variable is initialized, its value is known: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3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is x &gt; 0?  ALWAYS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In general you know nothing about parameters' values: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mystery(a, b):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is a == 10?  SOMETIMES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dirty="0" smtClean="0"/>
              <a:t>But inside an </a:t>
            </a:r>
            <a:r>
              <a:rPr lang="en-US" dirty="0" smtClean="0">
                <a:latin typeface="Courier New" panose="02070309020205020404" pitchFamily="49" charset="0"/>
              </a:rPr>
              <a:t>if</a:t>
            </a:r>
            <a:r>
              <a:rPr lang="en-US" dirty="0" smtClean="0"/>
              <a:t>, </a:t>
            </a:r>
            <a:r>
              <a:rPr lang="en-US" dirty="0" smtClean="0">
                <a:latin typeface="Courier New" panose="02070309020205020404" pitchFamily="49" charset="0"/>
              </a:rPr>
              <a:t>while</a:t>
            </a:r>
            <a:r>
              <a:rPr lang="en-US" dirty="0" smtClean="0"/>
              <a:t>, etc., you may know something: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</a:rPr>
              <a:t>def</a:t>
            </a:r>
            <a:r>
              <a:rPr lang="en-US" dirty="0" smtClean="0">
                <a:latin typeface="Courier New" panose="02070309020205020404" pitchFamily="49" charset="0"/>
              </a:rPr>
              <a:t> mystery(a, b):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if a &lt; 0: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is a == 10?  NEVER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    ...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</a:p>
        </p:txBody>
      </p:sp>
    </p:spTree>
    <p:extLst>
      <p:ext uri="{BB962C8B-B14F-4D97-AF65-F5344CB8AC3E}">
        <p14:creationId xmlns:p14="http://schemas.microsoft.com/office/powerpoint/2010/main" val="323882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Assertions and loops</a:t>
            </a:r>
          </a:p>
        </p:txBody>
      </p:sp>
      <p:sp>
        <p:nvSpPr>
          <p:cNvPr id="87142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75000"/>
              </a:lnSpc>
            </a:pPr>
            <a:r>
              <a:rPr lang="en-US" dirty="0" smtClean="0"/>
              <a:t>At the start of a loop's body, the loop's test must be </a:t>
            </a:r>
            <a:r>
              <a:rPr lang="en-US" dirty="0">
                <a:latin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</a:rPr>
              <a:t>rue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while y &lt; 10: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is y &lt; 10?  ALWAYS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</a:pPr>
            <a:r>
              <a:rPr lang="en-US" dirty="0" smtClean="0"/>
              <a:t>After a loop, the loop's test must be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while y &lt; 10: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...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is y &lt; 10?  NEVER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eaLnBrk="1" hangingPunct="1">
              <a:lnSpc>
                <a:spcPct val="75000"/>
              </a:lnSpc>
            </a:pPr>
            <a:r>
              <a:rPr lang="en-US" dirty="0" smtClean="0"/>
              <a:t>Inside a loop's body, the loop's test may become </a:t>
            </a:r>
            <a:r>
              <a:rPr lang="en-US" dirty="0">
                <a:latin typeface="Courier New" panose="02070309020205020404" pitchFamily="49" charset="0"/>
              </a:rPr>
              <a:t>F</a:t>
            </a:r>
            <a:r>
              <a:rPr lang="en-US" dirty="0" smtClean="0">
                <a:latin typeface="Courier New" panose="02070309020205020404" pitchFamily="49" charset="0"/>
              </a:rPr>
              <a:t>alse</a:t>
            </a:r>
            <a:r>
              <a:rPr lang="en-US" dirty="0" smtClean="0"/>
              <a:t>: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while y &lt; 10: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y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+= 1</a:t>
            </a: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is y &lt; 10?  SOMETIMES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 typeface="Wingdings 2" panose="05020102010507070707" pitchFamily="18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95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2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"Sometimes"</a:t>
            </a:r>
          </a:p>
        </p:txBody>
      </p:sp>
      <p:sp>
        <p:nvSpPr>
          <p:cNvPr id="87040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Things that cause a variable's value to be unknown</a:t>
            </a:r>
            <a:br>
              <a:rPr lang="en-US" dirty="0" smtClean="0"/>
            </a:br>
            <a:r>
              <a:rPr lang="en-US" dirty="0" smtClean="0"/>
              <a:t>(often leads to "sometimes" answers):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reading from </a:t>
            </a:r>
            <a:r>
              <a:rPr lang="en-US" dirty="0" smtClean="0">
                <a:latin typeface="Courier New" panose="02070309020205020404" pitchFamily="49" charset="0"/>
              </a:rPr>
              <a:t>input</a:t>
            </a:r>
          </a:p>
          <a:p>
            <a:pPr lvl="1" eaLnBrk="1" hangingPunct="1"/>
            <a:r>
              <a:rPr lang="en-US" dirty="0" smtClean="0"/>
              <a:t>reading a number from a </a:t>
            </a:r>
            <a:r>
              <a:rPr lang="en-US" dirty="0">
                <a:latin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</a:rPr>
              <a:t>andom</a:t>
            </a:r>
            <a:r>
              <a:rPr lang="en-US" dirty="0" smtClean="0"/>
              <a:t> object</a:t>
            </a:r>
          </a:p>
          <a:p>
            <a:pPr lvl="1" eaLnBrk="1" hangingPunct="1"/>
            <a:r>
              <a:rPr lang="en-US" dirty="0" smtClean="0"/>
              <a:t>a parameter's initial value to a function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If you can reach a part of the program both with the answer being "yes" and the answer being "no", then the correct answer is "sometimes".</a:t>
            </a:r>
          </a:p>
          <a:p>
            <a:pPr lvl="1" eaLnBrk="1" hangingPunct="1"/>
            <a:endParaRPr lang="en-US" sz="800" dirty="0"/>
          </a:p>
          <a:p>
            <a:pPr lvl="1" eaLnBrk="1" hangingPunct="1"/>
            <a:r>
              <a:rPr lang="en-US" dirty="0" smtClean="0"/>
              <a:t>If you're unsure, "Sometimes" is a good guess.</a:t>
            </a:r>
          </a:p>
        </p:txBody>
      </p:sp>
    </p:spTree>
    <p:extLst>
      <p:ext uri="{BB962C8B-B14F-4D97-AF65-F5344CB8AC3E}">
        <p14:creationId xmlns:p14="http://schemas.microsoft.com/office/powerpoint/2010/main" val="2153603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803</Words>
  <Application>Microsoft Office PowerPoint</Application>
  <PresentationFormat>Widescreen</PresentationFormat>
  <Paragraphs>287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Section attendance question</vt:lpstr>
      <vt:lpstr>Section input file</vt:lpstr>
      <vt:lpstr>Logical assertions</vt:lpstr>
      <vt:lpstr>Reasoning about assertions</vt:lpstr>
      <vt:lpstr>Assertions in code</vt:lpstr>
      <vt:lpstr>Reasoning about assertions</vt:lpstr>
      <vt:lpstr>Assertions and loops</vt:lpstr>
      <vt:lpstr>"Sometimes"</vt:lpstr>
      <vt:lpstr>Assertion example 1</vt:lpstr>
      <vt:lpstr>Assertion example 2</vt:lpstr>
      <vt:lpstr>Assertion example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7</cp:revision>
  <dcterms:created xsi:type="dcterms:W3CDTF">2016-08-16T03:32:21Z</dcterms:created>
  <dcterms:modified xsi:type="dcterms:W3CDTF">2018-03-19T02:56:02Z</dcterms:modified>
</cp:coreProperties>
</file>