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65" r:id="rId4"/>
    <p:sldId id="264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0C041-B461-4781-BAD2-69FA2FD4DADF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6A2E6-A1C2-4EFB-B662-EC9D8D752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3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common PrintStream bug:</a:t>
            </a:r>
          </a:p>
          <a:p>
            <a:r>
              <a:rPr lang="en-US" smtClean="0">
                <a:latin typeface="Arial" panose="020B0604020202020204" pitchFamily="34" charset="0"/>
              </a:rPr>
              <a:t>- declaring it in a method that gets called many times.  This causes the file to be re-opened and wipes the past contents.  So only the last line shows up in the file.</a:t>
            </a:r>
          </a:p>
        </p:txBody>
      </p:sp>
    </p:spTree>
    <p:extLst>
      <p:ext uri="{BB962C8B-B14F-4D97-AF65-F5344CB8AC3E}">
        <p14:creationId xmlns:p14="http://schemas.microsoft.com/office/powerpoint/2010/main" val="3772114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6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65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30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5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6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36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71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0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45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64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63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A0BD-3582-4713-BF87-9251676B845A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C4526-F7BA-42DA-94CD-A593B445C35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29817"/>
            <a:ext cx="12192000" cy="3478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10129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791050"/>
            <a:ext cx="12192000" cy="669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86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87791"/>
          </a:xfrm>
        </p:spPr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110, </a:t>
            </a:r>
            <a:r>
              <a:rPr lang="en-US" dirty="0" smtClean="0"/>
              <a:t>Spring 2018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3275" y="2195268"/>
            <a:ext cx="9144000" cy="1655762"/>
          </a:xfrm>
        </p:spPr>
        <p:txBody>
          <a:bodyPr/>
          <a:lstStyle/>
          <a:p>
            <a:r>
              <a:rPr lang="en-US" dirty="0" smtClean="0"/>
              <a:t>Lecture 27: Lists that change size and </a:t>
            </a:r>
            <a:r>
              <a:rPr lang="en-US" dirty="0" smtClean="0"/>
              <a:t>File Output </a:t>
            </a:r>
            <a:endParaRPr lang="en-US" dirty="0" smtClean="0"/>
          </a:p>
          <a:p>
            <a:pPr lvl="0"/>
            <a:r>
              <a:rPr lang="en-US" sz="1800" dirty="0">
                <a:solidFill>
                  <a:prstClr val="black"/>
                </a:solidFill>
              </a:rPr>
              <a:t>Adapted from slides by Marty </a:t>
            </a:r>
            <a:r>
              <a:rPr lang="en-US" sz="1800" dirty="0" err="1">
                <a:solidFill>
                  <a:prstClr val="black"/>
                </a:solidFill>
              </a:rPr>
              <a:t>Stepp</a:t>
            </a:r>
            <a:r>
              <a:rPr lang="en-US" sz="1800" dirty="0">
                <a:solidFill>
                  <a:prstClr val="black"/>
                </a:solidFill>
              </a:rPr>
              <a:t> and Stuart </a:t>
            </a:r>
            <a:r>
              <a:rPr lang="en-US" sz="1800" dirty="0" err="1">
                <a:solidFill>
                  <a:prstClr val="black"/>
                </a:solidFill>
              </a:rPr>
              <a:t>Reges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428" y="3411727"/>
            <a:ext cx="8457143" cy="29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094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Assertion </a:t>
            </a:r>
            <a:r>
              <a:rPr lang="en-US" dirty="0" smtClean="0"/>
              <a:t>example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#</a:t>
            </a:r>
            <a:r>
              <a:rPr lang="en-US" sz="1600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Assumes y &gt;= 0, and returns </a:t>
            </a:r>
            <a:r>
              <a:rPr lang="en-US" sz="1600" b="1" dirty="0" err="1">
                <a:solidFill>
                  <a:srgbClr val="008080"/>
                </a:solidFill>
                <a:latin typeface="Courier New" panose="02070309020205020404" pitchFamily="49" charset="0"/>
              </a:rPr>
              <a:t>x^y</a:t>
            </a:r>
            <a:endParaRPr 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 err="1" smtClean="0">
                <a:latin typeface="Courier New" panose="02070309020205020404" pitchFamily="49" charset="0"/>
              </a:rPr>
              <a:t>def</a:t>
            </a:r>
            <a:r>
              <a:rPr lang="en-US" sz="1600" dirty="0" smtClean="0">
                <a:latin typeface="Courier New" panose="02070309020205020404" pitchFamily="49" charset="0"/>
              </a:rPr>
              <a:t> pow(x, </a:t>
            </a:r>
            <a:r>
              <a:rPr lang="en-US" sz="1600" dirty="0">
                <a:latin typeface="Courier New" panose="02070309020205020404" pitchFamily="49" charset="0"/>
              </a:rPr>
              <a:t>y</a:t>
            </a:r>
            <a:r>
              <a:rPr lang="en-US" sz="1600" dirty="0" smtClean="0">
                <a:latin typeface="Courier New" panose="02070309020205020404" pitchFamily="49" charset="0"/>
              </a:rPr>
              <a:t>):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  <a:r>
              <a:rPr lang="en-US" sz="1600" dirty="0" smtClean="0">
                <a:latin typeface="Courier New" panose="02070309020205020404" pitchFamily="49" charset="0"/>
              </a:rPr>
              <a:t>prod </a:t>
            </a:r>
            <a:r>
              <a:rPr lang="en-US" sz="1600" dirty="0">
                <a:latin typeface="Courier New" panose="02070309020205020404" pitchFamily="49" charset="0"/>
              </a:rPr>
              <a:t>= </a:t>
            </a:r>
            <a:r>
              <a:rPr lang="en-US" sz="1600" dirty="0" smtClean="0">
                <a:latin typeface="Courier New" panose="02070309020205020404" pitchFamily="49" charset="0"/>
              </a:rPr>
              <a:t>1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#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A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while </a:t>
            </a:r>
            <a:r>
              <a:rPr lang="en-US" sz="1600" dirty="0" smtClean="0">
                <a:latin typeface="Courier New" panose="02070309020205020404" pitchFamily="49" charset="0"/>
              </a:rPr>
              <a:t>y </a:t>
            </a:r>
            <a:r>
              <a:rPr lang="en-US" sz="1600" dirty="0">
                <a:latin typeface="Courier New" panose="02070309020205020404" pitchFamily="49" charset="0"/>
              </a:rPr>
              <a:t>&gt; </a:t>
            </a:r>
            <a:r>
              <a:rPr lang="en-US" sz="1600" dirty="0" smtClean="0">
                <a:latin typeface="Courier New" panose="02070309020205020404" pitchFamily="49" charset="0"/>
              </a:rPr>
              <a:t>0: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B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if </a:t>
            </a:r>
            <a:r>
              <a:rPr lang="en-US" sz="1600" dirty="0" smtClean="0">
                <a:latin typeface="Courier New" panose="02070309020205020404" pitchFamily="49" charset="0"/>
              </a:rPr>
              <a:t>y </a:t>
            </a:r>
            <a:r>
              <a:rPr lang="en-US" sz="1600" dirty="0">
                <a:latin typeface="Courier New" panose="02070309020205020404" pitchFamily="49" charset="0"/>
              </a:rPr>
              <a:t>% 2 == </a:t>
            </a:r>
            <a:r>
              <a:rPr lang="en-US" sz="1600" dirty="0" smtClean="0">
                <a:latin typeface="Courier New" panose="02070309020205020404" pitchFamily="49" charset="0"/>
              </a:rPr>
              <a:t>0: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C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x = x * </a:t>
            </a:r>
            <a:r>
              <a:rPr lang="en-US" sz="1600" dirty="0" smtClean="0">
                <a:latin typeface="Courier New" panose="02070309020205020404" pitchFamily="49" charset="0"/>
              </a:rPr>
              <a:t>x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y = y </a:t>
            </a:r>
            <a:r>
              <a:rPr lang="en-US" sz="1600" dirty="0" smtClean="0">
                <a:latin typeface="Courier New" panose="02070309020205020404" pitchFamily="49" charset="0"/>
              </a:rPr>
              <a:t>// 2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D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</a:t>
            </a:r>
            <a:r>
              <a:rPr lang="en-US" sz="1600" dirty="0" smtClean="0">
                <a:latin typeface="Courier New" panose="02070309020205020404" pitchFamily="49" charset="0"/>
              </a:rPr>
              <a:t>else: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E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prod = prod * </a:t>
            </a:r>
            <a:r>
              <a:rPr lang="en-US" sz="1600" dirty="0" smtClean="0">
                <a:latin typeface="Courier New" panose="02070309020205020404" pitchFamily="49" charset="0"/>
              </a:rPr>
              <a:t>x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        </a:t>
            </a:r>
            <a:r>
              <a:rPr lang="en-US" sz="1600" dirty="0" smtClean="0">
                <a:latin typeface="Courier New" panose="02070309020205020404" pitchFamily="49" charset="0"/>
              </a:rPr>
              <a:t>y -= 1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F</a:t>
            </a:r>
            <a:endParaRPr 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    #</a:t>
            </a:r>
            <a:r>
              <a:rPr lang="en-US" sz="1600" b="1" i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</a:t>
            </a:r>
            <a:r>
              <a:rPr lang="en-US" sz="1600" b="1" i="1" dirty="0">
                <a:solidFill>
                  <a:srgbClr val="008080"/>
                </a:solidFill>
                <a:latin typeface="Courier New" panose="02070309020205020404" pitchFamily="49" charset="0"/>
              </a:rPr>
              <a:t>Point G</a:t>
            </a:r>
          </a:p>
          <a:p>
            <a:pPr lvl="1" eaLnBrk="1" hangingPunct="1">
              <a:lnSpc>
                <a:spcPct val="65000"/>
              </a:lnSpc>
              <a:buFont typeface="Wingdings" panose="05000000000000000000" pitchFamily="2" charset="2"/>
              <a:buNone/>
            </a:pPr>
            <a:r>
              <a:rPr lang="en-US" sz="1600" dirty="0">
                <a:latin typeface="Courier New" panose="02070309020205020404" pitchFamily="49" charset="0"/>
              </a:rPr>
              <a:t>    return </a:t>
            </a:r>
            <a:r>
              <a:rPr lang="en-US" sz="1600" dirty="0" smtClean="0">
                <a:latin typeface="Courier New" panose="02070309020205020404" pitchFamily="49" charset="0"/>
              </a:rPr>
              <a:t>prod</a:t>
            </a:r>
          </a:p>
        </p:txBody>
      </p:sp>
      <p:graphicFrame>
        <p:nvGraphicFramePr>
          <p:cNvPr id="859228" name="Group 92"/>
          <p:cNvGraphicFramePr>
            <a:graphicFrameLocks noGrp="1"/>
          </p:cNvGraphicFramePr>
          <p:nvPr/>
        </p:nvGraphicFramePr>
        <p:xfrm>
          <a:off x="6781800" y="3124200"/>
          <a:ext cx="3352800" cy="3081338"/>
        </p:xfrm>
        <a:graphic>
          <a:graphicData uri="http://schemas.openxmlformats.org/drawingml/2006/table">
            <a:tbl>
              <a:tblPr/>
              <a:tblGrid>
                <a:gridCol w="922338"/>
                <a:gridCol w="1141412"/>
                <a:gridCol w="1289050"/>
              </a:tblGrid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&gt; 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% 2 == 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A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B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C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F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50" name="Text Box 41"/>
          <p:cNvSpPr txBox="1">
            <a:spLocks noChangeArrowheads="1"/>
          </p:cNvSpPr>
          <p:nvPr/>
        </p:nvSpPr>
        <p:spPr bwMode="auto">
          <a:xfrm>
            <a:off x="5638800" y="2057400"/>
            <a:ext cx="51054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EB641B"/>
              </a:buClr>
              <a:buSzPct val="95000"/>
              <a:buFont typeface="Wingdings 2" panose="05020102010507070707" pitchFamily="18" charset="2"/>
              <a:buChar char="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EB641B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9639D"/>
              </a:buClr>
              <a:buSzPct val="65000"/>
              <a:buFont typeface="Wingdings 2" panose="05020102010507070707" pitchFamily="18" charset="2"/>
              <a:buChar char=""/>
              <a:defRPr sz="17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Which of the following assertions are</a:t>
            </a:r>
            <a:br>
              <a:rPr lang="en-US" sz="1800"/>
            </a:br>
            <a:r>
              <a:rPr lang="en-US" sz="1800"/>
              <a:t>true at which point(s) in the code?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1800"/>
              <a:t>Choose ALWAYS, NEVER, or SOMETIMES.</a:t>
            </a:r>
          </a:p>
        </p:txBody>
      </p:sp>
      <p:graphicFrame>
        <p:nvGraphicFramePr>
          <p:cNvPr id="859229" name="Group 93"/>
          <p:cNvGraphicFramePr>
            <a:graphicFrameLocks noGrp="1"/>
          </p:cNvGraphicFramePr>
          <p:nvPr/>
        </p:nvGraphicFramePr>
        <p:xfrm>
          <a:off x="6781800" y="3124201"/>
          <a:ext cx="3352800" cy="3076577"/>
        </p:xfrm>
        <a:graphic>
          <a:graphicData uri="http://schemas.openxmlformats.org/drawingml/2006/table">
            <a:tbl>
              <a:tblPr/>
              <a:tblGrid>
                <a:gridCol w="922338"/>
                <a:gridCol w="1141412"/>
                <a:gridCol w="1289050"/>
              </a:tblGrid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&gt;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Times New Roman" charset="0"/>
                          <a:cs typeface="Times New Roman" charset="0"/>
                        </a:rPr>
                        <a:t>y % 2 ==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3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SOMETIMES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Point 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NEVER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8080"/>
                        </a:buClr>
                        <a:buSzPct val="60000"/>
                        <a:buFont typeface="Wingdings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Times New Roman" charset="0"/>
                          <a:cs typeface="Times New Roman" charset="0"/>
                        </a:rPr>
                        <a:t>ALWAYS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588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functions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838200" y="1352711"/>
          <a:ext cx="10661301" cy="525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0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362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Function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Description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an item to the end of the list. Equivalent to 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a[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(a):] = [x]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.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extend(L)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Extend the list by appending all the items in the given list. Equivalent to 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(a):] = L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insert(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Inserts an item at a given position.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the index of the element before which to insert, so 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a.insert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(0, x)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inserts at the front of the list.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remove(x)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first item from the list whose value is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Errs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no such item.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pop(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Removes the item at the given position in the list, and returns it. </a:t>
                      </a:r>
                      <a:r>
                        <a:rPr lang="en-US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a.pop</a:t>
                      </a:r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removes and returns the last item in the list.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clear()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Remove all items from the list. 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Returns the index in the list of the first item whose value is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Errs if there is no such item.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count(x)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Returns the number of times </a:t>
                      </a:r>
                      <a:r>
                        <a:rPr lang="en-US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appears in the list.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 the items of the list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reverse()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Reverses the elements of the list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copy()</a:t>
                      </a:r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Return a copy of the list.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170F0-70F1-4B73-A36D-C6A3B174B3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427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Lists that change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don't know how big we want our list to be when our program starts</a:t>
            </a:r>
          </a:p>
          <a:p>
            <a:pPr lvl="1"/>
            <a:r>
              <a:rPr lang="en-US" dirty="0" smtClean="0"/>
              <a:t>It can be useful to create an empty list and fill it up.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("hello")</a:t>
            </a:r>
          </a:p>
          <a:p>
            <a:pPr marL="457200" lvl="1" indent="0">
              <a:buNone/>
            </a:pP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("world")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print(data)                 # ['hello', 'world']</a:t>
            </a:r>
          </a:p>
          <a:p>
            <a:pPr marL="457200" lvl="1" indent="0">
              <a:buNone/>
            </a:pPr>
            <a:endParaRPr lang="en-US" sz="2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How would we insert another word in the middle?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1480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Write a function called </a:t>
            </a:r>
            <a:r>
              <a:rPr lang="en-US" sz="2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remove_duplicates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/>
              <a:t>that takes a </a:t>
            </a:r>
            <a:r>
              <a:rPr lang="en-US" b="1" dirty="0" smtClean="0"/>
              <a:t>sorted</a:t>
            </a:r>
            <a:r>
              <a:rPr lang="en-US" dirty="0" smtClean="0"/>
              <a:t> list of numbers and removes any duplicates. For example, if it is called on the following list: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[-2, 1, 1, 3, 3, 3, 4, 5, 6, 78, 78, 79] </a:t>
            </a:r>
          </a:p>
          <a:p>
            <a:pPr marL="0" indent="0">
              <a:buNone/>
            </a:pPr>
            <a:r>
              <a:rPr lang="en-US" dirty="0" smtClean="0"/>
              <a:t>after the call the list should be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 = [-2, 1, 3, 4, 5, 6, 78, 79]</a:t>
            </a:r>
          </a:p>
        </p:txBody>
      </p:sp>
    </p:spTree>
    <p:extLst>
      <p:ext uri="{BB962C8B-B14F-4D97-AF65-F5344CB8AC3E}">
        <p14:creationId xmlns:p14="http://schemas.microsoft.com/office/powerpoint/2010/main" val="823187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and removing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you loop through a list and remove elements you change the length of the list</a:t>
            </a:r>
            <a:r>
              <a:rPr lang="en-US" sz="2200" dirty="0" smtClean="0">
                <a:cs typeface="Courier New" panose="02070309020205020404" pitchFamily="49" charset="0"/>
              </a:rPr>
              <a:t>. </a:t>
            </a:r>
            <a:r>
              <a:rPr lang="en-US" dirty="0">
                <a:cs typeface="Courier New" panose="02070309020205020404" pitchFamily="49" charset="0"/>
              </a:rPr>
              <a:t>T</a:t>
            </a:r>
            <a:r>
              <a:rPr lang="en-US" dirty="0" smtClean="0">
                <a:cs typeface="Courier New" panose="02070309020205020404" pitchFamily="49" charset="0"/>
              </a:rPr>
              <a:t>his means you need to change your upper bound as you are looping.</a:t>
            </a:r>
          </a:p>
          <a:p>
            <a:pPr lvl="1"/>
            <a:r>
              <a:rPr lang="en-US" b="1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You must use a while loop when removing items from a list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range</a:t>
            </a:r>
            <a:r>
              <a:rPr lang="en-US" dirty="0" smtClean="0">
                <a:cs typeface="Courier New" panose="02070309020205020404" pitchFamily="49" charset="0"/>
              </a:rPr>
              <a:t> loop won't work as it can't adjust when the length of the list changes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</a:t>
            </a:r>
            <a:r>
              <a:rPr lang="en-US" dirty="0" smtClean="0">
                <a:cs typeface="Courier New" panose="02070309020205020404" pitchFamily="49" charset="0"/>
              </a:rPr>
              <a:t>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 data </a:t>
            </a:r>
            <a:r>
              <a:rPr lang="en-US" dirty="0" smtClean="0">
                <a:cs typeface="Courier New" panose="02070309020205020404" pitchFamily="49" charset="0"/>
              </a:rPr>
              <a:t>loop won't work as it cannot alter the list.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610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def remove_duplicates(data):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i = 0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i &lt; len(data) - 1: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data[i] == data[i + 1]: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data.pop(i)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else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          # we don't want to move on</a:t>
            </a:r>
            <a:endParaRPr lang="nn-NO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i +=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    # to the next element if we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remove as that will me we </a:t>
            </a:r>
          </a:p>
          <a:p>
            <a:pPr marL="0" indent="0">
              <a:buNone/>
            </a:pP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# will skip the one that 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just moved back into the one </a:t>
            </a:r>
          </a:p>
          <a:p>
            <a:pPr marL="0" indent="0">
              <a:buNone/>
            </a:pPr>
            <a:r>
              <a:rPr lang="nn-NO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nn-NO" sz="2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# we removed's place</a:t>
            </a:r>
            <a:endParaRPr lang="en-US" sz="2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20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Output to files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dirty="0" smtClean="0"/>
              <a:t>Open a file in write or append mode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'w' - write mode – replaces everything in the file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'a' – append mode – adds to the bottom of the file preserving what is already in it</a:t>
            </a:r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endParaRPr lang="en-US" sz="2200" b="1" dirty="0" smtClean="0"/>
          </a:p>
          <a:p>
            <a:pPr lvl="1" eaLnBrk="1" hangingPunct="1">
              <a:lnSpc>
                <a:spcPct val="80000"/>
              </a:lnSpc>
              <a:buFont typeface="Wingdings 2" panose="05020102010507070707" pitchFamily="18" charset="2"/>
              <a:buNone/>
            </a:pP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"w"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write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b="1" dirty="0" smtClean="0"/>
              <a:t>name</a:t>
            </a:r>
            <a:r>
              <a:rPr lang="en-US" sz="2200" dirty="0" smtClean="0">
                <a:latin typeface="Courier New" panose="02070309020205020404" pitchFamily="49" charset="0"/>
              </a:rPr>
              <a:t> </a:t>
            </a:r>
            <a:r>
              <a:rPr lang="en-US" sz="2200" dirty="0">
                <a:latin typeface="Courier New" panose="02070309020205020404" pitchFamily="49" charset="0"/>
              </a:rPr>
              <a:t>= open("</a:t>
            </a:r>
            <a:r>
              <a:rPr lang="en-US" sz="2200" b="1" dirty="0"/>
              <a:t>filename</a:t>
            </a:r>
            <a:r>
              <a:rPr lang="en-US" sz="2200" dirty="0">
                <a:latin typeface="Courier New" panose="02070309020205020404" pitchFamily="49" charset="0"/>
              </a:rPr>
              <a:t>", </a:t>
            </a:r>
            <a:r>
              <a:rPr lang="en-US" sz="2200" b="1" dirty="0">
                <a:solidFill>
                  <a:schemeClr val="accent2"/>
                </a:solidFill>
                <a:latin typeface="Courier New" panose="02070309020205020404" pitchFamily="49" charset="0"/>
              </a:rPr>
              <a:t>"a"</a:t>
            </a:r>
            <a:r>
              <a:rPr lang="en-US" sz="2200" dirty="0">
                <a:latin typeface="Courier New" panose="02070309020205020404" pitchFamily="49" charset="0"/>
              </a:rPr>
              <a:t>)    </a:t>
            </a:r>
            <a:r>
              <a:rPr lang="en-US" sz="2200" b="1" dirty="0">
                <a:solidFill>
                  <a:srgbClr val="008000"/>
                </a:solidFill>
                <a:latin typeface="Courier New" panose="02070309020205020404" pitchFamily="49" charset="0"/>
              </a:rPr>
              <a:t># </a:t>
            </a:r>
            <a:r>
              <a:rPr lang="en-US" sz="2200" b="1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append</a:t>
            </a:r>
          </a:p>
          <a:p>
            <a:pPr>
              <a:lnSpc>
                <a:spcPct val="70000"/>
              </a:lnSpc>
              <a:buNone/>
              <a:tabLst>
                <a:tab pos="3775075" algn="l"/>
              </a:tabLst>
            </a:pPr>
            <a:endParaRPr lang="en-US" sz="22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7638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to files</a:t>
            </a:r>
            <a:endParaRPr lang="en-US" dirty="0" smtClean="0">
              <a:latin typeface="Courier New" panose="02070309020205020404" pitchFamily="49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.write</a:t>
            </a:r>
            <a:r>
              <a:rPr lang="en-US" sz="2200" dirty="0">
                <a:latin typeface="Courier New" panose="02070309020205020404" pitchFamily="49" charset="0"/>
              </a:rPr>
              <a:t>(</a:t>
            </a:r>
            <a:r>
              <a:rPr lang="en-US" sz="2200" b="1" dirty="0" err="1">
                <a:latin typeface="Verdana" panose="020B0604030504040204" pitchFamily="34" charset="0"/>
              </a:rPr>
              <a:t>str</a:t>
            </a:r>
            <a:r>
              <a:rPr lang="en-US" sz="2200" dirty="0">
                <a:latin typeface="Courier New" panose="02070309020205020404" pitchFamily="49" charset="0"/>
              </a:rPr>
              <a:t>)	- </a:t>
            </a:r>
            <a:r>
              <a:rPr lang="en-US" sz="2200" dirty="0"/>
              <a:t>writes the given string to the file</a:t>
            </a:r>
          </a:p>
          <a:p>
            <a:pPr>
              <a:buNone/>
              <a:tabLst>
                <a:tab pos="3775075" algn="l"/>
              </a:tabLst>
            </a:pPr>
            <a:r>
              <a:rPr lang="en-US" sz="2200" dirty="0">
                <a:latin typeface="Courier New" panose="02070309020205020404" pitchFamily="49" charset="0"/>
              </a:rPr>
              <a:t>	</a:t>
            </a:r>
            <a:r>
              <a:rPr lang="en-US" sz="2200" b="1" dirty="0" err="1"/>
              <a:t>name</a:t>
            </a:r>
            <a:r>
              <a:rPr lang="en-US" sz="2200" dirty="0" err="1">
                <a:latin typeface="Courier New" panose="02070309020205020404" pitchFamily="49" charset="0"/>
              </a:rPr>
              <a:t>.close</a:t>
            </a:r>
            <a:r>
              <a:rPr lang="en-US" sz="2200" dirty="0">
                <a:latin typeface="Courier New" panose="02070309020205020404" pitchFamily="49" charset="0"/>
              </a:rPr>
              <a:t>()	- </a:t>
            </a:r>
            <a:r>
              <a:rPr lang="en-US" sz="2200" dirty="0"/>
              <a:t>closes file once writing is done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sz="2200" dirty="0" smtClean="0"/>
              <a:t>Example:</a:t>
            </a:r>
          </a:p>
          <a:p>
            <a:pPr marL="0" indent="0" eaLnBrk="1" hangingPunct="1">
              <a:buNone/>
            </a:pPr>
            <a:endParaRPr lang="en-US" sz="2200" dirty="0"/>
          </a:p>
          <a:p>
            <a:pPr lvl="1">
              <a:spcBef>
                <a:spcPct val="0"/>
              </a:spcBef>
              <a:buNone/>
            </a:pPr>
            <a:r>
              <a:rPr lang="en-US" sz="2000" dirty="0" smtClean="0">
                <a:latin typeface="Courier New" panose="02070309020205020404" pitchFamily="49" charset="0"/>
              </a:rPr>
              <a:t>out </a:t>
            </a:r>
            <a:r>
              <a:rPr lang="en-US" sz="2000" dirty="0">
                <a:latin typeface="Courier New" panose="02070309020205020404" pitchFamily="49" charset="0"/>
              </a:rPr>
              <a:t>= open("output.txt", "w")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out.write</a:t>
            </a:r>
            <a:r>
              <a:rPr lang="en-US" sz="2000" dirty="0">
                <a:latin typeface="Courier New" panose="02070309020205020404" pitchFamily="49" charset="0"/>
              </a:rPr>
              <a:t>("Hello, world!\n")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out.write</a:t>
            </a:r>
            <a:r>
              <a:rPr lang="en-US" sz="2000" dirty="0">
                <a:latin typeface="Courier New" panose="02070309020205020404" pitchFamily="49" charset="0"/>
              </a:rPr>
              <a:t>("How are you?")</a:t>
            </a:r>
          </a:p>
          <a:p>
            <a:pPr lvl="1">
              <a:spcBef>
                <a:spcPct val="0"/>
              </a:spcBef>
              <a:buNone/>
            </a:pPr>
            <a:r>
              <a:rPr lang="en-US" sz="2000" dirty="0" err="1" smtClean="0">
                <a:latin typeface="Courier New" panose="02070309020205020404" pitchFamily="49" charset="0"/>
              </a:rPr>
              <a:t>out.close</a:t>
            </a:r>
            <a:r>
              <a:rPr lang="en-US" sz="2000" dirty="0">
                <a:latin typeface="Courier New" panose="02070309020205020404" pitchFamily="49" charset="0"/>
              </a:rPr>
              <a:t>()</a:t>
            </a:r>
          </a:p>
          <a:p>
            <a:pPr>
              <a:spcBef>
                <a:spcPct val="0"/>
              </a:spcBef>
              <a:buNone/>
            </a:pPr>
            <a:endParaRPr lang="en-US" sz="1000" dirty="0" smtClean="0"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None/>
            </a:pPr>
            <a:r>
              <a:rPr lang="en-US" sz="2000" dirty="0">
                <a:latin typeface="Courier New" panose="02070309020205020404" pitchFamily="49" charset="0"/>
              </a:rPr>
              <a:t>t</a:t>
            </a:r>
            <a:r>
              <a:rPr lang="en-US" sz="2000" dirty="0" smtClean="0">
                <a:latin typeface="Courier New" panose="02070309020205020404" pitchFamily="49" charset="0"/>
              </a:rPr>
              <a:t>ext = open</a:t>
            </a:r>
            <a:r>
              <a:rPr lang="en-US" sz="2000" dirty="0">
                <a:latin typeface="Courier New" panose="02070309020205020404" pitchFamily="49" charset="0"/>
              </a:rPr>
              <a:t>("output.txt").read</a:t>
            </a:r>
            <a:r>
              <a:rPr lang="en-US" sz="2000" dirty="0" smtClean="0">
                <a:latin typeface="Courier New" panose="02070309020205020404" pitchFamily="49" charset="0"/>
              </a:rPr>
              <a:t>()  </a:t>
            </a:r>
            <a:r>
              <a:rPr lang="en-US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# 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Hello</a:t>
            </a:r>
            <a:r>
              <a:rPr lang="nb-NO" sz="2000" b="1" dirty="0">
                <a:solidFill>
                  <a:srgbClr val="009999"/>
                </a:solidFill>
                <a:latin typeface="Courier New" panose="02070309020205020404" pitchFamily="49" charset="0"/>
              </a:rPr>
              <a:t>, world!\nHow are you</a:t>
            </a:r>
            <a:r>
              <a:rPr lang="nb-NO" sz="2000" b="1" dirty="0" smtClean="0">
                <a:solidFill>
                  <a:srgbClr val="009999"/>
                </a:solidFill>
                <a:latin typeface="Courier New" panose="02070309020205020404" pitchFamily="49" charset="0"/>
              </a:rPr>
              <a:t>?</a:t>
            </a:r>
            <a:endParaRPr lang="nb-NO" sz="2000" b="1" dirty="0">
              <a:solidFill>
                <a:srgbClr val="009999"/>
              </a:solidFill>
              <a:latin typeface="Courier New" panose="02070309020205020404" pitchFamily="49" charset="0"/>
            </a:endParaRPr>
          </a:p>
          <a:p>
            <a:pPr marL="0" indent="0" eaLnBrk="1" hangingPunct="1">
              <a:buNone/>
            </a:pPr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36772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673</Words>
  <Application>Microsoft Office PowerPoint</Application>
  <PresentationFormat>Widescreen</PresentationFormat>
  <Paragraphs>136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Courier New</vt:lpstr>
      <vt:lpstr>Times New Roman</vt:lpstr>
      <vt:lpstr>Verdana</vt:lpstr>
      <vt:lpstr>Wingdings</vt:lpstr>
      <vt:lpstr>Wingdings 2</vt:lpstr>
      <vt:lpstr>Office Theme</vt:lpstr>
      <vt:lpstr>CSc 110, Spring 2018</vt:lpstr>
      <vt:lpstr>Assertion example</vt:lpstr>
      <vt:lpstr>List functions</vt:lpstr>
      <vt:lpstr>Lists that change size</vt:lpstr>
      <vt:lpstr>Exercise</vt:lpstr>
      <vt:lpstr>Looping and removing</vt:lpstr>
      <vt:lpstr>Solution </vt:lpstr>
      <vt:lpstr>Output to files</vt:lpstr>
      <vt:lpstr>Output to files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110, Autumn 2016</dc:title>
  <dc:creator>allison</dc:creator>
  <cp:lastModifiedBy>allison</cp:lastModifiedBy>
  <cp:revision>13</cp:revision>
  <dcterms:created xsi:type="dcterms:W3CDTF">2016-10-06T23:13:03Z</dcterms:created>
  <dcterms:modified xsi:type="dcterms:W3CDTF">2018-03-20T18:32:44Z</dcterms:modified>
</cp:coreProperties>
</file>