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C50E6-A919-4CE0-8B2A-25F9F79CDA45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60DF6-E71C-42F4-BD47-A9B510192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94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common PrintStream bug:</a:t>
            </a:r>
          </a:p>
          <a:p>
            <a:r>
              <a:rPr lang="en-US" smtClean="0">
                <a:latin typeface="Arial" panose="020B0604020202020204" pitchFamily="34" charset="0"/>
              </a:rPr>
              <a:t>- declaring it in a method that gets called many times.  This causes the file to be re-opened and wipes the past contents.  So only the last line shows up in the file.</a:t>
            </a:r>
          </a:p>
        </p:txBody>
      </p:sp>
    </p:spTree>
    <p:extLst>
      <p:ext uri="{BB962C8B-B14F-4D97-AF65-F5344CB8AC3E}">
        <p14:creationId xmlns:p14="http://schemas.microsoft.com/office/powerpoint/2010/main" val="875002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6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6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3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6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3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1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0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5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A0BD-3582-4713-BF87-9251676B845A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6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7791"/>
          </a:xfrm>
        </p:spPr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275" y="2195268"/>
            <a:ext cx="9144000" cy="1655762"/>
          </a:xfrm>
        </p:spPr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27: </a:t>
            </a:r>
            <a:r>
              <a:rPr lang="en-US" dirty="0" smtClean="0"/>
              <a:t>Lists </a:t>
            </a:r>
            <a:r>
              <a:rPr lang="en-US" dirty="0" smtClean="0"/>
              <a:t> </a:t>
            </a:r>
            <a:r>
              <a:rPr lang="en-US" dirty="0" smtClean="0"/>
              <a:t>Tuples</a:t>
            </a:r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28" y="3411727"/>
            <a:ext cx="8457143" cy="29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94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to files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.write</a:t>
            </a:r>
            <a:r>
              <a:rPr lang="en-US" sz="2200" dirty="0">
                <a:latin typeface="Courier New" panose="02070309020205020404" pitchFamily="49" charset="0"/>
              </a:rPr>
              <a:t>(</a:t>
            </a:r>
            <a:r>
              <a:rPr lang="en-US" sz="2200" b="1" dirty="0" err="1">
                <a:latin typeface="Verdana" panose="020B0604030504040204" pitchFamily="34" charset="0"/>
              </a:rPr>
              <a:t>str</a:t>
            </a:r>
            <a:r>
              <a:rPr lang="en-US" sz="2200" dirty="0">
                <a:latin typeface="Courier New" panose="02070309020205020404" pitchFamily="49" charset="0"/>
              </a:rPr>
              <a:t>)	- </a:t>
            </a:r>
            <a:r>
              <a:rPr lang="en-US" sz="2200" dirty="0"/>
              <a:t>writes the given string to the file</a:t>
            </a:r>
          </a:p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.close</a:t>
            </a:r>
            <a:r>
              <a:rPr lang="en-US" sz="2200" dirty="0">
                <a:latin typeface="Courier New" panose="02070309020205020404" pitchFamily="49" charset="0"/>
              </a:rPr>
              <a:t>()	- </a:t>
            </a:r>
            <a:r>
              <a:rPr lang="en-US" sz="2200" dirty="0"/>
              <a:t>closes file once writing is done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sz="2200" dirty="0" smtClean="0"/>
              <a:t>Example:</a:t>
            </a:r>
          </a:p>
          <a:p>
            <a:pPr marL="0" indent="0" eaLnBrk="1" hangingPunct="1">
              <a:buNone/>
            </a:pPr>
            <a:endParaRPr lang="en-US" sz="2200" dirty="0"/>
          </a:p>
          <a:p>
            <a:pPr lvl="1">
              <a:spcBef>
                <a:spcPct val="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out </a:t>
            </a:r>
            <a:r>
              <a:rPr lang="en-US" sz="2000" dirty="0">
                <a:latin typeface="Courier New" panose="02070309020205020404" pitchFamily="49" charset="0"/>
              </a:rPr>
              <a:t>= open("output.txt", "w")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("Hello, world!\n")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("How are you?")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out.close</a:t>
            </a:r>
            <a:r>
              <a:rPr lang="en-US" sz="2000" dirty="0">
                <a:latin typeface="Courier New" panose="02070309020205020404" pitchFamily="49" charset="0"/>
              </a:rPr>
              <a:t>()</a:t>
            </a: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</a:rPr>
              <a:t>t</a:t>
            </a:r>
            <a:r>
              <a:rPr lang="en-US" sz="2000" dirty="0" smtClean="0">
                <a:latin typeface="Courier New" panose="02070309020205020404" pitchFamily="49" charset="0"/>
              </a:rPr>
              <a:t>ext = open</a:t>
            </a:r>
            <a:r>
              <a:rPr lang="en-US" sz="2000" dirty="0">
                <a:latin typeface="Courier New" panose="02070309020205020404" pitchFamily="49" charset="0"/>
              </a:rPr>
              <a:t>("output.txt").read</a:t>
            </a:r>
            <a:r>
              <a:rPr lang="en-US" sz="2000" dirty="0" smtClean="0">
                <a:latin typeface="Courier New" panose="02070309020205020404" pitchFamily="49" charset="0"/>
              </a:rPr>
              <a:t>()  </a:t>
            </a:r>
            <a:r>
              <a:rPr lang="en-US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Hello</a:t>
            </a:r>
            <a:r>
              <a:rPr lang="nb-NO" sz="2000" b="1" dirty="0">
                <a:solidFill>
                  <a:srgbClr val="009999"/>
                </a:solidFill>
                <a:latin typeface="Courier New" panose="02070309020205020404" pitchFamily="49" charset="0"/>
              </a:rPr>
              <a:t>, world!\nHow are you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?</a:t>
            </a:r>
            <a:endParaRPr lang="nb-NO" sz="2000" b="1" dirty="0">
              <a:solidFill>
                <a:srgbClr val="009999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807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programming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Given a file of cities</a:t>
            </a:r>
            <a:r>
              <a:rPr lang="en-US" sz="2000" dirty="0" smtClean="0"/>
              <a:t>' names and </a:t>
            </a:r>
            <a:r>
              <a:rPr lang="en-US" sz="2000" dirty="0"/>
              <a:t>(x, y) </a:t>
            </a:r>
            <a:r>
              <a:rPr lang="en-US" sz="2000" dirty="0" smtClean="0"/>
              <a:t>coordinates:</a:t>
            </a:r>
            <a:endParaRPr lang="en-US" sz="2000" dirty="0"/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Winslow 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20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Tucson 90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60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Phoenix 10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72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Bisbee 74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98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Yuma 5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136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 smtClean="0">
                <a:latin typeface="Courier New" charset="0"/>
                <a:cs typeface="Courier New" charset="0"/>
                <a:sym typeface="Courier New" charset="0"/>
              </a:rPr>
              <a:t>Page 150 </a:t>
            </a: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91</a:t>
            </a: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1800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70000"/>
              </a:lnSpc>
              <a:defRPr/>
            </a:pPr>
            <a:endParaRPr lang="en-US" sz="700" dirty="0"/>
          </a:p>
          <a:p>
            <a:pPr>
              <a:defRPr/>
            </a:pPr>
            <a:r>
              <a:rPr lang="en-US" sz="2000" dirty="0"/>
              <a:t>Write a program to draw the cities on a </a:t>
            </a:r>
            <a:r>
              <a:rPr lang="en-US" sz="2000" dirty="0" err="1">
                <a:latin typeface="Courier New" charset="0"/>
                <a:cs typeface="Courier New" charset="0"/>
                <a:sym typeface="Courier New" charset="0"/>
              </a:rPr>
              <a:t>DrawingPanel</a:t>
            </a:r>
            <a:r>
              <a:rPr lang="en-US" sz="2000" dirty="0"/>
              <a:t>, then simulates an earthquake that turns all cities red that are within a given radius:</a:t>
            </a:r>
          </a:p>
          <a:p>
            <a:pPr marL="679450" lvl="1"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x?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Epicenter y?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100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70000"/>
              </a:lnSpc>
              <a:buNone/>
              <a:defRPr/>
            </a:pPr>
            <a:r>
              <a:rPr lang="en-US" sz="1800" dirty="0">
                <a:latin typeface="Courier New" charset="0"/>
                <a:cs typeface="Courier New" charset="0"/>
                <a:sym typeface="Courier New" charset="0"/>
              </a:rPr>
              <a:t>Affected radius? </a:t>
            </a:r>
            <a:r>
              <a:rPr lang="en-US" sz="1800" u="sng" dirty="0">
                <a:latin typeface="Courier New Bold" charset="0"/>
                <a:cs typeface="Courier New Bold" charset="0"/>
                <a:sym typeface="Courier New Bold" charset="0"/>
              </a:rPr>
              <a:t>75</a:t>
            </a:r>
            <a:endParaRPr lang="en-US" sz="1800" u="sng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pic>
        <p:nvPicPr>
          <p:cNvPr id="4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616" y="1690688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99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33387" lvl="1" indent="0"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l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ines = open("</a:t>
            </a: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cities.txt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").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readlines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()</a:t>
            </a:r>
          </a:p>
          <a:p>
            <a:pPr marL="433387" lvl="1" indent="0">
              <a:buNone/>
              <a:defRPr/>
            </a:pP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names =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[0] *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(lines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)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[0] *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(lines)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[0]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*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len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(lines)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endParaRPr lang="en-US" sz="800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for 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in range(0, 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len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(lines)):</a:t>
            </a: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	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parts = lines[</a:t>
            </a:r>
            <a:r>
              <a:rPr lang="en-US" dirty="0" err="1" smtClean="0">
                <a:latin typeface="Courier New" charset="0"/>
                <a:cs typeface="Courier New" charset="0"/>
                <a:sym typeface="Courier New" charset="0"/>
              </a:rPr>
              <a:t>i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].split()</a:t>
            </a: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	</a:t>
            </a:r>
            <a:r>
              <a:rPr lang="en-US" dirty="0" smtClean="0"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names[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 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parts[0]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x_coords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 =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parts[1]   </a:t>
            </a:r>
            <a:r>
              <a:rPr lang="en-US" dirty="0" smtClean="0">
                <a:solidFill>
                  <a:srgbClr val="008080"/>
                </a:solidFill>
                <a:latin typeface="Courier New Bold" charset="0"/>
                <a:cs typeface="Courier New Bold" charset="0"/>
                <a:sym typeface="Courier New Bold" charset="0"/>
              </a:rPr>
              <a:t># </a:t>
            </a:r>
            <a:r>
              <a:rPr lang="en-US" dirty="0">
                <a:solidFill>
                  <a:srgbClr val="008080"/>
                </a:solidFill>
                <a:latin typeface="Courier New Bold" charset="0"/>
                <a:cs typeface="Courier New Bold" charset="0"/>
                <a:sym typeface="Courier New Bold" charset="0"/>
              </a:rPr>
              <a:t>read each city</a:t>
            </a:r>
            <a:endParaRPr lang="en-US" dirty="0">
              <a:solidFill>
                <a:srgbClr val="008080"/>
              </a:solidFill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y_coords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[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] = parts[2]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433387" lvl="1" indent="0">
              <a:lnSpc>
                <a:spcPct val="80000"/>
              </a:lnSpc>
              <a:buNone/>
              <a:defRPr/>
            </a:pPr>
            <a:r>
              <a:rPr lang="en-US" dirty="0">
                <a:latin typeface="Courier New" charset="0"/>
                <a:cs typeface="Courier New" charset="0"/>
                <a:sym typeface="Courier New" charset="0"/>
              </a:rPr>
              <a:t>...</a:t>
            </a:r>
            <a:endParaRPr lang="en-US" dirty="0">
              <a:latin typeface="Courier New" charset="0"/>
              <a:sym typeface="Courier New" charset="0"/>
            </a:endParaRPr>
          </a:p>
          <a:p>
            <a:pPr marL="679450" lvl="1">
              <a:lnSpc>
                <a:spcPct val="80000"/>
              </a:lnSpc>
              <a:defRPr/>
            </a:pPr>
            <a:endParaRPr lang="en-US" dirty="0">
              <a:latin typeface="Courier New" charset="0"/>
              <a:sym typeface="Courier New" charset="0"/>
            </a:endParaRPr>
          </a:p>
          <a:p>
            <a:pPr marL="679450" lvl="1">
              <a:defRPr/>
            </a:pPr>
            <a:r>
              <a:rPr lang="en-US" dirty="0">
                <a:latin typeface="Verdana Bold" charset="0"/>
                <a:cs typeface="Verdana Bold" charset="0"/>
                <a:sym typeface="Verdana Bold" charset="0"/>
              </a:rPr>
              <a:t>parallel </a:t>
            </a:r>
            <a:r>
              <a:rPr lang="en-US" dirty="0" smtClean="0">
                <a:latin typeface="Verdana Bold" charset="0"/>
                <a:cs typeface="Verdana Bold" charset="0"/>
                <a:sym typeface="Verdana Bold" charset="0"/>
              </a:rPr>
              <a:t>lists</a:t>
            </a:r>
            <a:r>
              <a:rPr lang="en-US" dirty="0" smtClean="0"/>
              <a:t>: </a:t>
            </a:r>
            <a:r>
              <a:rPr lang="en-US" dirty="0"/>
              <a:t>2+ </a:t>
            </a:r>
            <a:r>
              <a:rPr lang="en-US" dirty="0" smtClean="0"/>
              <a:t>lists with </a:t>
            </a:r>
            <a:r>
              <a:rPr lang="en-US" dirty="0"/>
              <a:t>related data at same indexes.</a:t>
            </a:r>
          </a:p>
          <a:p>
            <a:pPr marL="954088" lvl="2">
              <a:defRPr/>
            </a:pPr>
            <a:r>
              <a:rPr lang="en-US" dirty="0"/>
              <a:t>Considered poor style.</a:t>
            </a:r>
          </a:p>
        </p:txBody>
      </p:sp>
    </p:spTree>
    <p:extLst>
      <p:ext uri="{BB962C8B-B14F-4D97-AF65-F5344CB8AC3E}">
        <p14:creationId xmlns:p14="http://schemas.microsoft.com/office/powerpoint/2010/main" val="62978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in this problem is a set of points.</a:t>
            </a:r>
          </a:p>
          <a:p>
            <a:endParaRPr lang="en-US" dirty="0"/>
          </a:p>
          <a:p>
            <a:r>
              <a:rPr lang="en-US" dirty="0" smtClean="0"/>
              <a:t>It would be better stored together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182" y="194906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706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sequence similar to a list but it </a:t>
            </a:r>
            <a:r>
              <a:rPr lang="en-US" b="1" dirty="0" smtClean="0"/>
              <a:t>cannot be altered</a:t>
            </a:r>
          </a:p>
          <a:p>
            <a:r>
              <a:rPr lang="en-US" dirty="0"/>
              <a:t>G</a:t>
            </a:r>
            <a:r>
              <a:rPr lang="en-US" dirty="0" smtClean="0"/>
              <a:t>ood for storing related data</a:t>
            </a:r>
          </a:p>
          <a:p>
            <a:pPr lvl="1"/>
            <a:r>
              <a:rPr lang="en-US" dirty="0" smtClean="0"/>
              <a:t>We mainly store the same </a:t>
            </a:r>
            <a:r>
              <a:rPr lang="en-US" b="1" dirty="0" smtClean="0"/>
              <a:t>type</a:t>
            </a:r>
            <a:r>
              <a:rPr lang="en-US" dirty="0" smtClean="0"/>
              <a:t> of data in a list </a:t>
            </a:r>
          </a:p>
          <a:p>
            <a:pPr lvl="1"/>
            <a:r>
              <a:rPr lang="en-US" dirty="0" smtClean="0"/>
              <a:t>We usually store related things in tuples </a:t>
            </a:r>
          </a:p>
          <a:p>
            <a:pPr lvl="1"/>
            <a:endParaRPr lang="en-US" dirty="0"/>
          </a:p>
          <a:p>
            <a:r>
              <a:rPr lang="en-US" dirty="0" smtClean="0"/>
              <a:t>Creating tuples</a:t>
            </a:r>
          </a:p>
          <a:p>
            <a:pPr marL="0" indent="0">
              <a:buNone/>
            </a:pPr>
            <a:r>
              <a:rPr lang="en-US" b="1" dirty="0" smtClean="0">
                <a:cs typeface="Courier New" panose="02070309020205020404" pitchFamily="49" charset="0"/>
              </a:rPr>
              <a:t>	name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(</a:t>
            </a:r>
            <a:r>
              <a:rPr lang="en-US" b="1" dirty="0" smtClean="0">
                <a:cs typeface="Courier New" panose="02070309020205020404" pitchFamily="49" charset="0"/>
              </a:rPr>
              <a:t>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cs typeface="Courier New" panose="02070309020205020404" pitchFamily="49" charset="0"/>
              </a:rPr>
              <a:t>other_data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 , </a:t>
            </a:r>
            <a:r>
              <a:rPr lang="en-US" b="1" dirty="0" err="1" smtClean="0">
                <a:cs typeface="Courier New" panose="02070309020205020404" pitchFamily="49" charset="0"/>
              </a:rPr>
              <a:t>last_data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tuple = ("Tucson", 80, 90)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54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tuples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access elements using [] notation, just like lists and strings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tuple = ("Tucson", 80, 90)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low = tuple[1]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You cannot update a tuple! </a:t>
            </a:r>
            <a:endParaRPr lang="en-US" dirty="0"/>
          </a:p>
          <a:p>
            <a:pPr lvl="1"/>
            <a:r>
              <a:rPr lang="en-US" dirty="0" smtClean="0"/>
              <a:t>Tuples are immutable</a:t>
            </a:r>
          </a:p>
          <a:p>
            <a:endParaRPr lang="en-US" dirty="0" smtClean="0"/>
          </a:p>
          <a:p>
            <a:r>
              <a:rPr lang="en-US" dirty="0" smtClean="0"/>
              <a:t>You can loop through tuples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the same as lists</a:t>
            </a:r>
            <a:endParaRPr lang="en-US" dirty="0"/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636641"/>
              </p:ext>
            </p:extLst>
          </p:nvPr>
        </p:nvGraphicFramePr>
        <p:xfrm>
          <a:off x="5687367" y="2726695"/>
          <a:ext cx="5817996" cy="3647440"/>
        </p:xfrm>
        <a:graphic>
          <a:graphicData uri="http://schemas.openxmlformats.org/drawingml/2006/table">
            <a:tbl>
              <a:tblPr/>
              <a:tblGrid>
                <a:gridCol w="1099548"/>
                <a:gridCol w="2256602"/>
                <a:gridCol w="2461846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operation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call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</a:rPr>
                        <a:t>result</a:t>
                      </a:r>
                      <a:endParaRPr lang="en-US" b="1" dirty="0">
                        <a:effectLst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err="1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err="1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((1, 2, 3))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3) + </a:t>
                      </a:r>
                      <a:endParaRPr lang="en-US" sz="1600" dirty="0" smtClean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4, 5, 6)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(1, 2, 3, 4, 5, 6)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('Hi!',) * 4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('Hi!', 'Hi!', 'Hi!', 'Hi!')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in (1, 2, 3)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(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1,2,3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fontAlgn="t"/>
                      <a:r>
                        <a:rPr lang="en-US" sz="1600" baseline="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</a:t>
                      </a:r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min((1, 3))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max()</a:t>
                      </a:r>
                      <a:endParaRPr lang="en-US" b="1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max((1,</a:t>
                      </a:r>
                      <a:r>
                        <a:rPr lang="en-US" sz="1600" baseline="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3))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600" dirty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109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 till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dirty="0" smtClean="0"/>
              <a:t> that accepts a start month and day and a stop month and day and returns the number of days between them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call									return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10)      9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novembeR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15,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10)     25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6,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17)       72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6,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1)         360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0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Days till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62541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days_till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months = (('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january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february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28),('march',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april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('may',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june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july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 ('august', 31),('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september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october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november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30), ('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december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31))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days = 0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range(0,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(months)):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month =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month[0] ==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days = month[1]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start_day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while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12][0] !=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stop_month.lower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days += months[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12][1]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days +=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stop_day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days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2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to files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Open a file in write or append mode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'w' - write mode – replaces everything in the file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'a' – append mode – adds to the bottom of the file preserving what is already in it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2200" b="1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"w"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write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"a"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append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endParaRPr 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89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617</Words>
  <Application>Microsoft Office PowerPoint</Application>
  <PresentationFormat>Widescreen</PresentationFormat>
  <Paragraphs>132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Courier New Bold</vt:lpstr>
      <vt:lpstr>Verdana</vt:lpstr>
      <vt:lpstr>Verdana Bold</vt:lpstr>
      <vt:lpstr>Wingdings 2</vt:lpstr>
      <vt:lpstr>ヒラギノ角ゴ ProN W6</vt:lpstr>
      <vt:lpstr>Office Theme</vt:lpstr>
      <vt:lpstr>CSc 110, Spring 2018</vt:lpstr>
      <vt:lpstr>A programming problem</vt:lpstr>
      <vt:lpstr>A bad solution</vt:lpstr>
      <vt:lpstr>Observations</vt:lpstr>
      <vt:lpstr>Tuples</vt:lpstr>
      <vt:lpstr>Using tuples</vt:lpstr>
      <vt:lpstr>Days till</vt:lpstr>
      <vt:lpstr>Days till solution</vt:lpstr>
      <vt:lpstr>Output to files</vt:lpstr>
      <vt:lpstr>Output to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13</cp:revision>
  <dcterms:created xsi:type="dcterms:W3CDTF">2016-10-06T23:13:03Z</dcterms:created>
  <dcterms:modified xsi:type="dcterms:W3CDTF">2018-03-28T05:57:23Z</dcterms:modified>
</cp:coreProperties>
</file>