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58" r:id="rId6"/>
    <p:sldId id="257" r:id="rId7"/>
    <p:sldId id="265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E4CE3-D016-4A82-A73B-21708F3C86D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10025-DB23-4CEE-87A2-2ACD699D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9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5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2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90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4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8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5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0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9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9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6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13F8F-D242-48F3-8871-ED8C28744E3E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798DD-2A45-44E7-98CB-6035A179C3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7633" y="1022647"/>
            <a:ext cx="9144000" cy="65619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2550" y="1873721"/>
            <a:ext cx="9144000" cy="799140"/>
          </a:xfrm>
        </p:spPr>
        <p:txBody>
          <a:bodyPr>
            <a:normAutofit/>
          </a:bodyPr>
          <a:lstStyle/>
          <a:p>
            <a:r>
              <a:rPr lang="en-US" dirty="0" smtClean="0"/>
              <a:t>Lecture 28: Testing</a:t>
            </a:r>
          </a:p>
          <a:p>
            <a:r>
              <a:rPr lang="en-US" sz="1800" dirty="0" smtClean="0"/>
              <a:t>Thanks to </a:t>
            </a:r>
            <a:r>
              <a:rPr lang="en-US" sz="1800" dirty="0" err="1" smtClean="0"/>
              <a:t>Atif</a:t>
            </a:r>
            <a:r>
              <a:rPr lang="en-US" sz="1800" dirty="0"/>
              <a:t> </a:t>
            </a:r>
            <a:r>
              <a:rPr lang="en-US" sz="1800" dirty="0" err="1" smtClean="0"/>
              <a:t>Memon</a:t>
            </a:r>
            <a:r>
              <a:rPr lang="en-US" sz="1800" dirty="0" smtClean="0"/>
              <a:t> from UMD for disaster examples</a:t>
            </a:r>
            <a:endParaRPr lang="en-US" sz="1800" dirty="0"/>
          </a:p>
        </p:txBody>
      </p:sp>
      <p:pic>
        <p:nvPicPr>
          <p:cNvPr id="5122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43" y="3414307"/>
            <a:ext cx="63436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programming disaster com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813" y="2867740"/>
            <a:ext cx="2706147" cy="308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5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talk about testing?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48305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Mars Climate Orbiter</a:t>
            </a:r>
          </a:p>
          <a:p>
            <a:pPr lvl="1"/>
            <a:r>
              <a:rPr lang="en-US" dirty="0" smtClean="0"/>
              <a:t>Purpose: to relay signals from the Mars Polar Lander once it reached the surface of the planet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Disaster: smashed into the planet instead of reaching a safe orbit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Why: Software bug - failure to convert English measures to metric values</a:t>
            </a:r>
          </a:p>
        </p:txBody>
      </p:sp>
      <p:pic>
        <p:nvPicPr>
          <p:cNvPr id="1028" name="Picture 4" descr="Image result for mars climate orbi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505" y="1825625"/>
            <a:ext cx="4199543" cy="317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05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talk about testing?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THERAC-25 Radiation Therapy</a:t>
            </a:r>
          </a:p>
          <a:p>
            <a:pPr lvl="1"/>
            <a:r>
              <a:rPr lang="en-US" dirty="0" smtClean="0"/>
              <a:t>1986: two cancer patients at the East Texas Cancer Center in Tyler received fatal radiation overdose</a:t>
            </a:r>
          </a:p>
          <a:p>
            <a:pPr lvl="1"/>
            <a:r>
              <a:rPr lang="en-US" dirty="0" smtClean="0"/>
              <a:t>Why: Software bug - mishandled race condition (i.e., </a:t>
            </a:r>
            <a:r>
              <a:rPr lang="en-US" dirty="0" err="1" smtClean="0"/>
              <a:t>miscoordination</a:t>
            </a:r>
            <a:r>
              <a:rPr lang="en-US" dirty="0" smtClean="0"/>
              <a:t> between concurrent tasks)</a:t>
            </a:r>
          </a:p>
        </p:txBody>
      </p:sp>
      <p:pic>
        <p:nvPicPr>
          <p:cNvPr id="2050" name="Picture 2" descr="Image result for therac-25 radiation therapy mach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321" y="3758083"/>
            <a:ext cx="4565357" cy="276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2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talk about testing?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69" y="1825625"/>
            <a:ext cx="628943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London Ambulance Service</a:t>
            </a:r>
          </a:p>
          <a:p>
            <a:pPr lvl="1"/>
            <a:r>
              <a:rPr lang="en-US" dirty="0" smtClean="0"/>
              <a:t>Purpose: automate many of the human-intensive processes of manual dispatch systems associated with ambulance services in the UK – functions: Call taking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Failure of the London Ambulance Service on 26 and 27 November 1992</a:t>
            </a:r>
          </a:p>
          <a:p>
            <a:pPr lvl="2"/>
            <a:r>
              <a:rPr lang="en-US" dirty="0" smtClean="0"/>
              <a:t>Load increased,  emergencies accumulated, </a:t>
            </a:r>
            <a:r>
              <a:rPr lang="en-US" dirty="0"/>
              <a:t>s</a:t>
            </a:r>
            <a:r>
              <a:rPr lang="en-US" dirty="0" smtClean="0"/>
              <a:t>ystem made incorrect allocations</a:t>
            </a:r>
            <a:endParaRPr lang="en-US" dirty="0"/>
          </a:p>
        </p:txBody>
      </p:sp>
      <p:pic>
        <p:nvPicPr>
          <p:cNvPr id="3074" name="Picture 2" descr="Image result for london ambulan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66" y="2336741"/>
            <a:ext cx="4332603" cy="288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“If the automobile industry had developed like the software industry, we would all be driving $25 cars that get 1,000 miles to the gallon.” </a:t>
            </a:r>
          </a:p>
          <a:p>
            <a:r>
              <a:rPr lang="en-US" dirty="0" smtClean="0"/>
              <a:t>“Yeah, and if cars were like software, they would crash twice a day for no reason, and when you called for service, they’d tell you to reinstall the engine.”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Now days you can get a job as a software engineer developing cars!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5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talk about testing?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will spend a lot of time testing and debugging</a:t>
            </a:r>
          </a:p>
          <a:p>
            <a:endParaRPr lang="en-US" dirty="0" smtClean="0"/>
          </a:p>
          <a:p>
            <a:r>
              <a:rPr lang="en-US" dirty="0" smtClean="0"/>
              <a:t>You can get a job as a Software Engineer in Test</a:t>
            </a:r>
          </a:p>
          <a:p>
            <a:endParaRPr lang="en-US" dirty="0" smtClean="0"/>
          </a:p>
          <a:p>
            <a:r>
              <a:rPr lang="en-US" dirty="0" smtClean="0"/>
              <a:t>Terrible things can happen if you don't test well enough!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20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818"/>
            <a:ext cx="10515600" cy="5325626"/>
          </a:xfrm>
        </p:spPr>
        <p:txBody>
          <a:bodyPr>
            <a:normAutofit/>
          </a:bodyPr>
          <a:lstStyle/>
          <a:p>
            <a:r>
              <a:rPr lang="en-US" b="1" dirty="0" smtClean="0"/>
              <a:t>Black box testing</a:t>
            </a:r>
            <a:r>
              <a:rPr lang="en-US" dirty="0" smtClean="0"/>
              <a:t>: testing the program does what the specification requires</a:t>
            </a:r>
          </a:p>
          <a:p>
            <a:r>
              <a:rPr lang="en-US" b="1" dirty="0" smtClean="0"/>
              <a:t>White box testing</a:t>
            </a:r>
            <a:r>
              <a:rPr lang="en-US" dirty="0" smtClean="0"/>
              <a:t>: examining code for potential problems</a:t>
            </a:r>
          </a:p>
          <a:p>
            <a:r>
              <a:rPr lang="en-US" b="1" dirty="0" smtClean="0"/>
              <a:t>Unit testing</a:t>
            </a:r>
            <a:r>
              <a:rPr lang="en-US" dirty="0" smtClean="0"/>
              <a:t>: verifies correctness of a small piece of testable code in isolation</a:t>
            </a:r>
          </a:p>
          <a:p>
            <a:r>
              <a:rPr lang="en-US" b="1" dirty="0" smtClean="0"/>
              <a:t>Integration test</a:t>
            </a:r>
            <a:r>
              <a:rPr lang="en-US" dirty="0" smtClean="0"/>
              <a:t>: verifies different small already tested components of the program work together correctly</a:t>
            </a:r>
          </a:p>
          <a:p>
            <a:r>
              <a:rPr lang="en-US" b="1" dirty="0" smtClean="0"/>
              <a:t>Regression testing</a:t>
            </a:r>
            <a:r>
              <a:rPr lang="en-US" dirty="0" smtClean="0"/>
              <a:t>: a complete retesting of a modified program</a:t>
            </a:r>
          </a:p>
          <a:p>
            <a:r>
              <a:rPr lang="en-US" b="1" dirty="0" smtClean="0"/>
              <a:t>Stress testing</a:t>
            </a:r>
            <a:r>
              <a:rPr lang="en-US" dirty="0" smtClean="0"/>
              <a:t>: tests the behavior under peak user volumes</a:t>
            </a:r>
          </a:p>
          <a:p>
            <a:r>
              <a:rPr lang="en-US" b="1" dirty="0" smtClean="0"/>
              <a:t>Performance, security, usability </a:t>
            </a:r>
            <a:r>
              <a:rPr lang="en-US" dirty="0" smtClean="0"/>
              <a:t>and many more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70064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[3, 5, 2, 7, 45, 43, 5, 3]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remove_bad_pairs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print(data)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remove_bad_pairs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(list) % 2 != 0):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v.remove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(list[-1])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(list)):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2 != 0 and list[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- 1] &gt; list[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list.remove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- 1)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list.remove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39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366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CSc 110, Spring 2018</vt:lpstr>
      <vt:lpstr>Why talk about testing? </vt:lpstr>
      <vt:lpstr>Why talk about testing? </vt:lpstr>
      <vt:lpstr>Why talk about testing? </vt:lpstr>
      <vt:lpstr>Industry comparison</vt:lpstr>
      <vt:lpstr>Why talk about testing? </vt:lpstr>
      <vt:lpstr>Types of testing</vt:lpstr>
      <vt:lpstr>Testing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18</cp:revision>
  <dcterms:created xsi:type="dcterms:W3CDTF">2016-10-06T17:54:05Z</dcterms:created>
  <dcterms:modified xsi:type="dcterms:W3CDTF">2018-03-30T04:45:54Z</dcterms:modified>
</cp:coreProperties>
</file>