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79" r:id="rId5"/>
    <p:sldId id="263" r:id="rId6"/>
    <p:sldId id="264" r:id="rId7"/>
    <p:sldId id="265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3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7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9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9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1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7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0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9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8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4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FFE0-D0E3-444B-9A21-391AC92A2E9A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B346F-8C54-45AA-B173-B13DC6CB4E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3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-683287" y="234834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err="1" smtClean="0"/>
              <a:t>CSc</a:t>
            </a:r>
            <a:r>
              <a:rPr lang="en-US" sz="7200" dirty="0" smtClean="0"/>
              <a:t> 110, 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Spring 2018</a:t>
            </a:r>
            <a:endParaRPr lang="en-US" sz="72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11016" y="3818374"/>
            <a:ext cx="5983794" cy="17526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32</a:t>
            </a:r>
            <a:r>
              <a:rPr lang="en-US" dirty="0" smtClean="0"/>
              <a:t>: </a:t>
            </a:r>
            <a:r>
              <a:rPr lang="en-US" dirty="0" smtClean="0"/>
              <a:t>Sets and Dictionaries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1268" name="Picture 4" descr="Image result for dictionary com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50" y="586359"/>
            <a:ext cx="5486400" cy="611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730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Maps and tallying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3544"/>
            <a:ext cx="10515600" cy="4351338"/>
          </a:xfrm>
        </p:spPr>
        <p:txBody>
          <a:bodyPr/>
          <a:lstStyle/>
          <a:p>
            <a:pPr>
              <a:tabLst>
                <a:tab pos="2228850" algn="l"/>
              </a:tabLst>
            </a:pPr>
            <a:r>
              <a:rPr lang="en-US" dirty="0" smtClean="0"/>
              <a:t>a map can be thought of as generalization of a tallying list</a:t>
            </a:r>
          </a:p>
          <a:p>
            <a:pPr lvl="1">
              <a:tabLst>
                <a:tab pos="2228850" algn="l"/>
              </a:tabLst>
            </a:pPr>
            <a:r>
              <a:rPr lang="en-US" dirty="0" smtClean="0"/>
              <a:t>the "index" (key) doesn't have to be an </a:t>
            </a:r>
            <a:r>
              <a:rPr lang="en-US" dirty="0" err="1" smtClean="0">
                <a:latin typeface="Courier New" panose="02070309020205020404" pitchFamily="49" charset="0"/>
              </a:rPr>
              <a:t>int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tabLst>
                <a:tab pos="2228850" algn="l"/>
              </a:tabLst>
            </a:pPr>
            <a:endParaRPr lang="en-US" sz="800" dirty="0"/>
          </a:p>
          <a:p>
            <a:pPr lvl="1">
              <a:tabLst>
                <a:tab pos="2228850" algn="l"/>
              </a:tabLst>
            </a:pPr>
            <a:r>
              <a:rPr lang="en-US" dirty="0" smtClean="0"/>
              <a:t>count digits: </a:t>
            </a:r>
            <a:r>
              <a:rPr lang="en-US" dirty="0" smtClean="0">
                <a:latin typeface="Courier New" panose="02070309020205020404" pitchFamily="49" charset="0"/>
              </a:rPr>
              <a:t>22092310907</a:t>
            </a:r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tabLst>
                <a:tab pos="2228850" algn="l"/>
              </a:tabLst>
            </a:pPr>
            <a:endParaRPr lang="en-US" dirty="0" smtClean="0"/>
          </a:p>
          <a:p>
            <a:pPr lvl="1">
              <a:lnSpc>
                <a:spcPct val="70000"/>
              </a:lnSpc>
              <a:buNone/>
              <a:tabLst>
                <a:tab pos="2228850" algn="l"/>
              </a:tabLst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(T)rump, (C)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linton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, (I)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ndependent</a:t>
            </a:r>
            <a:endParaRPr lang="en-US" dirty="0" smtClean="0"/>
          </a:p>
          <a:p>
            <a:pPr lvl="1">
              <a:lnSpc>
                <a:spcPct val="70000"/>
              </a:lnSpc>
              <a:tabLst>
                <a:tab pos="2228850" algn="l"/>
              </a:tabLst>
            </a:pPr>
            <a:r>
              <a:rPr lang="en-US" dirty="0" smtClean="0"/>
              <a:t>count votes:	</a:t>
            </a:r>
            <a:r>
              <a:rPr lang="en-US" dirty="0" smtClean="0">
                <a:latin typeface="Courier New" panose="02070309020205020404" pitchFamily="49" charset="0"/>
              </a:rPr>
              <a:t>"TCCCCCCTTTTTCCCCCCTCTTITCTTITCCTIC"</a:t>
            </a:r>
          </a:p>
        </p:txBody>
      </p:sp>
      <p:graphicFrame>
        <p:nvGraphicFramePr>
          <p:cNvPr id="433156" name="Group 4"/>
          <p:cNvGraphicFramePr>
            <a:graphicFrameLocks noGrp="1"/>
          </p:cNvGraphicFramePr>
          <p:nvPr/>
        </p:nvGraphicFramePr>
        <p:xfrm>
          <a:off x="6124576" y="2655888"/>
          <a:ext cx="4086225" cy="793750"/>
        </p:xfrm>
        <a:graphic>
          <a:graphicData uri="http://schemas.openxmlformats.org/drawingml/2006/table">
            <a:tbl>
              <a:tblPr/>
              <a:tblGrid>
                <a:gridCol w="782638"/>
                <a:gridCol w="330200"/>
                <a:gridCol w="330200"/>
                <a:gridCol w="330200"/>
                <a:gridCol w="330200"/>
                <a:gridCol w="331787"/>
                <a:gridCol w="330200"/>
                <a:gridCol w="330200"/>
                <a:gridCol w="330200"/>
                <a:gridCol w="330200"/>
                <a:gridCol w="3302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index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769" marB="4576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marT="45769" marB="457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4495800" y="31416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433193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903290"/>
              </p:ext>
            </p:extLst>
          </p:nvPr>
        </p:nvGraphicFramePr>
        <p:xfrm>
          <a:off x="2619376" y="5131551"/>
          <a:ext cx="2638425" cy="792228"/>
        </p:xfrm>
        <a:graphic>
          <a:graphicData uri="http://schemas.openxmlformats.org/drawingml/2006/table">
            <a:tbl>
              <a:tblPr/>
              <a:tblGrid>
                <a:gridCol w="855663"/>
                <a:gridCol w="636587"/>
                <a:gridCol w="619125"/>
                <a:gridCol w="527050"/>
              </a:tblGrid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"T"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"C"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"I"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</a:p>
                  </a:txBody>
                  <a:tcPr marT="45657" marB="45657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marT="45657" marB="45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33208" name="Group 56"/>
          <p:cNvGrpSpPr>
            <a:grpSpLocks/>
          </p:cNvGrpSpPr>
          <p:nvPr/>
        </p:nvGrpSpPr>
        <p:grpSpPr bwMode="auto">
          <a:xfrm>
            <a:off x="6872288" y="4733277"/>
            <a:ext cx="3262312" cy="1695450"/>
            <a:chOff x="3129" y="3216"/>
            <a:chExt cx="2055" cy="1068"/>
          </a:xfrm>
        </p:grpSpPr>
        <p:sp>
          <p:nvSpPr>
            <p:cNvPr id="433209" name="Oval 57"/>
            <p:cNvSpPr>
              <a:spLocks noChangeArrowheads="1"/>
            </p:cNvSpPr>
            <p:nvPr/>
          </p:nvSpPr>
          <p:spPr bwMode="auto">
            <a:xfrm>
              <a:off x="31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0" name="Text Box 58"/>
            <p:cNvSpPr txBox="1">
              <a:spLocks noChangeArrowheads="1"/>
            </p:cNvSpPr>
            <p:nvPr/>
          </p:nvSpPr>
          <p:spPr bwMode="auto">
            <a:xfrm>
              <a:off x="3504" y="3264"/>
              <a:ext cx="31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"T"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1" name="Text Box 59"/>
            <p:cNvSpPr txBox="1">
              <a:spLocks noChangeArrowheads="1"/>
            </p:cNvSpPr>
            <p:nvPr/>
          </p:nvSpPr>
          <p:spPr bwMode="auto">
            <a:xfrm>
              <a:off x="3129" y="3504"/>
              <a:ext cx="3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"C"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2" name="Text Box 60"/>
            <p:cNvSpPr txBox="1">
              <a:spLocks noChangeArrowheads="1"/>
            </p:cNvSpPr>
            <p:nvPr/>
          </p:nvSpPr>
          <p:spPr bwMode="auto">
            <a:xfrm>
              <a:off x="3456" y="3801"/>
              <a:ext cx="2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"I"</a:t>
              </a:r>
            </a:p>
          </p:txBody>
        </p:sp>
        <p:sp>
          <p:nvSpPr>
            <p:cNvPr id="433213" name="Oval 61"/>
            <p:cNvSpPr>
              <a:spLocks noChangeArrowheads="1"/>
            </p:cNvSpPr>
            <p:nvPr/>
          </p:nvSpPr>
          <p:spPr bwMode="auto">
            <a:xfrm>
              <a:off x="4368" y="3216"/>
              <a:ext cx="816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4" name="Text Box 62"/>
            <p:cNvSpPr txBox="1">
              <a:spLocks noChangeArrowheads="1"/>
            </p:cNvSpPr>
            <p:nvPr/>
          </p:nvSpPr>
          <p:spPr bwMode="auto">
            <a:xfrm>
              <a:off x="4574" y="3801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5" name="Text Box 63"/>
            <p:cNvSpPr txBox="1">
              <a:spLocks noChangeArrowheads="1"/>
            </p:cNvSpPr>
            <p:nvPr/>
          </p:nvSpPr>
          <p:spPr bwMode="auto">
            <a:xfrm>
              <a:off x="4797" y="3552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3</a:t>
              </a:r>
            </a:p>
          </p:txBody>
        </p:sp>
        <p:sp>
          <p:nvSpPr>
            <p:cNvPr id="433216" name="Text Box 64"/>
            <p:cNvSpPr txBox="1">
              <a:spLocks noChangeArrowheads="1"/>
            </p:cNvSpPr>
            <p:nvPr/>
          </p:nvSpPr>
          <p:spPr bwMode="auto">
            <a:xfrm>
              <a:off x="4704" y="3216"/>
              <a:ext cx="2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Tahoma" charset="0"/>
                </a:rPr>
                <a:t>15</a:t>
              </a:r>
              <a:endParaRPr lang="en-US" dirty="0">
                <a:latin typeface="Tahoma" charset="0"/>
              </a:endParaRPr>
            </a:p>
          </p:txBody>
        </p:sp>
        <p:sp>
          <p:nvSpPr>
            <p:cNvPr id="433217" name="Line 65"/>
            <p:cNvSpPr>
              <a:spLocks noChangeShapeType="1"/>
            </p:cNvSpPr>
            <p:nvPr/>
          </p:nvSpPr>
          <p:spPr bwMode="auto">
            <a:xfrm>
              <a:off x="3840" y="3456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8" name="Line 66"/>
            <p:cNvSpPr>
              <a:spLocks noChangeShapeType="1"/>
            </p:cNvSpPr>
            <p:nvPr/>
          </p:nvSpPr>
          <p:spPr bwMode="auto">
            <a:xfrm flipV="1">
              <a:off x="3456" y="3360"/>
              <a:ext cx="12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19" name="Line 67"/>
            <p:cNvSpPr>
              <a:spLocks noChangeShapeType="1"/>
            </p:cNvSpPr>
            <p:nvPr/>
          </p:nvSpPr>
          <p:spPr bwMode="auto">
            <a:xfrm flipV="1">
              <a:off x="3744" y="3696"/>
              <a:ext cx="105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3220" name="Text Box 68"/>
            <p:cNvSpPr txBox="1">
              <a:spLocks noChangeArrowheads="1"/>
            </p:cNvSpPr>
            <p:nvPr/>
          </p:nvSpPr>
          <p:spPr bwMode="auto">
            <a:xfrm>
              <a:off x="3344" y="405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keys</a:t>
              </a:r>
            </a:p>
          </p:txBody>
        </p:sp>
        <p:sp>
          <p:nvSpPr>
            <p:cNvPr id="433221" name="Text Box 69"/>
            <p:cNvSpPr txBox="1">
              <a:spLocks noChangeArrowheads="1"/>
            </p:cNvSpPr>
            <p:nvPr/>
          </p:nvSpPr>
          <p:spPr bwMode="auto">
            <a:xfrm>
              <a:off x="4523" y="4053"/>
              <a:ext cx="5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Tahoma" charset="0"/>
                </a:rPr>
                <a:t>values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525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items, keys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</a:rPr>
              <a:t>values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items </a:t>
            </a:r>
            <a:r>
              <a:rPr lang="en-US" dirty="0" smtClean="0"/>
              <a:t>function returns tuples of each key-value pair</a:t>
            </a:r>
          </a:p>
          <a:p>
            <a:pPr lvl="1" eaLnBrk="1" hangingPunct="1"/>
            <a:r>
              <a:rPr lang="en-US" dirty="0" smtClean="0"/>
              <a:t>can loop over the keys in a for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{}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ages["Merlin"] = 4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ages("Chester"] = 2</a:t>
            </a:r>
            <a:endParaRPr lang="en-US" sz="1800" b="1" dirty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ages["Percival"] = 12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b="1" dirty="0" smtClean="0">
                <a:latin typeface="Courier New" panose="02070309020205020404" pitchFamily="49" charset="0"/>
              </a:rPr>
              <a:t>cat, age</a:t>
            </a:r>
            <a:r>
              <a:rPr lang="en-US" sz="1800" dirty="0" smtClean="0">
                <a:latin typeface="Courier New" panose="02070309020205020404" pitchFamily="49" charset="0"/>
              </a:rPr>
              <a:t> in </a:t>
            </a:r>
            <a:r>
              <a:rPr lang="en-US" sz="1800" b="1" dirty="0" err="1" smtClean="0">
                <a:latin typeface="Courier New" panose="02070309020205020404" pitchFamily="49" charset="0"/>
              </a:rPr>
              <a:t>ages.items</a:t>
            </a:r>
            <a:r>
              <a:rPr lang="en-US" sz="1800" b="1" dirty="0" smtClean="0">
                <a:latin typeface="Courier New" panose="02070309020205020404" pitchFamily="49" charset="0"/>
              </a:rPr>
              <a:t>()</a:t>
            </a:r>
            <a:r>
              <a:rPr lang="en-US" sz="1800" dirty="0" smtClean="0">
                <a:latin typeface="Courier New" panose="02070309020205020404" pitchFamily="49" charset="0"/>
              </a:rPr>
              <a:t>):                </a:t>
            </a:r>
            <a:endParaRPr lang="en-US" sz="1800" b="1" dirty="0" smtClean="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print(name + " -&gt; " +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(age))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values</a:t>
            </a:r>
            <a:r>
              <a:rPr lang="en-US" dirty="0" smtClean="0"/>
              <a:t> function returns all values in the dictionary</a:t>
            </a:r>
          </a:p>
          <a:p>
            <a:pPr lvl="1" eaLnBrk="1" hangingPunct="1"/>
            <a:r>
              <a:rPr lang="en-US" dirty="0" smtClean="0"/>
              <a:t>no easy way to get from a value to its associated key(s)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keys </a:t>
            </a:r>
            <a:r>
              <a:rPr lang="en-US" dirty="0" smtClean="0"/>
              <a:t>function returns all keys in the dictionary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65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9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9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that counts the number of unique words in a large text file (say, </a:t>
            </a:r>
            <a:r>
              <a:rPr lang="en-US" i="1" dirty="0" smtClean="0"/>
              <a:t>Moby Dick</a:t>
            </a:r>
            <a:r>
              <a:rPr lang="en-US" dirty="0" smtClean="0"/>
              <a:t> or the King James Bible).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Store the words in a structure and report the # of unique words.</a:t>
            </a:r>
          </a:p>
          <a:p>
            <a:pPr lvl="1" eaLnBrk="1" hangingPunct="1"/>
            <a:r>
              <a:rPr lang="en-US" dirty="0" smtClean="0"/>
              <a:t>Once you've created this structure, allow the user to search it to see whether various words appear in the text file.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 List? Tuple?</a:t>
            </a:r>
          </a:p>
        </p:txBody>
      </p:sp>
    </p:spTree>
    <p:extLst>
      <p:ext uri="{BB962C8B-B14F-4D97-AF65-F5344CB8AC3E}">
        <p14:creationId xmlns:p14="http://schemas.microsoft.com/office/powerpoint/2010/main" val="44420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set</a:t>
            </a:r>
            <a:r>
              <a:rPr lang="en-US" dirty="0" smtClean="0"/>
              <a:t>: A collection of unique values (no duplicates allowed)</a:t>
            </a:r>
            <a:br>
              <a:rPr lang="en-US" dirty="0" smtClean="0"/>
            </a:br>
            <a:r>
              <a:rPr lang="en-US" dirty="0" smtClean="0"/>
              <a:t>that can perform the following operations efficiently:</a:t>
            </a:r>
          </a:p>
          <a:p>
            <a:pPr lvl="1" eaLnBrk="1" hangingPunct="1"/>
            <a:r>
              <a:rPr lang="en-US" dirty="0" smtClean="0"/>
              <a:t>add, remove, search (contains)</a:t>
            </a:r>
          </a:p>
          <a:p>
            <a:pPr lvl="1" eaLnBrk="1" hangingPunct="1"/>
            <a:r>
              <a:rPr lang="en-US" dirty="0" smtClean="0"/>
              <a:t>We don't think of a set as having indexes; we just </a:t>
            </a:r>
            <a:br>
              <a:rPr lang="en-US" dirty="0" smtClean="0"/>
            </a:br>
            <a:r>
              <a:rPr lang="en-US" dirty="0" smtClean="0"/>
              <a:t>add things to the set in general and don't worry about order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1981200" y="4062884"/>
            <a:ext cx="7848600" cy="2670175"/>
            <a:chOff x="288" y="2496"/>
            <a:chExt cx="4944" cy="1682"/>
          </a:xfrm>
        </p:grpSpPr>
        <p:sp>
          <p:nvSpPr>
            <p:cNvPr id="446469" name="Line 5"/>
            <p:cNvSpPr>
              <a:spLocks noChangeShapeType="1"/>
            </p:cNvSpPr>
            <p:nvPr/>
          </p:nvSpPr>
          <p:spPr bwMode="auto">
            <a:xfrm>
              <a:off x="288" y="316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6470" name="Text Box 6"/>
            <p:cNvSpPr txBox="1">
              <a:spLocks noChangeArrowheads="1"/>
            </p:cNvSpPr>
            <p:nvPr/>
          </p:nvSpPr>
          <p:spPr bwMode="auto">
            <a:xfrm>
              <a:off x="352" y="2889"/>
              <a:ext cx="10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Courier New" charset="0"/>
                </a:rPr>
                <a:t>"</a:t>
              </a:r>
              <a:r>
                <a:rPr lang="en-US" dirty="0">
                  <a:latin typeface="Courier New" charset="0"/>
                </a:rPr>
                <a:t>to</a:t>
              </a:r>
              <a:r>
                <a:rPr lang="en-US" dirty="0" smtClean="0">
                  <a:latin typeface="Courier New" charset="0"/>
                </a:rPr>
                <a:t>" in set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446471" name="Line 7"/>
            <p:cNvSpPr>
              <a:spLocks noChangeShapeType="1"/>
            </p:cNvSpPr>
            <p:nvPr/>
          </p:nvSpPr>
          <p:spPr bwMode="auto">
            <a:xfrm>
              <a:off x="4320" y="3191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6472" name="Text Box 8"/>
            <p:cNvSpPr txBox="1">
              <a:spLocks noChangeArrowheads="1"/>
            </p:cNvSpPr>
            <p:nvPr/>
          </p:nvSpPr>
          <p:spPr bwMode="auto">
            <a:xfrm>
              <a:off x="4534" y="2928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Courier New" charset="0"/>
                </a:rPr>
                <a:t>true</a:t>
              </a:r>
            </a:p>
          </p:txBody>
        </p:sp>
        <p:grpSp>
          <p:nvGrpSpPr>
            <p:cNvPr id="6153" name="Group 9"/>
            <p:cNvGrpSpPr>
              <a:grpSpLocks/>
            </p:cNvGrpSpPr>
            <p:nvPr/>
          </p:nvGrpSpPr>
          <p:grpSpPr bwMode="auto">
            <a:xfrm>
              <a:off x="2112" y="2496"/>
              <a:ext cx="2112" cy="1682"/>
              <a:chOff x="2112" y="2496"/>
              <a:chExt cx="2112" cy="1682"/>
            </a:xfrm>
          </p:grpSpPr>
          <p:sp>
            <p:nvSpPr>
              <p:cNvPr id="446474" name="Text Box 10"/>
              <p:cNvSpPr txBox="1">
                <a:spLocks noChangeArrowheads="1"/>
              </p:cNvSpPr>
              <p:nvPr/>
            </p:nvSpPr>
            <p:spPr bwMode="auto">
              <a:xfrm>
                <a:off x="3024" y="3945"/>
                <a:ext cx="29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/>
                <a:ext uri="{91240B29-F687-4f45-9708-019B960494DF}"/>
                <a:ext uri="{AF507438-7753-43e0-B8FC-AC1667EBCBE1}"/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/>
                  <a:t>set</a:t>
                </a:r>
              </a:p>
            </p:txBody>
          </p:sp>
          <p:sp>
            <p:nvSpPr>
              <p:cNvPr id="446475" name="Oval 11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2112" cy="1392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/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6158" name="Group 12"/>
              <p:cNvGrpSpPr>
                <a:grpSpLocks/>
              </p:cNvGrpSpPr>
              <p:nvPr/>
            </p:nvGrpSpPr>
            <p:grpSpPr bwMode="auto">
              <a:xfrm>
                <a:off x="2236" y="2614"/>
                <a:ext cx="1892" cy="1169"/>
                <a:chOff x="2236" y="2134"/>
                <a:chExt cx="1892" cy="1169"/>
              </a:xfrm>
            </p:grpSpPr>
            <p:sp>
              <p:nvSpPr>
                <p:cNvPr id="44647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766" y="2134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"the"</a:t>
                  </a:r>
                </a:p>
              </p:txBody>
            </p:sp>
            <p:sp>
              <p:nvSpPr>
                <p:cNvPr id="44647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476" y="2208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"of"</a:t>
                  </a:r>
                </a:p>
              </p:txBody>
            </p:sp>
            <p:sp>
              <p:nvSpPr>
                <p:cNvPr id="44647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0" y="2505"/>
                  <a:ext cx="6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"from"</a:t>
                  </a:r>
                </a:p>
              </p:txBody>
            </p:sp>
            <p:sp>
              <p:nvSpPr>
                <p:cNvPr id="44648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052" y="2352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b="1">
                      <a:solidFill>
                        <a:schemeClr val="accent2"/>
                      </a:solidFill>
                      <a:latin typeface="Courier New" charset="0"/>
                    </a:rPr>
                    <a:t>"to"</a:t>
                  </a:r>
                </a:p>
              </p:txBody>
            </p:sp>
            <p:sp>
              <p:nvSpPr>
                <p:cNvPr id="44648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062" y="2697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"she"</a:t>
                  </a:r>
                </a:p>
              </p:txBody>
            </p:sp>
            <p:sp>
              <p:nvSpPr>
                <p:cNvPr id="44648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582" y="2784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"you"</a:t>
                  </a:r>
                </a:p>
              </p:txBody>
            </p:sp>
            <p:sp>
              <p:nvSpPr>
                <p:cNvPr id="44648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264" y="3033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"him"</a:t>
                  </a:r>
                </a:p>
              </p:txBody>
            </p:sp>
            <p:sp>
              <p:nvSpPr>
                <p:cNvPr id="446484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736" y="3072"/>
                  <a:ext cx="5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"why"</a:t>
                  </a:r>
                </a:p>
              </p:txBody>
            </p:sp>
            <p:sp>
              <p:nvSpPr>
                <p:cNvPr id="44648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34" y="2832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"in"</a:t>
                  </a:r>
                </a:p>
              </p:txBody>
            </p:sp>
            <p:sp>
              <p:nvSpPr>
                <p:cNvPr id="44648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458" y="2496"/>
                  <a:ext cx="6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"down"</a:t>
                  </a:r>
                </a:p>
              </p:txBody>
            </p:sp>
            <p:sp>
              <p:nvSpPr>
                <p:cNvPr id="44648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236" y="2649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"by"</a:t>
                  </a:r>
                </a:p>
              </p:txBody>
            </p:sp>
            <p:sp>
              <p:nvSpPr>
                <p:cNvPr id="44648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332" y="2256"/>
                  <a:ext cx="46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/>
                  <a:ext uri="{91240B29-F687-4f45-9708-019B960494DF}"/>
                  <a:ext uri="{AF507438-7753-43e0-B8FC-AC1667EBCBE1}"/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>
                      <a:latin typeface="Courier New" charset="0"/>
                    </a:rPr>
                    <a:t>"if"</a:t>
                  </a:r>
                </a:p>
              </p:txBody>
            </p:sp>
          </p:grpSp>
        </p:grpSp>
        <p:sp>
          <p:nvSpPr>
            <p:cNvPr id="446489" name="Text Box 25"/>
            <p:cNvSpPr txBox="1">
              <a:spLocks noChangeArrowheads="1"/>
            </p:cNvSpPr>
            <p:nvPr/>
          </p:nvSpPr>
          <p:spPr bwMode="auto">
            <a:xfrm>
              <a:off x="352" y="3225"/>
              <a:ext cx="10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smtClean="0">
                  <a:latin typeface="Courier New" charset="0"/>
                </a:rPr>
                <a:t>"</a:t>
              </a:r>
              <a:r>
                <a:rPr lang="en-US" dirty="0">
                  <a:latin typeface="Courier New" charset="0"/>
                </a:rPr>
                <a:t>be</a:t>
              </a:r>
              <a:r>
                <a:rPr lang="en-US" dirty="0" smtClean="0">
                  <a:latin typeface="Courier New" charset="0"/>
                </a:rPr>
                <a:t>" in set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446490" name="Text Box 26"/>
            <p:cNvSpPr txBox="1">
              <a:spLocks noChangeArrowheads="1"/>
            </p:cNvSpPr>
            <p:nvPr/>
          </p:nvSpPr>
          <p:spPr bwMode="auto">
            <a:xfrm>
              <a:off x="4494" y="3225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/>
              <a:ext uri="{91240B29-F687-4f45-9708-019B960494DF}"/>
              <a:ext uri="{AF507438-7753-43e0-B8FC-AC1667EBCBE1}"/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Courier New" charset="0"/>
                </a:rPr>
                <a:t>false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19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smtClean="0">
                <a:latin typeface="Courier New" panose="02070309020205020404" pitchFamily="49" charset="0"/>
              </a:rPr>
              <a:t>Set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cs typeface="Courier New" panose="02070309020205020404" pitchFamily="49" charset="0"/>
              </a:rPr>
              <a:t>An empty set:</a:t>
            </a:r>
            <a:r>
              <a:rPr lang="en-US" sz="2400" dirty="0">
                <a:cs typeface="Courier New" panose="02070309020205020404" pitchFamily="49" charset="0"/>
              </a:rPr>
              <a:t>	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		a = set()</a:t>
            </a:r>
            <a:endParaRPr 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0000"/>
              </a:lnSpc>
            </a:pPr>
            <a:r>
              <a:rPr lang="en-US" sz="2400" dirty="0" smtClean="0"/>
              <a:t>A set with elements in it: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r>
              <a:rPr lang="en-US" sz="2000" dirty="0">
                <a:latin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</a:rPr>
              <a:t>	b = {"the", "hello", "happy"}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sz="2000" b="1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800" b="1" dirty="0"/>
          </a:p>
        </p:txBody>
      </p:sp>
      <p:graphicFrame>
        <p:nvGraphicFramePr>
          <p:cNvPr id="44851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40562"/>
              </p:ext>
            </p:extLst>
          </p:nvPr>
        </p:nvGraphicFramePr>
        <p:xfrm>
          <a:off x="1316334" y="3429000"/>
          <a:ext cx="9606223" cy="2773456"/>
        </p:xfrm>
        <a:graphic>
          <a:graphicData uri="http://schemas.openxmlformats.org/drawingml/2006/table">
            <a:tbl>
              <a:tblPr/>
              <a:tblGrid>
                <a:gridCol w="2401556"/>
                <a:gridCol w="7204667"/>
              </a:tblGrid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a.add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adds element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to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a.discard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removes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from a if present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a.pop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()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removes and returns a random element from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-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a but not in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|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either a or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 &amp;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in both a and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 ^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a new set containing values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 a or b but not both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ＭＳ Ｐゴシック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43166" y="6311900"/>
            <a:ext cx="3194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You can also use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>
                <a:latin typeface="+mn-lt"/>
              </a:rPr>
              <a:t>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latin typeface="+mn-lt"/>
                <a:cs typeface="Courier New" panose="02070309020205020404" pitchFamily="49" charset="0"/>
              </a:rPr>
              <a:t>, etc.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over a set?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You must use a for element in structure loop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needed because sets have no indexes; can't </a:t>
            </a:r>
            <a:r>
              <a:rPr lang="en-US" dirty="0" smtClean="0">
                <a:latin typeface="Courier New" panose="02070309020205020404" pitchFamily="49" charset="0"/>
              </a:rPr>
              <a:t>get</a:t>
            </a:r>
            <a:r>
              <a:rPr lang="en-US" dirty="0" smtClean="0"/>
              <a:t> element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endParaRPr lang="en-US" b="1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0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to </a:t>
            </a:r>
            <a:r>
              <a:rPr lang="en-US" u="sng" dirty="0" smtClean="0"/>
              <a:t>count the number of occurrences</a:t>
            </a:r>
            <a:r>
              <a:rPr lang="en-US" dirty="0" smtClean="0"/>
              <a:t> of each unique word in a large text file (e.g. </a:t>
            </a:r>
            <a:r>
              <a:rPr lang="en-US" i="1" dirty="0" smtClean="0"/>
              <a:t>Moby Dick</a:t>
            </a:r>
            <a:r>
              <a:rPr lang="en-US" dirty="0" smtClean="0"/>
              <a:t> ).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Allow the user to type a word and report how many times that word appeared in the book.</a:t>
            </a:r>
          </a:p>
          <a:p>
            <a:pPr lvl="1" eaLnBrk="1" hangingPunct="1"/>
            <a:r>
              <a:rPr lang="en-US" dirty="0" smtClean="0"/>
              <a:t>Report all words that appeared in the book at least 500 times.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39623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dictionary</a:t>
            </a:r>
            <a:r>
              <a:rPr lang="en-US" dirty="0" smtClean="0"/>
              <a:t>: Holds a set of unique </a:t>
            </a:r>
            <a:r>
              <a:rPr lang="en-US" i="1" dirty="0" smtClean="0"/>
              <a:t>keys</a:t>
            </a:r>
            <a:r>
              <a:rPr lang="en-US" dirty="0" smtClean="0"/>
              <a:t> and a collection of </a:t>
            </a:r>
            <a:r>
              <a:rPr lang="en-US" i="1" dirty="0" smtClean="0"/>
              <a:t>values</a:t>
            </a:r>
            <a:r>
              <a:rPr lang="en-US" dirty="0" smtClean="0"/>
              <a:t>, where each key is associated with one value.</a:t>
            </a:r>
          </a:p>
          <a:p>
            <a:pPr lvl="1" eaLnBrk="1" hangingPunct="1"/>
            <a:r>
              <a:rPr lang="en-US" dirty="0" smtClean="0"/>
              <a:t>a.k.a. "map", "associative array", "hash"</a:t>
            </a:r>
          </a:p>
          <a:p>
            <a:pPr lvl="1" eaLnBrk="1" hangingPunct="1"/>
            <a:endParaRPr lang="en-US" sz="1200" dirty="0"/>
          </a:p>
          <a:p>
            <a:pPr eaLnBrk="1" hangingPunct="1"/>
            <a:r>
              <a:rPr lang="en-US" dirty="0" smtClean="0"/>
              <a:t>basic dictionary operations:</a:t>
            </a:r>
          </a:p>
          <a:p>
            <a:pPr lvl="1" eaLnBrk="1" hangingPunct="1"/>
            <a:r>
              <a:rPr lang="en-US" b="1" dirty="0" smtClean="0"/>
              <a:t>put</a:t>
            </a:r>
            <a:r>
              <a:rPr lang="en-US" dirty="0" smtClean="0"/>
              <a:t>(</a:t>
            </a:r>
            <a:r>
              <a:rPr lang="en-US" i="1" dirty="0" smtClean="0"/>
              <a:t>key</a:t>
            </a:r>
            <a:r>
              <a:rPr lang="en-US" dirty="0" smtClean="0"/>
              <a:t>, </a:t>
            </a:r>
            <a:r>
              <a:rPr lang="en-US" i="1" dirty="0" smtClean="0"/>
              <a:t>value </a:t>
            </a:r>
            <a:r>
              <a:rPr lang="en-US" dirty="0" smtClean="0"/>
              <a:t>): Adds a </a:t>
            </a:r>
            <a:br>
              <a:rPr lang="en-US" dirty="0" smtClean="0"/>
            </a:br>
            <a:r>
              <a:rPr lang="en-US" dirty="0" smtClean="0"/>
              <a:t>mapping from a key to</a:t>
            </a:r>
            <a:br>
              <a:rPr lang="en-US" dirty="0" smtClean="0"/>
            </a:br>
            <a:r>
              <a:rPr lang="en-US" dirty="0" smtClean="0"/>
              <a:t>a value.</a:t>
            </a:r>
            <a:br>
              <a:rPr lang="en-US" dirty="0" smtClean="0"/>
            </a:br>
            <a:endParaRPr lang="en-US" sz="800" dirty="0"/>
          </a:p>
          <a:p>
            <a:pPr lvl="1" eaLnBrk="1" hangingPunct="1"/>
            <a:r>
              <a:rPr lang="en-US" b="1" dirty="0" smtClean="0"/>
              <a:t>get</a:t>
            </a:r>
            <a:r>
              <a:rPr lang="en-US" dirty="0" smtClean="0"/>
              <a:t>(</a:t>
            </a:r>
            <a:r>
              <a:rPr lang="en-US" i="1" dirty="0" smtClean="0"/>
              <a:t>key </a:t>
            </a:r>
            <a:r>
              <a:rPr lang="en-US" dirty="0" smtClean="0"/>
              <a:t>): Retrieves the</a:t>
            </a:r>
            <a:br>
              <a:rPr lang="en-US" dirty="0" smtClean="0"/>
            </a:br>
            <a:r>
              <a:rPr lang="en-US" dirty="0" smtClean="0"/>
              <a:t>value mapped to the key.</a:t>
            </a:r>
            <a:br>
              <a:rPr lang="en-US" dirty="0" smtClean="0"/>
            </a:br>
            <a:endParaRPr lang="en-US" sz="800" dirty="0"/>
          </a:p>
          <a:p>
            <a:pPr lvl="1" eaLnBrk="1" hangingPunct="1"/>
            <a:r>
              <a:rPr lang="en-US" b="1" dirty="0" smtClean="0"/>
              <a:t>remove</a:t>
            </a:r>
            <a:r>
              <a:rPr lang="en-US" dirty="0" smtClean="0"/>
              <a:t>(</a:t>
            </a:r>
            <a:r>
              <a:rPr lang="en-US" i="1" dirty="0" smtClean="0"/>
              <a:t>key </a:t>
            </a:r>
            <a:r>
              <a:rPr lang="en-US" dirty="0" smtClean="0"/>
              <a:t>): Removes</a:t>
            </a:r>
            <a:br>
              <a:rPr lang="en-US" dirty="0" smtClean="0"/>
            </a:br>
            <a:r>
              <a:rPr lang="en-US" dirty="0" smtClean="0"/>
              <a:t>the given key and its</a:t>
            </a:r>
            <a:br>
              <a:rPr lang="en-US" dirty="0" smtClean="0"/>
            </a:br>
            <a:r>
              <a:rPr lang="en-US" dirty="0" smtClean="0"/>
              <a:t>mapped value.</a:t>
            </a:r>
          </a:p>
        </p:txBody>
      </p:sp>
      <p:pic>
        <p:nvPicPr>
          <p:cNvPr id="11268" name="Picture 4" descr="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43201"/>
            <a:ext cx="40386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5724526" y="5935663"/>
            <a:ext cx="46366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["Juliet"]</a:t>
            </a:r>
            <a:r>
              <a:rPr lang="en-US" dirty="0" smtClean="0">
                <a:latin typeface="Tahoma" charset="0"/>
              </a:rPr>
              <a:t> </a:t>
            </a:r>
            <a:r>
              <a:rPr lang="en-US" dirty="0">
                <a:latin typeface="Tahoma" charset="0"/>
              </a:rPr>
              <a:t>returns </a:t>
            </a:r>
            <a:r>
              <a:rPr lang="en-US" dirty="0">
                <a:latin typeface="Courier New" charset="0"/>
              </a:rPr>
              <a:t>"Capulet"</a:t>
            </a:r>
          </a:p>
        </p:txBody>
      </p:sp>
    </p:spTree>
    <p:extLst>
      <p:ext uri="{BB962C8B-B14F-4D97-AF65-F5344CB8AC3E}">
        <p14:creationId xmlns:p14="http://schemas.microsoft.com/office/powerpoint/2010/main" val="183045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Dictionary </a:t>
            </a:r>
            <a:r>
              <a:rPr lang="en-US" dirty="0" smtClean="0"/>
              <a:t>functions</a:t>
            </a:r>
          </a:p>
        </p:txBody>
      </p:sp>
      <p:graphicFrame>
        <p:nvGraphicFramePr>
          <p:cNvPr id="43520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246598"/>
              </p:ext>
            </p:extLst>
          </p:nvPr>
        </p:nvGraphicFramePr>
        <p:xfrm>
          <a:off x="1105319" y="1863411"/>
          <a:ext cx="10147998" cy="3297127"/>
        </p:xfrm>
        <a:graphic>
          <a:graphicData uri="http://schemas.openxmlformats.org/drawingml/2006/table">
            <a:tbl>
              <a:tblPr/>
              <a:tblGrid>
                <a:gridCol w="3074796"/>
                <a:gridCol w="7073202"/>
              </a:tblGrid>
              <a:tr h="640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my_dict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] =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value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adds a mapping from the given key to the given value;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if the key already exists, replaces its value with the given one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my_dict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the value mapped to the given key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(error if key not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found)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9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items()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 a new view of the dictionary’s items ((key, value) pairs)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any existing mapping for the given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key and returns it (error if key not found)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popitem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removes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and returns an arbitrary (key, value) pair (error if empty)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keys()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returns the dictionary's keys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values()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returns the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cs typeface="Times New Roman" charset="0"/>
                        </a:rPr>
                        <a:t>dictionary's values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5174" y="4968945"/>
            <a:ext cx="102786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+mn-lt"/>
              </a:rPr>
              <a:t>You can also use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dirty="0" smtClean="0">
                <a:latin typeface="+mn-lt"/>
              </a:rPr>
              <a:t>,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, etc.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1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dictionaries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dictionary allows you to get from one half of a pair to the other.</a:t>
            </a:r>
          </a:p>
          <a:p>
            <a:pPr lvl="1" eaLnBrk="1" hangingPunct="1"/>
            <a:r>
              <a:rPr lang="en-US" dirty="0" smtClean="0"/>
              <a:t>Remembers one piece of information about every index (key).</a:t>
            </a:r>
            <a:endParaRPr lang="en-US" i="1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/>
            <a:r>
              <a:rPr lang="en-US" dirty="0" smtClean="0"/>
              <a:t>Later, we can supply only the key and get back the related value:</a:t>
            </a:r>
          </a:p>
          <a:p>
            <a:pPr lvl="2" eaLnBrk="1" hangingPunct="1">
              <a:buFontTx/>
              <a:buNone/>
            </a:pPr>
            <a:r>
              <a:rPr lang="en-US" i="1" dirty="0" smtClean="0"/>
              <a:t>	</a:t>
            </a:r>
            <a:r>
              <a:rPr lang="en-US" dirty="0" smtClean="0"/>
              <a:t>Allows us to ask: </a:t>
            </a:r>
            <a:r>
              <a:rPr lang="en-US" i="1" dirty="0" smtClean="0"/>
              <a:t>What is Suzy's phone number?</a:t>
            </a:r>
          </a:p>
        </p:txBody>
      </p:sp>
      <p:sp>
        <p:nvSpPr>
          <p:cNvPr id="436228" name="Oval 4"/>
          <p:cNvSpPr>
            <a:spLocks noChangeArrowheads="1"/>
          </p:cNvSpPr>
          <p:nvPr/>
        </p:nvSpPr>
        <p:spPr bwMode="auto">
          <a:xfrm>
            <a:off x="6705600" y="5130800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29" name="Line 5"/>
          <p:cNvSpPr>
            <a:spLocks noChangeShapeType="1"/>
          </p:cNvSpPr>
          <p:nvPr/>
        </p:nvSpPr>
        <p:spPr bwMode="auto">
          <a:xfrm>
            <a:off x="4724400" y="5400675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4491614" y="5054601"/>
            <a:ext cx="24903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</a:t>
            </a:r>
            <a:endParaRPr lang="en-US" dirty="0">
              <a:latin typeface="Courier New" charset="0"/>
            </a:endParaRPr>
          </a:p>
        </p:txBody>
      </p:sp>
      <p:sp>
        <p:nvSpPr>
          <p:cNvPr id="436231" name="Text Box 7"/>
          <p:cNvSpPr txBox="1">
            <a:spLocks noChangeArrowheads="1"/>
          </p:cNvSpPr>
          <p:nvPr/>
        </p:nvSpPr>
        <p:spPr bwMode="auto">
          <a:xfrm>
            <a:off x="4648200" y="5754688"/>
            <a:ext cx="209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Courier New" charset="0"/>
              </a:rPr>
              <a:t>"206-685-2181"</a:t>
            </a:r>
          </a:p>
        </p:txBody>
      </p:sp>
      <p:sp>
        <p:nvSpPr>
          <p:cNvPr id="436232" name="Oval 8"/>
          <p:cNvSpPr>
            <a:spLocks noChangeArrowheads="1"/>
          </p:cNvSpPr>
          <p:nvPr/>
        </p:nvSpPr>
        <p:spPr bwMode="auto">
          <a:xfrm>
            <a:off x="6750050" y="2735263"/>
            <a:ext cx="220980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436233" name="Line 9"/>
          <p:cNvSpPr>
            <a:spLocks noChangeShapeType="1"/>
          </p:cNvSpPr>
          <p:nvPr/>
        </p:nvSpPr>
        <p:spPr bwMode="auto">
          <a:xfrm>
            <a:off x="2590800" y="3192463"/>
            <a:ext cx="4083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6234" name="Text Box 10"/>
          <p:cNvSpPr txBox="1">
            <a:spLocks noChangeArrowheads="1"/>
          </p:cNvSpPr>
          <p:nvPr/>
        </p:nvSpPr>
        <p:spPr bwMode="auto">
          <a:xfrm>
            <a:off x="2059912" y="2551113"/>
            <a:ext cx="4989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#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   </a:t>
            </a:r>
            <a:r>
              <a:rPr lang="en-US" b="1" dirty="0" smtClean="0">
                <a:solidFill>
                  <a:srgbClr val="008000"/>
                </a:solidFill>
                <a:latin typeface="Courier New" charset="0"/>
              </a:rPr>
              <a:t>      key  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value</a:t>
            </a:r>
          </a:p>
          <a:p>
            <a:pPr>
              <a:defRPr/>
            </a:pPr>
            <a:r>
              <a:rPr lang="en-US" dirty="0" err="1" smtClean="0">
                <a:latin typeface="Courier New" charset="0"/>
              </a:rPr>
              <a:t>my_dict</a:t>
            </a:r>
            <a:r>
              <a:rPr lang="en-US" dirty="0" smtClean="0">
                <a:latin typeface="Courier New" charset="0"/>
              </a:rPr>
              <a:t>["Suzy"] = </a:t>
            </a:r>
            <a:r>
              <a:rPr lang="en-US" dirty="0">
                <a:latin typeface="Courier New" charset="0"/>
              </a:rPr>
              <a:t>"206-685-2181</a:t>
            </a:r>
            <a:r>
              <a:rPr lang="en-US" dirty="0" smtClean="0">
                <a:latin typeface="Courier New" charset="0"/>
              </a:rPr>
              <a:t>"</a:t>
            </a:r>
            <a:endParaRPr lang="en-US" dirty="0">
              <a:latin typeface="Courier New" charset="0"/>
            </a:endParaRPr>
          </a:p>
        </p:txBody>
      </p:sp>
      <p:sp>
        <p:nvSpPr>
          <p:cNvPr id="436235" name="Line 11"/>
          <p:cNvSpPr>
            <a:spLocks noChangeShapeType="1"/>
          </p:cNvSpPr>
          <p:nvPr/>
        </p:nvSpPr>
        <p:spPr bwMode="auto">
          <a:xfrm>
            <a:off x="4724400" y="575468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782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747</Words>
  <Application>Microsoft Office PowerPoint</Application>
  <PresentationFormat>Widescreen</PresentationFormat>
  <Paragraphs>163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MS PGothic</vt:lpstr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Wingdings 2</vt:lpstr>
      <vt:lpstr>Office Theme</vt:lpstr>
      <vt:lpstr>CSc 110,  Spring 2018</vt:lpstr>
      <vt:lpstr>Exercise</vt:lpstr>
      <vt:lpstr>Sets </vt:lpstr>
      <vt:lpstr>Creating a Set</vt:lpstr>
      <vt:lpstr>Looping over a set?</vt:lpstr>
      <vt:lpstr>Exercise</vt:lpstr>
      <vt:lpstr>Dictionaries</vt:lpstr>
      <vt:lpstr>Dictionary functions</vt:lpstr>
      <vt:lpstr>Using dictionaries</vt:lpstr>
      <vt:lpstr>Maps and tallying</vt:lpstr>
      <vt:lpstr>items, keys and values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18</cp:revision>
  <dcterms:created xsi:type="dcterms:W3CDTF">2016-10-23T15:01:59Z</dcterms:created>
  <dcterms:modified xsi:type="dcterms:W3CDTF">2018-04-09T04:42:48Z</dcterms:modified>
</cp:coreProperties>
</file>