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58" r:id="rId10"/>
    <p:sldId id="265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265" autoAdjust="0"/>
    <p:restoredTop sz="94660"/>
  </p:normalViewPr>
  <p:slideViewPr>
    <p:cSldViewPr snapToGrid="0">
      <p:cViewPr varScale="1">
        <p:scale>
          <a:sx n="63" d="100"/>
          <a:sy n="63" d="100"/>
        </p:scale>
        <p:origin x="2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29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7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4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5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4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071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1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35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74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98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3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74DBF-F328-4B8E-802F-691E2744DC7A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9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209800" y="570547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7200" dirty="0" err="1" smtClean="0"/>
              <a:t>CSc</a:t>
            </a:r>
            <a:r>
              <a:rPr lang="en-US" sz="7200" dirty="0" smtClean="0"/>
              <a:t> 110, </a:t>
            </a:r>
            <a:r>
              <a:rPr lang="en-US" sz="7200" dirty="0" smtClean="0"/>
              <a:t>Spring 2018</a:t>
            </a:r>
            <a:endParaRPr lang="en-US" sz="7200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209800" y="2230733"/>
            <a:ext cx="7772400" cy="1421755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</a:t>
            </a:r>
            <a:r>
              <a:rPr lang="en-US" dirty="0" smtClean="0"/>
              <a:t>34: </a:t>
            </a:r>
            <a:r>
              <a:rPr lang="en-US" dirty="0" smtClean="0"/>
              <a:t>2D Structures</a:t>
            </a: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91933" y="3465846"/>
            <a:ext cx="7008133" cy="1903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193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the right structure?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The grades for all students in a class</a:t>
            </a:r>
          </a:p>
          <a:p>
            <a:pPr eaLnBrk="1" hangingPunct="1"/>
            <a:r>
              <a:rPr lang="en-US" dirty="0" smtClean="0"/>
              <a:t>All books in a store arranged by category</a:t>
            </a:r>
          </a:p>
          <a:p>
            <a:pPr eaLnBrk="1" hangingPunct="1"/>
            <a:r>
              <a:rPr lang="en-US" dirty="0" smtClean="0"/>
              <a:t>Many recipes each containing many steps</a:t>
            </a:r>
          </a:p>
          <a:p>
            <a:pPr eaLnBrk="1" hangingPunct="1"/>
            <a:r>
              <a:rPr lang="en-US" dirty="0" smtClean="0"/>
              <a:t>Phone numbers that have been called this month on a phone plan divided by area and country code for billing simplicity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050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 would like to store data for the class so that we can: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Access the entire class list easily</a:t>
            </a:r>
          </a:p>
          <a:p>
            <a:pPr lvl="1" eaLnBrk="1" hangingPunct="1"/>
            <a:r>
              <a:rPr lang="en-US" dirty="0" smtClean="0"/>
              <a:t>Access </a:t>
            </a:r>
            <a:r>
              <a:rPr lang="en-US" dirty="0"/>
              <a:t>a</a:t>
            </a:r>
            <a:r>
              <a:rPr lang="en-US" dirty="0" smtClean="0"/>
              <a:t> section list easily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What structure is appropriate for this problem?</a:t>
            </a:r>
          </a:p>
          <a:p>
            <a:pPr lvl="1"/>
            <a:r>
              <a:rPr lang="en-US" dirty="0" smtClean="0"/>
              <a:t>Sometimes it can be helpful to store a structure inside another structure</a:t>
            </a:r>
          </a:p>
        </p:txBody>
      </p:sp>
    </p:spTree>
    <p:extLst>
      <p:ext uri="{BB962C8B-B14F-4D97-AF65-F5344CB8AC3E}">
        <p14:creationId xmlns:p14="http://schemas.microsoft.com/office/powerpoint/2010/main" val="272761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Using dictionaries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dictionary allows you to get from one half of a pair to the other.</a:t>
            </a:r>
          </a:p>
          <a:p>
            <a:pPr lvl="1" eaLnBrk="1" hangingPunct="1"/>
            <a:r>
              <a:rPr lang="en-US" dirty="0" smtClean="0"/>
              <a:t>Remembers one piece of information about every index (key).</a:t>
            </a:r>
            <a:endParaRPr lang="en-US" i="1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/>
            <a:r>
              <a:rPr lang="en-US" dirty="0" smtClean="0"/>
              <a:t>Later, we can supply only the key and get back the related value:</a:t>
            </a:r>
          </a:p>
          <a:p>
            <a:pPr lvl="2" eaLnBrk="1" hangingPunct="1">
              <a:buFontTx/>
              <a:buNone/>
            </a:pPr>
            <a:r>
              <a:rPr lang="en-US" i="1" dirty="0" smtClean="0"/>
              <a:t>	</a:t>
            </a:r>
            <a:r>
              <a:rPr lang="en-US" dirty="0" smtClean="0"/>
              <a:t>Allows us to ask: </a:t>
            </a:r>
            <a:r>
              <a:rPr lang="en-US" i="1" dirty="0" smtClean="0"/>
              <a:t>What is Suzy's phone number?</a:t>
            </a:r>
          </a:p>
        </p:txBody>
      </p:sp>
      <p:sp>
        <p:nvSpPr>
          <p:cNvPr id="436228" name="Oval 4"/>
          <p:cNvSpPr>
            <a:spLocks noChangeArrowheads="1"/>
          </p:cNvSpPr>
          <p:nvPr/>
        </p:nvSpPr>
        <p:spPr bwMode="auto">
          <a:xfrm>
            <a:off x="6705600" y="5130800"/>
            <a:ext cx="2209800" cy="914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r>
              <a:rPr lang="en-US" dirty="0" smtClean="0"/>
              <a:t>Dictionary</a:t>
            </a:r>
            <a:endParaRPr lang="en-US" dirty="0"/>
          </a:p>
        </p:txBody>
      </p:sp>
      <p:sp>
        <p:nvSpPr>
          <p:cNvPr id="436229" name="Line 5"/>
          <p:cNvSpPr>
            <a:spLocks noChangeShapeType="1"/>
          </p:cNvSpPr>
          <p:nvPr/>
        </p:nvSpPr>
        <p:spPr bwMode="auto">
          <a:xfrm>
            <a:off x="4724400" y="5400675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36230" name="Text Box 6"/>
          <p:cNvSpPr txBox="1">
            <a:spLocks noChangeArrowheads="1"/>
          </p:cNvSpPr>
          <p:nvPr/>
        </p:nvSpPr>
        <p:spPr bwMode="auto">
          <a:xfrm>
            <a:off x="4491614" y="5054601"/>
            <a:ext cx="24903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err="1" smtClean="0">
                <a:latin typeface="Courier New" charset="0"/>
              </a:rPr>
              <a:t>my_dict</a:t>
            </a:r>
            <a:r>
              <a:rPr lang="en-US" dirty="0" smtClean="0">
                <a:latin typeface="Courier New" charset="0"/>
              </a:rPr>
              <a:t>["Suzy"]</a:t>
            </a:r>
            <a:endParaRPr lang="en-US" dirty="0">
              <a:latin typeface="Courier New" charset="0"/>
            </a:endParaRPr>
          </a:p>
        </p:txBody>
      </p:sp>
      <p:sp>
        <p:nvSpPr>
          <p:cNvPr id="436231" name="Text Box 7"/>
          <p:cNvSpPr txBox="1">
            <a:spLocks noChangeArrowheads="1"/>
          </p:cNvSpPr>
          <p:nvPr/>
        </p:nvSpPr>
        <p:spPr bwMode="auto">
          <a:xfrm>
            <a:off x="4648200" y="5754688"/>
            <a:ext cx="2095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Courier New" charset="0"/>
              </a:rPr>
              <a:t>"206-685-2181"</a:t>
            </a:r>
          </a:p>
        </p:txBody>
      </p:sp>
      <p:sp>
        <p:nvSpPr>
          <p:cNvPr id="436232" name="Oval 8"/>
          <p:cNvSpPr>
            <a:spLocks noChangeArrowheads="1"/>
          </p:cNvSpPr>
          <p:nvPr/>
        </p:nvSpPr>
        <p:spPr bwMode="auto">
          <a:xfrm>
            <a:off x="6750050" y="2735263"/>
            <a:ext cx="2209800" cy="914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r>
              <a:rPr lang="en-US" dirty="0" smtClean="0"/>
              <a:t>Dictionary</a:t>
            </a:r>
            <a:endParaRPr lang="en-US" dirty="0"/>
          </a:p>
        </p:txBody>
      </p:sp>
      <p:sp>
        <p:nvSpPr>
          <p:cNvPr id="436233" name="Line 9"/>
          <p:cNvSpPr>
            <a:spLocks noChangeShapeType="1"/>
          </p:cNvSpPr>
          <p:nvPr/>
        </p:nvSpPr>
        <p:spPr bwMode="auto">
          <a:xfrm>
            <a:off x="2590800" y="3192463"/>
            <a:ext cx="4083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36234" name="Text Box 10"/>
          <p:cNvSpPr txBox="1">
            <a:spLocks noChangeArrowheads="1"/>
          </p:cNvSpPr>
          <p:nvPr/>
        </p:nvSpPr>
        <p:spPr bwMode="auto">
          <a:xfrm>
            <a:off x="2059912" y="2551113"/>
            <a:ext cx="49891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#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        key     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value</a:t>
            </a:r>
          </a:p>
          <a:p>
            <a:pPr>
              <a:defRPr/>
            </a:pPr>
            <a:r>
              <a:rPr lang="en-US" dirty="0" err="1" smtClean="0">
                <a:latin typeface="Courier New" charset="0"/>
              </a:rPr>
              <a:t>my_dict</a:t>
            </a:r>
            <a:r>
              <a:rPr lang="en-US" dirty="0" smtClean="0">
                <a:latin typeface="Courier New" charset="0"/>
              </a:rPr>
              <a:t>["Suzy"] = </a:t>
            </a:r>
            <a:r>
              <a:rPr lang="en-US" dirty="0">
                <a:latin typeface="Courier New" charset="0"/>
              </a:rPr>
              <a:t>"206-685-2181</a:t>
            </a:r>
            <a:r>
              <a:rPr lang="en-US" dirty="0" smtClean="0">
                <a:latin typeface="Courier New" charset="0"/>
              </a:rPr>
              <a:t>"</a:t>
            </a:r>
            <a:endParaRPr lang="en-US" dirty="0">
              <a:latin typeface="Courier New" charset="0"/>
            </a:endParaRPr>
          </a:p>
        </p:txBody>
      </p:sp>
      <p:sp>
        <p:nvSpPr>
          <p:cNvPr id="436235" name="Line 11"/>
          <p:cNvSpPr>
            <a:spLocks noChangeShapeType="1"/>
          </p:cNvSpPr>
          <p:nvPr/>
        </p:nvSpPr>
        <p:spPr bwMode="auto">
          <a:xfrm>
            <a:off x="4724400" y="5754688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1328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Dictionaries and tallying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3544"/>
            <a:ext cx="10515600" cy="4351338"/>
          </a:xfrm>
        </p:spPr>
        <p:txBody>
          <a:bodyPr/>
          <a:lstStyle/>
          <a:p>
            <a:pPr>
              <a:tabLst>
                <a:tab pos="2228850" algn="l"/>
              </a:tabLst>
            </a:pPr>
            <a:r>
              <a:rPr lang="en-US" dirty="0" smtClean="0"/>
              <a:t>a dictionary can be thought of as generalization of a tallying list</a:t>
            </a:r>
          </a:p>
          <a:p>
            <a:pPr lvl="1">
              <a:tabLst>
                <a:tab pos="2228850" algn="l"/>
              </a:tabLst>
            </a:pPr>
            <a:r>
              <a:rPr lang="en-US" dirty="0" smtClean="0"/>
              <a:t>the "index" (key) doesn't have to be an </a:t>
            </a:r>
            <a:r>
              <a:rPr lang="en-US" dirty="0" err="1" smtClean="0">
                <a:latin typeface="Courier New" panose="02070309020205020404" pitchFamily="49" charset="0"/>
              </a:rPr>
              <a:t>int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tabLst>
                <a:tab pos="2228850" algn="l"/>
              </a:tabLst>
            </a:pPr>
            <a:endParaRPr lang="en-US" sz="800" dirty="0"/>
          </a:p>
          <a:p>
            <a:pPr lvl="1">
              <a:tabLst>
                <a:tab pos="2228850" algn="l"/>
              </a:tabLst>
            </a:pPr>
            <a:r>
              <a:rPr lang="en-US" dirty="0" smtClean="0"/>
              <a:t>count digits: </a:t>
            </a:r>
            <a:r>
              <a:rPr lang="en-US" dirty="0" smtClean="0">
                <a:latin typeface="Courier New" panose="02070309020205020404" pitchFamily="49" charset="0"/>
              </a:rPr>
              <a:t>22092310907</a:t>
            </a:r>
          </a:p>
          <a:p>
            <a:pPr lvl="1">
              <a:tabLst>
                <a:tab pos="2228850" algn="l"/>
              </a:tabLst>
            </a:pPr>
            <a:endParaRPr lang="en-US" dirty="0" smtClean="0"/>
          </a:p>
          <a:p>
            <a:pPr lvl="1">
              <a:tabLst>
                <a:tab pos="2228850" algn="l"/>
              </a:tabLst>
            </a:pPr>
            <a:endParaRPr lang="en-US" dirty="0" smtClean="0"/>
          </a:p>
          <a:p>
            <a:pPr lvl="1">
              <a:lnSpc>
                <a:spcPct val="70000"/>
              </a:lnSpc>
              <a:buNone/>
              <a:tabLst>
                <a:tab pos="2228850" algn="l"/>
              </a:tabLst>
            </a:pPr>
            <a:r>
              <a:rPr lang="en-US" dirty="0" smtClean="0"/>
              <a:t>		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(Roosevelt), (L)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andon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, (I)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ndependent</a:t>
            </a:r>
            <a:endParaRPr lang="en-US" dirty="0" smtClean="0"/>
          </a:p>
          <a:p>
            <a:pPr lvl="1">
              <a:lnSpc>
                <a:spcPct val="70000"/>
              </a:lnSpc>
              <a:tabLst>
                <a:tab pos="2228850" algn="l"/>
              </a:tabLst>
            </a:pPr>
            <a:r>
              <a:rPr lang="en-US" dirty="0" smtClean="0"/>
              <a:t>count votes:	</a:t>
            </a:r>
            <a:r>
              <a:rPr lang="en-US" dirty="0" smtClean="0">
                <a:latin typeface="Courier New" panose="02070309020205020404" pitchFamily="49" charset="0"/>
              </a:rPr>
              <a:t>"RLLLLLLRRRRRLLLLLLRLRRIRLRRIRLLRIR"</a:t>
            </a:r>
          </a:p>
        </p:txBody>
      </p:sp>
      <p:graphicFrame>
        <p:nvGraphicFramePr>
          <p:cNvPr id="433156" name="Group 4"/>
          <p:cNvGraphicFramePr>
            <a:graphicFrameLocks noGrp="1"/>
          </p:cNvGraphicFramePr>
          <p:nvPr/>
        </p:nvGraphicFramePr>
        <p:xfrm>
          <a:off x="6124576" y="2655888"/>
          <a:ext cx="4086225" cy="793750"/>
        </p:xfrm>
        <a:graphic>
          <a:graphicData uri="http://schemas.openxmlformats.org/drawingml/2006/table">
            <a:tbl>
              <a:tblPr/>
              <a:tblGrid>
                <a:gridCol w="7826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0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30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302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3178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302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302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302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302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3020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index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4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5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6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7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8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9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value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33192" name="Line 40"/>
          <p:cNvSpPr>
            <a:spLocks noChangeShapeType="1"/>
          </p:cNvSpPr>
          <p:nvPr/>
        </p:nvSpPr>
        <p:spPr bwMode="auto">
          <a:xfrm>
            <a:off x="4495800" y="3141663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graphicFrame>
        <p:nvGraphicFramePr>
          <p:cNvPr id="433193" name="Group 41"/>
          <p:cNvGraphicFramePr>
            <a:graphicFrameLocks noGrp="1"/>
          </p:cNvGraphicFramePr>
          <p:nvPr>
            <p:extLst/>
          </p:nvPr>
        </p:nvGraphicFramePr>
        <p:xfrm>
          <a:off x="2619376" y="5131551"/>
          <a:ext cx="2638425" cy="792228"/>
        </p:xfrm>
        <a:graphic>
          <a:graphicData uri="http://schemas.openxmlformats.org/drawingml/2006/table">
            <a:tbl>
              <a:tblPr/>
              <a:tblGrid>
                <a:gridCol w="8556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65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191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270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key</a:t>
                      </a:r>
                    </a:p>
                  </a:txBody>
                  <a:tcPr marT="45657" marB="456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"R"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57" marB="456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"L"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57" marB="456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"I"</a:t>
                      </a:r>
                    </a:p>
                  </a:txBody>
                  <a:tcPr marT="45657" marB="456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value</a:t>
                      </a:r>
                    </a:p>
                  </a:txBody>
                  <a:tcPr marT="45657" marB="45657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433208" name="Group 56"/>
          <p:cNvGrpSpPr>
            <a:grpSpLocks/>
          </p:cNvGrpSpPr>
          <p:nvPr/>
        </p:nvGrpSpPr>
        <p:grpSpPr bwMode="auto">
          <a:xfrm>
            <a:off x="6872288" y="4733277"/>
            <a:ext cx="3262312" cy="1695450"/>
            <a:chOff x="3129" y="3216"/>
            <a:chExt cx="2055" cy="1068"/>
          </a:xfrm>
        </p:grpSpPr>
        <p:sp>
          <p:nvSpPr>
            <p:cNvPr id="433209" name="Oval 57"/>
            <p:cNvSpPr>
              <a:spLocks noChangeArrowheads="1"/>
            </p:cNvSpPr>
            <p:nvPr/>
          </p:nvSpPr>
          <p:spPr bwMode="auto">
            <a:xfrm>
              <a:off x="3168" y="3216"/>
              <a:ext cx="816" cy="86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10" name="Text Box 58"/>
            <p:cNvSpPr txBox="1">
              <a:spLocks noChangeArrowheads="1"/>
            </p:cNvSpPr>
            <p:nvPr/>
          </p:nvSpPr>
          <p:spPr bwMode="auto">
            <a:xfrm>
              <a:off x="3504" y="3264"/>
              <a:ext cx="32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Tahoma" charset="0"/>
                </a:rPr>
                <a:t>"R"</a:t>
              </a:r>
              <a:endParaRPr lang="en-US" dirty="0">
                <a:latin typeface="Tahoma" charset="0"/>
              </a:endParaRPr>
            </a:p>
          </p:txBody>
        </p:sp>
        <p:sp>
          <p:nvSpPr>
            <p:cNvPr id="433211" name="Text Box 59"/>
            <p:cNvSpPr txBox="1">
              <a:spLocks noChangeArrowheads="1"/>
            </p:cNvSpPr>
            <p:nvPr/>
          </p:nvSpPr>
          <p:spPr bwMode="auto">
            <a:xfrm>
              <a:off x="3129" y="3504"/>
              <a:ext cx="30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Tahoma" charset="0"/>
                </a:rPr>
                <a:t>"L"</a:t>
              </a:r>
              <a:endParaRPr lang="en-US" dirty="0">
                <a:latin typeface="Tahoma" charset="0"/>
              </a:endParaRPr>
            </a:p>
          </p:txBody>
        </p:sp>
        <p:sp>
          <p:nvSpPr>
            <p:cNvPr id="433212" name="Text Box 60"/>
            <p:cNvSpPr txBox="1">
              <a:spLocks noChangeArrowheads="1"/>
            </p:cNvSpPr>
            <p:nvPr/>
          </p:nvSpPr>
          <p:spPr bwMode="auto">
            <a:xfrm>
              <a:off x="3456" y="3801"/>
              <a:ext cx="2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latin typeface="Tahoma" charset="0"/>
                </a:rPr>
                <a:t>"I"</a:t>
              </a:r>
            </a:p>
          </p:txBody>
        </p:sp>
        <p:sp>
          <p:nvSpPr>
            <p:cNvPr id="433213" name="Oval 61"/>
            <p:cNvSpPr>
              <a:spLocks noChangeArrowheads="1"/>
            </p:cNvSpPr>
            <p:nvPr/>
          </p:nvSpPr>
          <p:spPr bwMode="auto">
            <a:xfrm>
              <a:off x="4368" y="3216"/>
              <a:ext cx="816" cy="86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14" name="Text Box 62"/>
            <p:cNvSpPr txBox="1">
              <a:spLocks noChangeArrowheads="1"/>
            </p:cNvSpPr>
            <p:nvPr/>
          </p:nvSpPr>
          <p:spPr bwMode="auto">
            <a:xfrm>
              <a:off x="4574" y="3801"/>
              <a:ext cx="27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Tahoma" charset="0"/>
                </a:rPr>
                <a:t>15</a:t>
              </a:r>
              <a:endParaRPr lang="en-US" dirty="0">
                <a:latin typeface="Tahoma" charset="0"/>
              </a:endParaRPr>
            </a:p>
          </p:txBody>
        </p:sp>
        <p:sp>
          <p:nvSpPr>
            <p:cNvPr id="433215" name="Text Box 63"/>
            <p:cNvSpPr txBox="1">
              <a:spLocks noChangeArrowheads="1"/>
            </p:cNvSpPr>
            <p:nvPr/>
          </p:nvSpPr>
          <p:spPr bwMode="auto">
            <a:xfrm>
              <a:off x="4797" y="3552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</a:rPr>
                <a:t>3</a:t>
              </a:r>
            </a:p>
          </p:txBody>
        </p:sp>
        <p:sp>
          <p:nvSpPr>
            <p:cNvPr id="433216" name="Text Box 64"/>
            <p:cNvSpPr txBox="1">
              <a:spLocks noChangeArrowheads="1"/>
            </p:cNvSpPr>
            <p:nvPr/>
          </p:nvSpPr>
          <p:spPr bwMode="auto">
            <a:xfrm>
              <a:off x="4704" y="3216"/>
              <a:ext cx="27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Tahoma" charset="0"/>
                </a:rPr>
                <a:t>15</a:t>
              </a:r>
              <a:endParaRPr lang="en-US" dirty="0">
                <a:latin typeface="Tahoma" charset="0"/>
              </a:endParaRPr>
            </a:p>
          </p:txBody>
        </p:sp>
        <p:sp>
          <p:nvSpPr>
            <p:cNvPr id="433217" name="Line 65"/>
            <p:cNvSpPr>
              <a:spLocks noChangeShapeType="1"/>
            </p:cNvSpPr>
            <p:nvPr/>
          </p:nvSpPr>
          <p:spPr bwMode="auto">
            <a:xfrm>
              <a:off x="3840" y="3456"/>
              <a:ext cx="72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18" name="Line 66"/>
            <p:cNvSpPr>
              <a:spLocks noChangeShapeType="1"/>
            </p:cNvSpPr>
            <p:nvPr/>
          </p:nvSpPr>
          <p:spPr bwMode="auto">
            <a:xfrm flipV="1">
              <a:off x="3456" y="3360"/>
              <a:ext cx="12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19" name="Line 67"/>
            <p:cNvSpPr>
              <a:spLocks noChangeShapeType="1"/>
            </p:cNvSpPr>
            <p:nvPr/>
          </p:nvSpPr>
          <p:spPr bwMode="auto">
            <a:xfrm flipV="1">
              <a:off x="3744" y="3696"/>
              <a:ext cx="105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20" name="Text Box 68"/>
            <p:cNvSpPr txBox="1">
              <a:spLocks noChangeArrowheads="1"/>
            </p:cNvSpPr>
            <p:nvPr/>
          </p:nvSpPr>
          <p:spPr bwMode="auto">
            <a:xfrm>
              <a:off x="3344" y="4052"/>
              <a:ext cx="4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</a:rPr>
                <a:t>keys</a:t>
              </a:r>
            </a:p>
          </p:txBody>
        </p:sp>
        <p:sp>
          <p:nvSpPr>
            <p:cNvPr id="433221" name="Text Box 69"/>
            <p:cNvSpPr txBox="1">
              <a:spLocks noChangeArrowheads="1"/>
            </p:cNvSpPr>
            <p:nvPr/>
          </p:nvSpPr>
          <p:spPr bwMode="auto">
            <a:xfrm>
              <a:off x="4523" y="4053"/>
              <a:ext cx="5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</a:rPr>
                <a:t>values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71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Dictionary operations</a:t>
            </a:r>
          </a:p>
        </p:txBody>
      </p:sp>
      <p:graphicFrame>
        <p:nvGraphicFramePr>
          <p:cNvPr id="435203" name="Group 3"/>
          <p:cNvGraphicFramePr>
            <a:graphicFrameLocks noGrp="1"/>
          </p:cNvGraphicFramePr>
          <p:nvPr>
            <p:extLst/>
          </p:nvPr>
        </p:nvGraphicFramePr>
        <p:xfrm>
          <a:off x="1105319" y="1863411"/>
          <a:ext cx="10147998" cy="2291106"/>
        </p:xfrm>
        <a:graphic>
          <a:graphicData uri="http://schemas.openxmlformats.org/drawingml/2006/table">
            <a:tbl>
              <a:tblPr/>
              <a:tblGrid>
                <a:gridCol w="30747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07320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49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items()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 a new view of the dictionary’s items ((key, value) pairs)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pop(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key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removes any existing mapping for the given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key and returns it (error if key not found)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popitem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removes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and returns an arbitrary (key, value) pair (error if empty)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keys()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returns the dictionary's keys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values()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the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dictionary's values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75174" y="4968945"/>
            <a:ext cx="102786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latin typeface="+mn-lt"/>
              </a:rPr>
              <a:t>You can also use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dirty="0" smtClean="0">
                <a:latin typeface="+mn-lt"/>
              </a:rPr>
              <a:t>,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, etc.</a:t>
            </a:r>
            <a:endParaRPr lang="en-US" sz="2800" dirty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9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Looping over a set or dictionary?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73301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You must use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element in </a:t>
            </a:r>
            <a:r>
              <a:rPr lang="en-US" dirty="0" smtClean="0"/>
              <a:t>structure loop</a:t>
            </a:r>
            <a:endParaRPr 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needed because sets have no indexes; can't </a:t>
            </a:r>
            <a:r>
              <a:rPr lang="en-US" dirty="0" smtClean="0">
                <a:latin typeface="Courier New" panose="02070309020205020404" pitchFamily="49" charset="0"/>
              </a:rPr>
              <a:t>get</a:t>
            </a:r>
            <a:r>
              <a:rPr lang="en-US" dirty="0" smtClean="0"/>
              <a:t> element </a:t>
            </a:r>
            <a:r>
              <a:rPr lang="en-US" dirty="0">
                <a:latin typeface="Courier New" panose="02070309020205020404" pitchFamily="49" charset="0"/>
              </a:rPr>
              <a:t>i</a:t>
            </a:r>
            <a:endParaRPr lang="en-US" dirty="0" smtClean="0">
              <a:latin typeface="Courier New" panose="02070309020205020404" pitchFamily="49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 smtClean="0"/>
              <a:t>Example:</a:t>
            </a:r>
            <a:endParaRPr lang="en-US" dirty="0"/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 smtClean="0">
                <a:latin typeface="Courier New" panose="02070309020205020404" pitchFamily="49" charset="0"/>
              </a:rPr>
              <a:t>   for item in a: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print(item)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Outputs: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   the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   happy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   hello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b="1" dirty="0" smtClean="0">
              <a:latin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52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items, keys </a:t>
            </a:r>
            <a:r>
              <a:rPr lang="en-US" dirty="0" smtClean="0"/>
              <a:t>and </a:t>
            </a:r>
            <a:r>
              <a:rPr lang="en-US" dirty="0" smtClean="0">
                <a:latin typeface="Courier New" panose="02070309020205020404" pitchFamily="49" charset="0"/>
              </a:rPr>
              <a:t>values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items </a:t>
            </a:r>
            <a:r>
              <a:rPr lang="en-US" dirty="0" smtClean="0"/>
              <a:t>function returns tuples of each key-value pair</a:t>
            </a:r>
          </a:p>
          <a:p>
            <a:pPr lvl="1" eaLnBrk="1" hangingPunct="1"/>
            <a:r>
              <a:rPr lang="en-US" dirty="0" smtClean="0"/>
              <a:t>can loop over the keys in a for loop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ages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{}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ages["Merlin"] = 4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>
                <a:latin typeface="Courier New" panose="02070309020205020404" pitchFamily="49" charset="0"/>
              </a:rPr>
              <a:t>a</a:t>
            </a:r>
            <a:r>
              <a:rPr lang="en-US" sz="1800" dirty="0" smtClean="0">
                <a:latin typeface="Courier New" panose="02070309020205020404" pitchFamily="49" charset="0"/>
              </a:rPr>
              <a:t>ges["Chester"] = 2</a:t>
            </a:r>
            <a:endParaRPr lang="en-US" sz="1800" b="1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ages["</a:t>
            </a:r>
            <a:r>
              <a:rPr lang="en-US" sz="1800" dirty="0" err="1" smtClean="0">
                <a:latin typeface="Courier New" panose="02070309020205020404" pitchFamily="49" charset="0"/>
              </a:rPr>
              <a:t>Purrcival</a:t>
            </a:r>
            <a:r>
              <a:rPr lang="en-US" sz="1800" dirty="0" smtClean="0">
                <a:latin typeface="Courier New" panose="02070309020205020404" pitchFamily="49" charset="0"/>
              </a:rPr>
              <a:t>"] = 12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b="1" dirty="0" smtClean="0">
                <a:latin typeface="Courier New" panose="02070309020205020404" pitchFamily="49" charset="0"/>
              </a:rPr>
              <a:t>cat, age</a:t>
            </a:r>
            <a:r>
              <a:rPr lang="en-US" sz="1800" dirty="0" smtClean="0">
                <a:latin typeface="Courier New" panose="02070309020205020404" pitchFamily="49" charset="0"/>
              </a:rPr>
              <a:t> in </a:t>
            </a:r>
            <a:r>
              <a:rPr lang="en-US" sz="1800" b="1" dirty="0" err="1" smtClean="0">
                <a:latin typeface="Courier New" panose="02070309020205020404" pitchFamily="49" charset="0"/>
              </a:rPr>
              <a:t>ages.items</a:t>
            </a:r>
            <a:r>
              <a:rPr lang="en-US" sz="1800" b="1" dirty="0" smtClean="0">
                <a:latin typeface="Courier New" panose="02070309020205020404" pitchFamily="49" charset="0"/>
              </a:rPr>
              <a:t>()</a:t>
            </a:r>
            <a:r>
              <a:rPr lang="en-US" sz="1800" dirty="0" smtClean="0">
                <a:latin typeface="Courier New" panose="02070309020205020404" pitchFamily="49" charset="0"/>
              </a:rPr>
              <a:t>:                </a:t>
            </a:r>
            <a:endParaRPr lang="en-US" sz="1800" b="1" dirty="0" smtClean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print(cat + " -&gt; " + </a:t>
            </a:r>
            <a:r>
              <a:rPr lang="en-US" sz="1800" dirty="0" err="1" smtClean="0">
                <a:latin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</a:rPr>
              <a:t>(age))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values</a:t>
            </a:r>
            <a:r>
              <a:rPr lang="en-US" dirty="0" smtClean="0"/>
              <a:t> function returns all values in the dictionary</a:t>
            </a:r>
          </a:p>
          <a:p>
            <a:pPr lvl="1" eaLnBrk="1" hangingPunct="1"/>
            <a:r>
              <a:rPr lang="en-US" dirty="0" smtClean="0"/>
              <a:t>no easy way to get from a value to its associated key(s)</a:t>
            </a:r>
          </a:p>
          <a:p>
            <a:r>
              <a:rPr lang="en-US" dirty="0" smtClean="0">
                <a:latin typeface="Courier New" panose="02070309020205020404" pitchFamily="49" charset="0"/>
              </a:rPr>
              <a:t>keys </a:t>
            </a:r>
            <a:r>
              <a:rPr lang="en-US" dirty="0" smtClean="0"/>
              <a:t>function returns all keys in the dictionary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6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9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9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39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Use word counts to figure out if a document is positive or negative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Count all of the positive words and count all of the negative words.</a:t>
            </a:r>
          </a:p>
          <a:p>
            <a:pPr lvl="1" eaLnBrk="1" hangingPunct="1"/>
            <a:r>
              <a:rPr lang="en-US" dirty="0" smtClean="0"/>
              <a:t>Whichever count is bigger is the sentiment of the document.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How do we know which words are positive and which are negative?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42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6140"/>
            <a:ext cx="11159532" cy="5978769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Consider the following </a:t>
            </a:r>
            <a:r>
              <a:rPr lang="en-US" dirty="0" smtClean="0"/>
              <a:t>function: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mystery(list1, list2):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result = {}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range(0,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(list1)):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result[list1[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]] = list2[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result[list2[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]] = list1[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result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What is returned after calls with the following parameters?</a:t>
            </a: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list1</a:t>
            </a:r>
            <a:r>
              <a:rPr lang="en-US" dirty="0"/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[b, l, u, e]        list2</a:t>
            </a:r>
            <a:r>
              <a:rPr lang="en-US" dirty="0"/>
              <a:t>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[s, p, o, t]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dictionary returned:__________________________________________________________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list1</a:t>
            </a:r>
            <a:r>
              <a:rPr lang="en-US" dirty="0"/>
              <a:t>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[k, e, e, p]        list2</a:t>
            </a:r>
            <a:r>
              <a:rPr lang="en-US" dirty="0"/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[s, a, f, e]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dictionary returned:__________________________________________________________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list1</a:t>
            </a:r>
            <a:r>
              <a:rPr lang="en-US" dirty="0"/>
              <a:t>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[s, o, b, e, r]     list2</a:t>
            </a:r>
            <a:r>
              <a:rPr lang="en-US" dirty="0"/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[b, o, o, k, s]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dictionary returned:__________________________________________________________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the right structure?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You want to store a bunch of colors so you can later choose one at random.</a:t>
            </a:r>
          </a:p>
          <a:p>
            <a:pPr eaLnBrk="1" hangingPunct="1"/>
            <a:r>
              <a:rPr lang="en-US" dirty="0" smtClean="0"/>
              <a:t>Batting order of a baseball team.</a:t>
            </a:r>
          </a:p>
          <a:p>
            <a:pPr eaLnBrk="1" hangingPunct="1"/>
            <a:r>
              <a:rPr lang="en-US" dirty="0" smtClean="0"/>
              <a:t>Students names and their grades on a project.</a:t>
            </a:r>
          </a:p>
          <a:p>
            <a:pPr eaLnBrk="1" hangingPunct="1"/>
            <a:r>
              <a:rPr lang="en-US" dirty="0" smtClean="0"/>
              <a:t>Friends names and their phone numbers</a:t>
            </a:r>
          </a:p>
          <a:p>
            <a:pPr eaLnBrk="1" hangingPunct="1"/>
            <a:r>
              <a:rPr lang="en-US" dirty="0" smtClean="0"/>
              <a:t>Height, width and location of a sports field.</a:t>
            </a:r>
          </a:p>
          <a:p>
            <a:pPr eaLnBrk="1" hangingPunct="1"/>
            <a:r>
              <a:rPr lang="en-US" dirty="0" smtClean="0"/>
              <a:t>Movies a person has watched.</a:t>
            </a:r>
          </a:p>
          <a:p>
            <a:pPr eaLnBrk="1" hangingPunct="1"/>
            <a:r>
              <a:rPr lang="en-US" dirty="0" smtClean="0"/>
              <a:t>Items in a shopping cart.</a:t>
            </a:r>
          </a:p>
          <a:p>
            <a:pPr eaLnBrk="1" hangingPunct="1"/>
            <a:r>
              <a:rPr lang="en-US" dirty="0" smtClean="0"/>
              <a:t>A student's grades.</a:t>
            </a:r>
          </a:p>
        </p:txBody>
      </p:sp>
    </p:spTree>
    <p:extLst>
      <p:ext uri="{BB962C8B-B14F-4D97-AF65-F5344CB8AC3E}">
        <p14:creationId xmlns:p14="http://schemas.microsoft.com/office/powerpoint/2010/main" val="88471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653</Words>
  <Application>Microsoft Office PowerPoint</Application>
  <PresentationFormat>Widescreen</PresentationFormat>
  <Paragraphs>163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ＭＳ Ｐゴシック</vt:lpstr>
      <vt:lpstr>Arial</vt:lpstr>
      <vt:lpstr>Calibri</vt:lpstr>
      <vt:lpstr>Calibri Light</vt:lpstr>
      <vt:lpstr>Courier New</vt:lpstr>
      <vt:lpstr>Tahoma</vt:lpstr>
      <vt:lpstr>Times New Roman</vt:lpstr>
      <vt:lpstr>Wingdings</vt:lpstr>
      <vt:lpstr>Wingdings 2</vt:lpstr>
      <vt:lpstr>Office Theme</vt:lpstr>
      <vt:lpstr>CSc 110, Spring 2018</vt:lpstr>
      <vt:lpstr>Using dictionaries</vt:lpstr>
      <vt:lpstr>Dictionaries and tallying</vt:lpstr>
      <vt:lpstr>Dictionary operations</vt:lpstr>
      <vt:lpstr>Looping over a set or dictionary?</vt:lpstr>
      <vt:lpstr>items, keys and values</vt:lpstr>
      <vt:lpstr>Exercise</vt:lpstr>
      <vt:lpstr>Exercise</vt:lpstr>
      <vt:lpstr>What is the right structure?</vt:lpstr>
      <vt:lpstr>What is the right structure?</vt:lpstr>
      <vt:lpstr>Exercise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8</cp:revision>
  <dcterms:created xsi:type="dcterms:W3CDTF">2016-11-02T01:48:05Z</dcterms:created>
  <dcterms:modified xsi:type="dcterms:W3CDTF">2018-04-12T21:13:18Z</dcterms:modified>
</cp:coreProperties>
</file>