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7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9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9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2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2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8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7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2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D4B-8DF9-4DE7-9B02-36BC3AD0C17A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5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DD4B-8DF9-4DE7-9B02-36BC3AD0C17A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E9D23-1E0B-4A2B-8A33-487E8AD8D6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56321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209800" y="1618312"/>
            <a:ext cx="7772400" cy="71290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38: </a:t>
            </a:r>
            <a:r>
              <a:rPr lang="en-US" dirty="0" smtClean="0"/>
              <a:t>searching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4700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err="1" smtClean="0"/>
              <a:t>CSc</a:t>
            </a:r>
            <a:r>
              <a:rPr lang="en-US" sz="7200" dirty="0" smtClean="0"/>
              <a:t> 110, </a:t>
            </a:r>
            <a:r>
              <a:rPr lang="en-US" sz="7200" dirty="0" smtClean="0"/>
              <a:t>Spring</a:t>
            </a:r>
            <a:r>
              <a:rPr lang="en-US" sz="7200" dirty="0" smtClean="0"/>
              <a:t> 2018</a:t>
            </a:r>
            <a:endParaRPr lang="en-US" sz="7200" dirty="0"/>
          </a:p>
        </p:txBody>
      </p:sp>
      <p:pic>
        <p:nvPicPr>
          <p:cNvPr id="11266" name="Picture 2" descr="Image result for searching co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863" y="2331220"/>
            <a:ext cx="5044273" cy="403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4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0"/>
                <a:cs typeface="+mj-cs"/>
              </a:rPr>
              <a:t>Sequential search</a:t>
            </a:r>
            <a:endParaRPr lang="en-US" sz="2800" dirty="0">
              <a:ea typeface="ＭＳ Ｐゴシック" charset="0"/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ea typeface="ＭＳ Ｐゴシック" charset="0"/>
                <a:cs typeface="+mn-cs"/>
              </a:rPr>
              <a:t>sequential search</a:t>
            </a:r>
            <a:r>
              <a:rPr lang="en-US" dirty="0" smtClean="0">
                <a:ea typeface="ＭＳ Ｐゴシック" charset="0"/>
                <a:cs typeface="+mn-cs"/>
              </a:rPr>
              <a:t>: Locates a target value in a list by examining each element from start to finish. Used in </a:t>
            </a: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index</a:t>
            </a:r>
            <a:r>
              <a:rPr lang="en-US" dirty="0" smtClean="0">
                <a:ea typeface="ＭＳ Ｐゴシック" charset="0"/>
                <a:cs typeface="+mn-cs"/>
              </a:rPr>
              <a:t>.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How many elements will it need to examine?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Example: Searching the list below for the value </a:t>
            </a:r>
            <a:r>
              <a:rPr lang="en-US" b="1" dirty="0" smtClean="0">
                <a:ea typeface="ＭＳ Ｐゴシック" charset="-128"/>
              </a:rPr>
              <a:t>42</a:t>
            </a:r>
            <a:r>
              <a:rPr lang="en-US" dirty="0" smtClean="0">
                <a:ea typeface="ＭＳ Ｐゴシック" charset="-128"/>
              </a:rPr>
              <a:t>: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 marL="346075" lvl="1" indent="0">
              <a:buNone/>
              <a:defRPr/>
            </a:pP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19046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401283"/>
              </p:ext>
            </p:extLst>
          </p:nvPr>
        </p:nvGraphicFramePr>
        <p:xfrm>
          <a:off x="1782745" y="4253697"/>
          <a:ext cx="87010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14337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598488"/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190527" name="Group 63"/>
          <p:cNvGrpSpPr>
            <a:grpSpLocks/>
          </p:cNvGrpSpPr>
          <p:nvPr/>
        </p:nvGrpSpPr>
        <p:grpSpPr bwMode="auto">
          <a:xfrm>
            <a:off x="2535221" y="5044272"/>
            <a:ext cx="619125" cy="833438"/>
            <a:chOff x="618" y="2880"/>
            <a:chExt cx="390" cy="525"/>
          </a:xfrm>
        </p:grpSpPr>
        <p:sp>
          <p:nvSpPr>
            <p:cNvPr id="190528" name="Text Box 64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latin typeface="Tahoma" charset="0"/>
                </a:rPr>
                <a:t>i</a:t>
              </a:r>
            </a:p>
          </p:txBody>
        </p:sp>
        <p:sp>
          <p:nvSpPr>
            <p:cNvPr id="190529" name="Line 65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805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37084 0.0060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90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Sequential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How many elements will be checked?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dirty="0">
              <a:latin typeface="Courier New" charset="0"/>
              <a:ea typeface="ＭＳ Ｐゴシック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 err="1" smtClean="0">
                <a:latin typeface="Courier New" charset="0"/>
                <a:ea typeface="ＭＳ Ｐゴシック" charset="0"/>
              </a:rPr>
              <a:t>def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 index(value):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    for i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 in range(0, size):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        if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my_list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[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i</a:t>
            </a:r>
            <a:r>
              <a:rPr lang="en-US" sz="2000" dirty="0">
                <a:latin typeface="Courier New" charset="0"/>
                <a:ea typeface="ＭＳ Ｐゴシック" charset="0"/>
              </a:rPr>
              <a:t>] == 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value: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            return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i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    return -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1   </a:t>
            </a:r>
            <a:r>
              <a:rPr lang="en-US" sz="2000" dirty="0" smtClean="0">
                <a:solidFill>
                  <a:srgbClr val="006666"/>
                </a:solidFill>
                <a:latin typeface="Courier New" charset="0"/>
                <a:ea typeface="ＭＳ Ｐゴシック" charset="0"/>
              </a:rPr>
              <a:t># not found</a:t>
            </a:r>
          </a:p>
          <a:p>
            <a:pPr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On average how many elements will be checked?</a:t>
            </a:r>
          </a:p>
          <a:p>
            <a:pPr eaLnBrk="1" hangingPunct="1">
              <a:buFont typeface="Wingdings 2" charset="0"/>
              <a:buChar char=""/>
              <a:defRPr/>
            </a:pPr>
            <a:endParaRPr lang="en-US" dirty="0">
              <a:ea typeface="ＭＳ Ｐゴシック" charset="0"/>
            </a:endParaRP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634072"/>
              </p:ext>
            </p:extLst>
          </p:nvPr>
        </p:nvGraphicFramePr>
        <p:xfrm>
          <a:off x="1712406" y="4211934"/>
          <a:ext cx="87010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14337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598488"/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87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0"/>
                <a:cs typeface="+mj-cs"/>
              </a:rPr>
              <a:t>Binary search</a:t>
            </a:r>
            <a:endParaRPr lang="en-US" sz="2800" dirty="0">
              <a:ea typeface="ＭＳ Ｐゴシック" charset="0"/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ea typeface="ＭＳ Ｐゴシック" charset="0"/>
                <a:cs typeface="+mn-cs"/>
              </a:rPr>
              <a:t>binary search</a:t>
            </a:r>
            <a:r>
              <a:rPr lang="en-US" dirty="0" smtClean="0">
                <a:ea typeface="ＭＳ Ｐゴシック" charset="0"/>
                <a:cs typeface="+mn-cs"/>
              </a:rPr>
              <a:t>: Locates a target value in a </a:t>
            </a:r>
            <a:r>
              <a:rPr lang="en-US" i="1" dirty="0" smtClean="0">
                <a:ea typeface="ＭＳ Ｐゴシック" charset="0"/>
                <a:cs typeface="+mn-cs"/>
              </a:rPr>
              <a:t>sorted </a:t>
            </a:r>
            <a:r>
              <a:rPr lang="en-US" dirty="0" smtClean="0">
                <a:ea typeface="ＭＳ Ｐゴシック" charset="0"/>
                <a:cs typeface="+mn-cs"/>
              </a:rPr>
              <a:t>list by successively eliminating half of the list from consideration.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How many elements will it need to examine?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>
              <a:ea typeface="ＭＳ Ｐゴシック" charset="-128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Example: Searching the list below for the value </a:t>
            </a:r>
            <a:r>
              <a:rPr lang="en-US" b="1" dirty="0" smtClean="0">
                <a:ea typeface="ＭＳ Ｐゴシック" charset="-128"/>
              </a:rPr>
              <a:t>42</a:t>
            </a:r>
            <a:r>
              <a:rPr lang="en-US" dirty="0" smtClean="0">
                <a:ea typeface="ＭＳ Ｐゴシック" charset="-128"/>
              </a:rPr>
              <a:t>:</a:t>
            </a:r>
          </a:p>
        </p:txBody>
      </p:sp>
      <p:graphicFrame>
        <p:nvGraphicFramePr>
          <p:cNvPr id="1914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370267"/>
              </p:ext>
            </p:extLst>
          </p:nvPr>
        </p:nvGraphicFramePr>
        <p:xfrm>
          <a:off x="1752600" y="3781425"/>
          <a:ext cx="87010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14337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598488"/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191551" name="Group 63"/>
          <p:cNvGrpSpPr>
            <a:grpSpLocks/>
          </p:cNvGrpSpPr>
          <p:nvPr/>
        </p:nvGrpSpPr>
        <p:grpSpPr bwMode="auto">
          <a:xfrm>
            <a:off x="2505076" y="4572000"/>
            <a:ext cx="619125" cy="833438"/>
            <a:chOff x="618" y="2880"/>
            <a:chExt cx="390" cy="525"/>
          </a:xfrm>
        </p:grpSpPr>
        <p:sp>
          <p:nvSpPr>
            <p:cNvPr id="191552" name="Text Box 64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Tahoma" charset="0"/>
                </a:rPr>
                <a:t>min</a:t>
              </a:r>
            </a:p>
          </p:txBody>
        </p:sp>
        <p:sp>
          <p:nvSpPr>
            <p:cNvPr id="191553" name="Line 65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91554" name="Group 66"/>
          <p:cNvGrpSpPr>
            <a:grpSpLocks/>
          </p:cNvGrpSpPr>
          <p:nvPr/>
        </p:nvGrpSpPr>
        <p:grpSpPr bwMode="auto">
          <a:xfrm>
            <a:off x="6086476" y="4572000"/>
            <a:ext cx="619125" cy="833438"/>
            <a:chOff x="618" y="2880"/>
            <a:chExt cx="390" cy="525"/>
          </a:xfrm>
        </p:grpSpPr>
        <p:sp>
          <p:nvSpPr>
            <p:cNvPr id="191555" name="Text Box 67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Tahoma" charset="0"/>
                </a:rPr>
                <a:t>mid</a:t>
              </a:r>
            </a:p>
          </p:txBody>
        </p:sp>
        <p:sp>
          <p:nvSpPr>
            <p:cNvPr id="191556" name="Line 68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91557" name="Group 69"/>
          <p:cNvGrpSpPr>
            <a:grpSpLocks/>
          </p:cNvGrpSpPr>
          <p:nvPr/>
        </p:nvGrpSpPr>
        <p:grpSpPr bwMode="auto">
          <a:xfrm>
            <a:off x="9829801" y="4572000"/>
            <a:ext cx="619125" cy="833438"/>
            <a:chOff x="618" y="2880"/>
            <a:chExt cx="390" cy="525"/>
          </a:xfrm>
        </p:grpSpPr>
        <p:sp>
          <p:nvSpPr>
            <p:cNvPr id="191558" name="Text Box 70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latin typeface="Tahoma" charset="0"/>
                </a:rPr>
                <a:t>max</a:t>
              </a:r>
            </a:p>
          </p:txBody>
        </p:sp>
        <p:sp>
          <p:nvSpPr>
            <p:cNvPr id="191559" name="Line 71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763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0"/>
                <a:cs typeface="+mj-cs"/>
              </a:rPr>
              <a:t>Binary search runtime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For an list of size N, it eliminates </a:t>
            </a:r>
            <a:r>
              <a:rPr lang="en-US" dirty="0" smtClean="0">
                <a:cs typeface="Tahoma" panose="020B0604030504040204" pitchFamily="34" charset="0"/>
              </a:rPr>
              <a:t>½</a:t>
            </a:r>
            <a:r>
              <a:rPr lang="en-US" dirty="0" smtClean="0"/>
              <a:t> until 1 element remains.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N, N/2, N/4, N/8, ..., 4, 2, 1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How many divisions does it take?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Think of it from the other direction:</a:t>
            </a:r>
          </a:p>
          <a:p>
            <a:pPr lvl="1" eaLnBrk="1" hangingPunct="1"/>
            <a:r>
              <a:rPr lang="en-US" dirty="0" smtClean="0"/>
              <a:t>How many times do I have to multiply by 2 to reach N?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1, 2, 4, 8, ..., N/4, N/2, N</a:t>
            </a:r>
          </a:p>
          <a:p>
            <a:pPr lvl="1" eaLnBrk="1" hangingPunct="1"/>
            <a:r>
              <a:rPr lang="en-US" dirty="0" smtClean="0"/>
              <a:t>Call this number of multiplications "x".</a:t>
            </a:r>
          </a:p>
          <a:p>
            <a:pPr lvl="1" eaLnBrk="1" hangingPunct="1"/>
            <a:endParaRPr lang="en-US" sz="800" dirty="0"/>
          </a:p>
          <a:p>
            <a:pPr lvl="1" eaLnBrk="1" hangingPunct="1">
              <a:buFontTx/>
              <a:buNone/>
            </a:pPr>
            <a:r>
              <a:rPr lang="en-US" dirty="0" smtClean="0"/>
              <a:t>	2</a:t>
            </a:r>
            <a:r>
              <a:rPr lang="en-US" baseline="30000" dirty="0" smtClean="0"/>
              <a:t>x</a:t>
            </a:r>
            <a:r>
              <a:rPr lang="en-US" dirty="0" smtClean="0"/>
              <a:t>	= N</a:t>
            </a:r>
          </a:p>
          <a:p>
            <a:pPr lvl="1" eaLnBrk="1" hangingPunct="1">
              <a:buFontTx/>
              <a:buNone/>
            </a:pPr>
            <a:r>
              <a:rPr lang="en-US" b="1" dirty="0" smtClean="0"/>
              <a:t>	x	= log</a:t>
            </a:r>
            <a:r>
              <a:rPr lang="en-US" b="1" baseline="-25000" dirty="0" smtClean="0"/>
              <a:t>2</a:t>
            </a:r>
            <a:r>
              <a:rPr lang="en-US" b="1" dirty="0" smtClean="0"/>
              <a:t> N</a:t>
            </a:r>
          </a:p>
          <a:p>
            <a:pPr lvl="1" eaLnBrk="1" hangingPunct="1"/>
            <a:endParaRPr lang="en-US" sz="1200" b="1" dirty="0"/>
          </a:p>
          <a:p>
            <a:pPr eaLnBrk="1" hangingPunct="1"/>
            <a:r>
              <a:rPr lang="en-US" dirty="0" smtClean="0"/>
              <a:t>Binary search looks at a </a:t>
            </a:r>
            <a:r>
              <a:rPr lang="en-US" b="1" dirty="0" smtClean="0"/>
              <a:t>logarithmic</a:t>
            </a:r>
            <a:r>
              <a:rPr lang="en-US" dirty="0" smtClean="0"/>
              <a:t> number of elements</a:t>
            </a:r>
          </a:p>
        </p:txBody>
      </p:sp>
    </p:spTree>
    <p:extLst>
      <p:ext uri="{BB962C8B-B14F-4D97-AF65-F5344CB8AC3E}">
        <p14:creationId xmlns:p14="http://schemas.microsoft.com/office/powerpoint/2010/main" val="359647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3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3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39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Courier New" charset="0"/>
                <a:ea typeface="ＭＳ Ｐゴシック" charset="0"/>
                <a:cs typeface="+mj-cs"/>
              </a:rPr>
              <a:t>binary_search</a:t>
            </a:r>
            <a:endParaRPr lang="en-US" dirty="0" smtClean="0">
              <a:latin typeface="Courier New" charset="0"/>
              <a:ea typeface="ＭＳ Ｐゴシック" charset="0"/>
              <a:cs typeface="+mj-cs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9"/>
            <a:ext cx="10515600" cy="42478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200" dirty="0" smtClean="0">
                <a:ea typeface="ＭＳ Ｐゴシック" charset="0"/>
                <a:cs typeface="Courier New" panose="02070309020205020404" pitchFamily="49" charset="0"/>
              </a:rPr>
              <a:t>Write the following two functions: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200" dirty="0">
              <a:ea typeface="ＭＳ Ｐゴシック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searches an entire sorted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for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a given value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returns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the index the value should be inserted at to maintain sorted order</a:t>
            </a:r>
            <a:endParaRPr lang="en-US" sz="1800" b="1" dirty="0">
              <a:solidFill>
                <a:srgbClr val="008000"/>
              </a:solidFill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Precondition: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is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sorted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(</a:t>
            </a:r>
            <a:r>
              <a:rPr lang="en-US" sz="2000" b="1" dirty="0" smtClean="0">
                <a:ea typeface="ＭＳ Ｐゴシック" charset="0"/>
              </a:rPr>
              <a:t>list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>
                <a:ea typeface="ＭＳ Ｐゴシック" charset="0"/>
              </a:rPr>
              <a:t>value</a:t>
            </a:r>
            <a:r>
              <a:rPr lang="en-US" sz="2000" dirty="0">
                <a:latin typeface="Courier New" charset="0"/>
                <a:ea typeface="ＭＳ Ｐゴシック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searches given portion of a sorted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for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a given value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examines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min_index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(inclusive) through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max_index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(exclusive)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 returns the index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of the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value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or -(index it should be inserted at + 1)</a:t>
            </a:r>
            <a:endParaRPr lang="en-US" sz="1800" b="1" dirty="0">
              <a:solidFill>
                <a:srgbClr val="008000"/>
              </a:solidFill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Precondition: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list is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sorted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000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(</a:t>
            </a:r>
            <a:r>
              <a:rPr lang="en-US" sz="2000" b="1" dirty="0" smtClean="0">
                <a:ea typeface="ＭＳ Ｐゴシック" charset="0"/>
              </a:rPr>
              <a:t>list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>
                <a:ea typeface="ＭＳ Ｐゴシック" charset="0"/>
              </a:rPr>
              <a:t>value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 err="1" smtClean="0">
                <a:ea typeface="ＭＳ Ｐゴシック" charset="0"/>
              </a:rPr>
              <a:t>min_index</a:t>
            </a:r>
            <a:r>
              <a:rPr lang="en-US" sz="2000" dirty="0">
                <a:latin typeface="Courier New" charset="0"/>
                <a:ea typeface="ＭＳ Ｐゴシック" charset="0"/>
              </a:rPr>
              <a:t>, </a:t>
            </a:r>
            <a:r>
              <a:rPr lang="en-US" sz="2000" b="1" dirty="0" err="1" smtClean="0">
                <a:ea typeface="ＭＳ Ｐゴシック" charset="0"/>
              </a:rPr>
              <a:t>max_index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)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49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0"/>
                <a:cs typeface="+mj-cs"/>
              </a:rPr>
              <a:t>Using </a:t>
            </a:r>
            <a:r>
              <a:rPr lang="en-US" dirty="0" err="1" smtClean="0">
                <a:latin typeface="Courier New" charset="0"/>
                <a:ea typeface="ＭＳ Ｐゴシック" charset="0"/>
                <a:cs typeface="+mj-cs"/>
              </a:rPr>
              <a:t>binary_search</a:t>
            </a:r>
            <a:endParaRPr lang="en-US" dirty="0" smtClean="0">
              <a:latin typeface="Courier New" charset="0"/>
              <a:ea typeface="ＭＳ Ｐゴシック" charset="0"/>
              <a:cs typeface="+mj-cs"/>
            </a:endParaRP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90688"/>
            <a:ext cx="9215438" cy="48625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600" b="1" dirty="0" smtClean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 index </a:t>
            </a:r>
            <a:r>
              <a:rPr lang="en-US" sz="1600" b="1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0  1  2  3   4   5   6   7   8   9  10  11  12  13  14  15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a  =  </a:t>
            </a:r>
            <a:r>
              <a:rPr lang="en-US" sz="1600" dirty="0">
                <a:latin typeface="Courier New" charset="0"/>
                <a:ea typeface="ＭＳ Ｐゴシック" charset="0"/>
              </a:rPr>
              <a:t>[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-</a:t>
            </a:r>
            <a:r>
              <a:rPr lang="en-US" sz="1600" dirty="0">
                <a:latin typeface="Courier New" charset="0"/>
                <a:ea typeface="ＭＳ Ｐゴシック" charset="0"/>
              </a:rPr>
              <a:t>4, 2, 7, 9, 15, 19, 25, 28, 30, 36, 42, 50, 56, 68, 85, 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92</a:t>
            </a:r>
            <a:r>
              <a:rPr lang="en-US" sz="1600" dirty="0">
                <a:latin typeface="Courier New" charset="0"/>
                <a:ea typeface="ＭＳ Ｐゴシック" charset="0"/>
              </a:rPr>
              <a:t>]</a:t>
            </a:r>
            <a:endParaRPr lang="en-US" sz="1600" dirty="0" smtClean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800" dirty="0" smtClean="0">
              <a:latin typeface="Courier New" charset="0"/>
              <a:ea typeface="ＭＳ Ｐゴシック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index1 = </a:t>
            </a:r>
            <a:r>
              <a:rPr lang="en-US" sz="1600" b="1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(a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smtClean="0">
                <a:latin typeface="Courier New" charset="0"/>
                <a:ea typeface="ＭＳ Ｐゴシック" charset="0"/>
              </a:rPr>
              <a:t>42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)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index2 </a:t>
            </a:r>
            <a:r>
              <a:rPr lang="en-US" sz="1600" dirty="0">
                <a:latin typeface="Courier New" charset="0"/>
                <a:ea typeface="ＭＳ Ｐゴシック" charset="0"/>
              </a:rPr>
              <a:t>= </a:t>
            </a:r>
            <a:r>
              <a:rPr lang="en-US" sz="1600" b="1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(a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smtClean="0">
                <a:latin typeface="Courier New" charset="0"/>
                <a:ea typeface="ＭＳ Ｐゴシック" charset="0"/>
              </a:rPr>
              <a:t>21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dirty="0" smtClean="0">
                <a:latin typeface="Courier New" charset="0"/>
                <a:ea typeface="ＭＳ Ｐゴシック" charset="0"/>
              </a:rPr>
              <a:t>index3 </a:t>
            </a:r>
            <a:r>
              <a:rPr lang="en-US" sz="1600" dirty="0">
                <a:latin typeface="Courier New" charset="0"/>
                <a:ea typeface="ＭＳ Ｐゴシック" charset="0"/>
              </a:rPr>
              <a:t>= </a:t>
            </a:r>
            <a:r>
              <a:rPr lang="en-US" sz="1600" b="1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(a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smtClean="0">
                <a:latin typeface="Courier New" charset="0"/>
                <a:ea typeface="ＭＳ Ｐゴシック" charset="0"/>
              </a:rPr>
              <a:t>17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1600" dirty="0">
                <a:latin typeface="Courier New" charset="0"/>
                <a:ea typeface="ＭＳ Ｐゴシック" charset="0"/>
              </a:rPr>
              <a:t>0, 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16)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dirty="0">
                <a:latin typeface="Courier New" charset="0"/>
                <a:ea typeface="ＭＳ Ｐゴシック" charset="0"/>
              </a:rPr>
              <a:t>index2 = </a:t>
            </a:r>
            <a:r>
              <a:rPr lang="en-US" sz="1600" b="1" dirty="0" err="1" smtClean="0">
                <a:latin typeface="Courier New" charset="0"/>
                <a:ea typeface="ＭＳ Ｐゴシック" charset="0"/>
              </a:rPr>
              <a:t>binary_search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(a</a:t>
            </a:r>
            <a:r>
              <a:rPr lang="en-US" sz="1600" dirty="0">
                <a:latin typeface="Courier New" charset="0"/>
                <a:ea typeface="ＭＳ Ｐゴシック" charset="0"/>
              </a:rPr>
              <a:t>, </a:t>
            </a:r>
            <a:r>
              <a:rPr lang="en-US" sz="1600" b="1" dirty="0" smtClean="0">
                <a:latin typeface="Courier New" charset="0"/>
                <a:ea typeface="ＭＳ Ｐゴシック" charset="0"/>
              </a:rPr>
              <a:t>42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, </a:t>
            </a:r>
            <a:r>
              <a:rPr lang="en-US" sz="1600" dirty="0">
                <a:latin typeface="Courier New" charset="0"/>
                <a:ea typeface="ＭＳ Ｐゴシック" charset="0"/>
              </a:rPr>
              <a:t>0, </a:t>
            </a:r>
            <a:r>
              <a:rPr lang="en-US" sz="1600" dirty="0" smtClean="0">
                <a:latin typeface="Courier New" charset="0"/>
                <a:ea typeface="ＭＳ Ｐゴシック" charset="0"/>
              </a:rPr>
              <a:t>10)</a:t>
            </a:r>
            <a:endParaRPr lang="en-US" sz="1600" dirty="0">
              <a:ea typeface="ＭＳ Ｐゴシック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 err="1" smtClean="0">
                <a:latin typeface="Courier New" charset="0"/>
                <a:ea typeface="ＭＳ Ｐゴシック" charset="0"/>
                <a:cs typeface="+mn-cs"/>
              </a:rPr>
              <a:t>binary_search</a:t>
            </a:r>
            <a:r>
              <a:rPr lang="en-US" dirty="0" smtClean="0">
                <a:latin typeface="Courier New" charset="0"/>
                <a:ea typeface="ＭＳ Ｐゴシック" charset="0"/>
                <a:cs typeface="+mn-cs"/>
              </a:rPr>
              <a:t> </a:t>
            </a:r>
            <a:r>
              <a:rPr lang="en-US" dirty="0" smtClean="0">
                <a:ea typeface="ＭＳ Ｐゴシック" charset="0"/>
                <a:cs typeface="+mn-cs"/>
              </a:rPr>
              <a:t>returns the index of the number</a:t>
            </a:r>
          </a:p>
          <a:p>
            <a:pPr marL="0" indent="0" eaLnBrk="1" hangingPunct="1">
              <a:buNone/>
              <a:defRPr/>
            </a:pPr>
            <a:r>
              <a:rPr lang="en-US" dirty="0" smtClean="0">
                <a:ea typeface="ＭＳ Ｐゴシック" charset="0"/>
              </a:rPr>
              <a:t>				or</a:t>
            </a:r>
            <a:endParaRPr lang="en-US" dirty="0">
              <a:ea typeface="ＭＳ Ｐゴシック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ea typeface="ＭＳ Ｐゴシック" charset="0"/>
              </a:rPr>
              <a:t>-</a:t>
            </a:r>
            <a:r>
              <a:rPr lang="en-US" dirty="0" smtClean="0">
                <a:ea typeface="ＭＳ Ｐゴシック" charset="0"/>
                <a:cs typeface="+mn-cs"/>
              </a:rPr>
              <a:t> (index where the value </a:t>
            </a:r>
            <a:r>
              <a:rPr lang="en-US" dirty="0" smtClean="0">
                <a:ea typeface="ＭＳ Ｐゴシック" charset="0"/>
              </a:rPr>
              <a:t>should be inserted + 1)</a:t>
            </a:r>
            <a:endParaRPr lang="en-US" sz="8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5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search code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Returns the index of an occurrence of target in a,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or a negative number if the target is not found.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Precondition: elements of a are in sorted order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binary_search</a:t>
            </a:r>
            <a:r>
              <a:rPr lang="en-US" sz="2000" dirty="0" smtClean="0">
                <a:latin typeface="Courier New" panose="02070309020205020404" pitchFamily="49" charset="0"/>
              </a:rPr>
              <a:t>(a</a:t>
            </a:r>
            <a:r>
              <a:rPr lang="en-US" sz="2000" dirty="0">
                <a:latin typeface="Courier New" panose="02070309020205020404" pitchFamily="49" charset="0"/>
              </a:rPr>
              <a:t>, </a:t>
            </a:r>
            <a:r>
              <a:rPr lang="en-US" sz="2000" dirty="0" smtClean="0">
                <a:latin typeface="Courier New" panose="02070309020205020404" pitchFamily="49" charset="0"/>
              </a:rPr>
              <a:t>target, start, stop):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min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start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max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stop - 1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while </a:t>
            </a:r>
            <a:r>
              <a:rPr lang="en-US" sz="2000" dirty="0" smtClean="0">
                <a:latin typeface="Courier New" panose="02070309020205020404" pitchFamily="49" charset="0"/>
              </a:rPr>
              <a:t>min </a:t>
            </a:r>
            <a:r>
              <a:rPr lang="en-US" sz="2000" dirty="0">
                <a:latin typeface="Courier New" panose="02070309020205020404" pitchFamily="49" charset="0"/>
              </a:rPr>
              <a:t>&lt;= </a:t>
            </a:r>
            <a:r>
              <a:rPr lang="en-US" sz="2000" dirty="0" smtClean="0">
                <a:latin typeface="Courier New" panose="02070309020205020404" pitchFamily="49" charset="0"/>
              </a:rPr>
              <a:t>max: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mid </a:t>
            </a:r>
            <a:r>
              <a:rPr lang="en-US" sz="2000" dirty="0">
                <a:latin typeface="Courier New" panose="02070309020205020404" pitchFamily="49" charset="0"/>
              </a:rPr>
              <a:t>= (min + max) </a:t>
            </a:r>
            <a:r>
              <a:rPr lang="en-US" sz="2000" dirty="0" smtClean="0">
                <a:latin typeface="Courier New" panose="02070309020205020404" pitchFamily="49" charset="0"/>
              </a:rPr>
              <a:t>// 2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</a:t>
            </a:r>
            <a:r>
              <a:rPr lang="en-US" sz="2000" dirty="0" smtClean="0">
                <a:latin typeface="Courier New" panose="02070309020205020404" pitchFamily="49" charset="0"/>
              </a:rPr>
              <a:t>a[mid</a:t>
            </a:r>
            <a:r>
              <a:rPr lang="en-US" sz="2000" dirty="0">
                <a:latin typeface="Courier New" panose="02070309020205020404" pitchFamily="49" charset="0"/>
              </a:rPr>
              <a:t>] &lt; </a:t>
            </a:r>
            <a:r>
              <a:rPr lang="en-US" sz="2000" dirty="0" smtClean="0">
                <a:latin typeface="Courier New" panose="02070309020205020404" pitchFamily="49" charset="0"/>
              </a:rPr>
              <a:t>target: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min = mid + </a:t>
            </a:r>
            <a:r>
              <a:rPr lang="en-US" sz="2000" dirty="0" smtClean="0">
                <a:latin typeface="Courier New" panose="02070309020205020404" pitchFamily="49" charset="0"/>
              </a:rPr>
              <a:t>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 smtClean="0">
                <a:latin typeface="Courier New" panose="02070309020205020404" pitchFamily="49" charset="0"/>
              </a:rPr>
              <a:t>elif</a:t>
            </a:r>
            <a:r>
              <a:rPr lang="en-US" sz="2000" dirty="0" smtClean="0">
                <a:latin typeface="Courier New" panose="02070309020205020404" pitchFamily="49" charset="0"/>
              </a:rPr>
              <a:t> a[mid</a:t>
            </a:r>
            <a:r>
              <a:rPr lang="en-US" sz="2000" dirty="0">
                <a:latin typeface="Courier New" panose="02070309020205020404" pitchFamily="49" charset="0"/>
              </a:rPr>
              <a:t>] &gt; </a:t>
            </a:r>
            <a:r>
              <a:rPr lang="en-US" sz="2000" dirty="0" smtClean="0">
                <a:latin typeface="Courier New" panose="02070309020205020404" pitchFamily="49" charset="0"/>
              </a:rPr>
              <a:t>target: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max = mid - </a:t>
            </a:r>
            <a:r>
              <a:rPr lang="en-US" sz="2000" dirty="0" smtClean="0">
                <a:latin typeface="Courier New" panose="02070309020205020404" pitchFamily="49" charset="0"/>
              </a:rPr>
              <a:t>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else: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return </a:t>
            </a:r>
            <a:r>
              <a:rPr lang="en-US" sz="2000" dirty="0" smtClean="0">
                <a:latin typeface="Courier New" panose="02070309020205020404" pitchFamily="49" charset="0"/>
              </a:rPr>
              <a:t>mid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target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found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return -(min + 1</a:t>
            </a:r>
            <a:r>
              <a:rPr lang="en-US" sz="2000" dirty="0" smtClean="0">
                <a:latin typeface="Courier New" panose="02070309020205020404" pitchFamily="49" charset="0"/>
              </a:rPr>
              <a:t>)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target not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found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0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593</Words>
  <Application>Microsoft Office PowerPoint</Application>
  <PresentationFormat>Widescreen</PresentationFormat>
  <Paragraphs>203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MS PGothic</vt:lpstr>
      <vt:lpstr>Arial</vt:lpstr>
      <vt:lpstr>Calibri</vt:lpstr>
      <vt:lpstr>Calibri Light</vt:lpstr>
      <vt:lpstr>Courier New</vt:lpstr>
      <vt:lpstr>Tahoma</vt:lpstr>
      <vt:lpstr>Wingdings 2</vt:lpstr>
      <vt:lpstr>Office Theme</vt:lpstr>
      <vt:lpstr>PowerPoint Presentation</vt:lpstr>
      <vt:lpstr>Sequential search</vt:lpstr>
      <vt:lpstr>Sequential search</vt:lpstr>
      <vt:lpstr>Binary search</vt:lpstr>
      <vt:lpstr>Binary search runtime</vt:lpstr>
      <vt:lpstr>binary_search</vt:lpstr>
      <vt:lpstr>Using binary_search</vt:lpstr>
      <vt:lpstr>Binary search code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allison</cp:lastModifiedBy>
  <cp:revision>15</cp:revision>
  <dcterms:created xsi:type="dcterms:W3CDTF">2016-11-28T01:46:24Z</dcterms:created>
  <dcterms:modified xsi:type="dcterms:W3CDTF">2018-04-21T22:06:45Z</dcterms:modified>
</cp:coreProperties>
</file>