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65" r:id="rId3"/>
    <p:sldId id="264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7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772C06-5680-4F93-9DA5-A899ECAC98D1}" type="datetimeFigureOut">
              <a:rPr lang="en-US" smtClean="0"/>
              <a:t>4/24/2018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F11713-A5FE-4C9E-88C8-FEE6069807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274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F6B7E91-157D-4CA5-B650-B9BC25941D9A}" type="slidenum">
              <a:rPr 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13</a:t>
            </a:fld>
            <a:endParaRPr lang="en-US" smtClean="0">
              <a:latin typeface="Arial" panose="020B0604020202020204" pitchFamily="34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20582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1DD4B-8DF9-4DE7-9B02-36BC3AD0C17A}" type="datetimeFigureOut">
              <a:rPr lang="en-US" smtClean="0"/>
              <a:t>4/24/2018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E9D23-1E0B-4A2B-8A33-487E8AD8D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878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1DD4B-8DF9-4DE7-9B02-36BC3AD0C17A}" type="datetimeFigureOut">
              <a:rPr lang="en-US" smtClean="0"/>
              <a:t>4/24/2018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E9D23-1E0B-4A2B-8A33-487E8AD8D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481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1DD4B-8DF9-4DE7-9B02-36BC3AD0C17A}" type="datetimeFigureOut">
              <a:rPr lang="en-US" smtClean="0"/>
              <a:t>4/24/2018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E9D23-1E0B-4A2B-8A33-487E8AD8D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092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1DD4B-8DF9-4DE7-9B02-36BC3AD0C17A}" type="datetimeFigureOut">
              <a:rPr lang="en-US" smtClean="0"/>
              <a:t>4/24/2018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E9D23-1E0B-4A2B-8A33-487E8AD8D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97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1DD4B-8DF9-4DE7-9B02-36BC3AD0C17A}" type="datetimeFigureOut">
              <a:rPr lang="en-US" smtClean="0"/>
              <a:t>4/24/2018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E9D23-1E0B-4A2B-8A33-487E8AD8D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420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1DD4B-8DF9-4DE7-9B02-36BC3AD0C17A}" type="datetimeFigureOut">
              <a:rPr lang="en-US" smtClean="0"/>
              <a:t>4/24/2018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E9D23-1E0B-4A2B-8A33-487E8AD8D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24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1DD4B-8DF9-4DE7-9B02-36BC3AD0C17A}" type="datetimeFigureOut">
              <a:rPr lang="en-US" smtClean="0"/>
              <a:t>4/24/2018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E9D23-1E0B-4A2B-8A33-487E8AD8D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29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1DD4B-8DF9-4DE7-9B02-36BC3AD0C17A}" type="datetimeFigureOut">
              <a:rPr lang="en-US" smtClean="0"/>
              <a:t>4/24/2018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E9D23-1E0B-4A2B-8A33-487E8AD8D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387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1DD4B-8DF9-4DE7-9B02-36BC3AD0C17A}" type="datetimeFigureOut">
              <a:rPr lang="en-US" smtClean="0"/>
              <a:t>4/24/2018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E9D23-1E0B-4A2B-8A33-487E8AD8D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176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1DD4B-8DF9-4DE7-9B02-36BC3AD0C17A}" type="datetimeFigureOut">
              <a:rPr lang="en-US" smtClean="0"/>
              <a:t>4/24/2018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E9D23-1E0B-4A2B-8A33-487E8AD8D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727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1DD4B-8DF9-4DE7-9B02-36BC3AD0C17A}" type="datetimeFigureOut">
              <a:rPr lang="en-US" smtClean="0"/>
              <a:t>4/24/2018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E9D23-1E0B-4A2B-8A33-487E8AD8D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752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1DD4B-8DF9-4DE7-9B02-36BC3AD0C17A}" type="datetimeFigureOut">
              <a:rPr lang="en-US" smtClean="0"/>
              <a:t>4/24/2018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3E9D23-1E0B-4A2B-8A33-487E8AD8D65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56321"/>
            <a:ext cx="12192000" cy="34787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410129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791050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778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2209800" y="1618312"/>
            <a:ext cx="7772400" cy="712908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dirty="0" smtClean="0"/>
              <a:t>Lecture </a:t>
            </a:r>
            <a:r>
              <a:rPr lang="en-US" dirty="0" smtClean="0"/>
              <a:t>39: </a:t>
            </a:r>
            <a:r>
              <a:rPr lang="en-US" dirty="0" smtClean="0"/>
              <a:t>searching and sorting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sz="1800" dirty="0">
                <a:solidFill>
                  <a:prstClr val="black"/>
                </a:solidFill>
              </a:rPr>
              <a:t>Adapted from slides by Marty </a:t>
            </a:r>
            <a:r>
              <a:rPr lang="en-US" sz="1800" dirty="0" err="1">
                <a:solidFill>
                  <a:prstClr val="black"/>
                </a:solidFill>
              </a:rPr>
              <a:t>Stepp</a:t>
            </a:r>
            <a:r>
              <a:rPr lang="en-US" sz="1800" dirty="0">
                <a:solidFill>
                  <a:prstClr val="black"/>
                </a:solidFill>
              </a:rPr>
              <a:t> and Stuart </a:t>
            </a:r>
            <a:r>
              <a:rPr lang="en-US" sz="1800" dirty="0" err="1">
                <a:solidFill>
                  <a:prstClr val="black"/>
                </a:solidFill>
              </a:rPr>
              <a:t>Reges</a:t>
            </a:r>
            <a:r>
              <a:rPr lang="en-US" sz="1800" dirty="0">
                <a:solidFill>
                  <a:prstClr val="black"/>
                </a:solidFill>
              </a:rPr>
              <a:t> 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n-US" dirty="0" smtClean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209800" y="470064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200" dirty="0" err="1" smtClean="0"/>
              <a:t>CSc</a:t>
            </a:r>
            <a:r>
              <a:rPr lang="en-US" sz="7200" dirty="0" smtClean="0"/>
              <a:t> 110, </a:t>
            </a:r>
            <a:r>
              <a:rPr lang="en-US" sz="7200" dirty="0" smtClean="0"/>
              <a:t>Spring 2017</a:t>
            </a:r>
            <a:endParaRPr lang="en-US" sz="72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769" y="2528834"/>
            <a:ext cx="3810000" cy="3810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2277" y="2528834"/>
            <a:ext cx="6253424" cy="3812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42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Tahoma" panose="020B0604030504040204" pitchFamily="34" charset="0"/>
              </a:rPr>
              <a:t>Selection sort example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225899"/>
            <a:ext cx="10515600" cy="4951064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Tahoma" panose="020B0604030504040204" pitchFamily="34" charset="0"/>
              </a:rPr>
              <a:t>Initial list:</a:t>
            </a:r>
          </a:p>
          <a:p>
            <a:pPr lvl="1" eaLnBrk="1" hangingPunct="1"/>
            <a:endParaRPr lang="en-US" dirty="0" smtClean="0">
              <a:latin typeface="Tahoma" panose="020B0604030504040204" pitchFamily="34" charset="0"/>
            </a:endParaRPr>
          </a:p>
          <a:p>
            <a:pPr lvl="1" eaLnBrk="1" hangingPunct="1"/>
            <a:endParaRPr lang="en-US" dirty="0" smtClean="0">
              <a:latin typeface="Tahoma" panose="020B0604030504040204" pitchFamily="34" charset="0"/>
            </a:endParaRPr>
          </a:p>
          <a:p>
            <a:pPr lvl="1" eaLnBrk="1" hangingPunct="1"/>
            <a:endParaRPr lang="en-US" dirty="0" smtClean="0">
              <a:latin typeface="Tahoma" panose="020B0604030504040204" pitchFamily="34" charset="0"/>
            </a:endParaRPr>
          </a:p>
          <a:p>
            <a:pPr eaLnBrk="1" hangingPunct="1"/>
            <a:r>
              <a:rPr lang="en-US" dirty="0" smtClean="0">
                <a:latin typeface="Tahoma" panose="020B0604030504040204" pitchFamily="34" charset="0"/>
              </a:rPr>
              <a:t>After 1st, 2nd, and 3rd passes:</a:t>
            </a:r>
          </a:p>
        </p:txBody>
      </p:sp>
      <p:graphicFrame>
        <p:nvGraphicFramePr>
          <p:cNvPr id="306180" name="Group 4"/>
          <p:cNvGraphicFramePr>
            <a:graphicFrameLocks noGrp="1"/>
          </p:cNvGraphicFramePr>
          <p:nvPr>
            <p:extLst/>
          </p:nvPr>
        </p:nvGraphicFramePr>
        <p:xfrm>
          <a:off x="1752600" y="1800226"/>
          <a:ext cx="8751888" cy="792212"/>
        </p:xfrm>
        <a:graphic>
          <a:graphicData uri="http://schemas.openxmlformats.org/drawingml/2006/table">
            <a:tbl>
              <a:tblPr/>
              <a:tblGrid>
                <a:gridCol w="782638"/>
                <a:gridCol w="460375"/>
                <a:gridCol w="460375"/>
                <a:gridCol w="460375"/>
                <a:gridCol w="508000"/>
                <a:gridCol w="460375"/>
                <a:gridCol w="460375"/>
                <a:gridCol w="460375"/>
                <a:gridCol w="460375"/>
                <a:gridCol w="508000"/>
                <a:gridCol w="460375"/>
                <a:gridCol w="460375"/>
                <a:gridCol w="460375"/>
                <a:gridCol w="508000"/>
                <a:gridCol w="460375"/>
                <a:gridCol w="460375"/>
                <a:gridCol w="460375"/>
                <a:gridCol w="460375"/>
              </a:tblGrid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index</a:t>
                      </a:r>
                    </a:p>
                  </a:txBody>
                  <a:tcPr marT="45653" marB="4565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4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5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6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8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9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10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11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13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14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15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16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value</a:t>
                      </a:r>
                    </a:p>
                  </a:txBody>
                  <a:tcPr marT="45653" marB="4565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18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-4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27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30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36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50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68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91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56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85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98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25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06239" name="Group 63"/>
          <p:cNvGraphicFramePr>
            <a:graphicFrameLocks noGrp="1"/>
          </p:cNvGraphicFramePr>
          <p:nvPr>
            <p:extLst/>
          </p:nvPr>
        </p:nvGraphicFramePr>
        <p:xfrm>
          <a:off x="1752600" y="3476626"/>
          <a:ext cx="8751888" cy="792212"/>
        </p:xfrm>
        <a:graphic>
          <a:graphicData uri="http://schemas.openxmlformats.org/drawingml/2006/table">
            <a:tbl>
              <a:tblPr/>
              <a:tblGrid>
                <a:gridCol w="782638"/>
                <a:gridCol w="460375"/>
                <a:gridCol w="460375"/>
                <a:gridCol w="460375"/>
                <a:gridCol w="508000"/>
                <a:gridCol w="460375"/>
                <a:gridCol w="460375"/>
                <a:gridCol w="460375"/>
                <a:gridCol w="460375"/>
                <a:gridCol w="508000"/>
                <a:gridCol w="460375"/>
                <a:gridCol w="460375"/>
                <a:gridCol w="460375"/>
                <a:gridCol w="508000"/>
                <a:gridCol w="460375"/>
                <a:gridCol w="460375"/>
                <a:gridCol w="460375"/>
                <a:gridCol w="460375"/>
              </a:tblGrid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index</a:t>
                      </a:r>
                    </a:p>
                  </a:txBody>
                  <a:tcPr marT="45653" marB="4565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4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5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6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8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9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10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11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13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14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15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16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value</a:t>
                      </a:r>
                    </a:p>
                  </a:txBody>
                  <a:tcPr marT="45653" marB="4565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-4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18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22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27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30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36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50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68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91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56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85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98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25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06298" name="Group 122"/>
          <p:cNvGraphicFramePr>
            <a:graphicFrameLocks noGrp="1"/>
          </p:cNvGraphicFramePr>
          <p:nvPr>
            <p:extLst/>
          </p:nvPr>
        </p:nvGraphicFramePr>
        <p:xfrm>
          <a:off x="1752600" y="4467226"/>
          <a:ext cx="8751888" cy="792212"/>
        </p:xfrm>
        <a:graphic>
          <a:graphicData uri="http://schemas.openxmlformats.org/drawingml/2006/table">
            <a:tbl>
              <a:tblPr/>
              <a:tblGrid>
                <a:gridCol w="782638"/>
                <a:gridCol w="460375"/>
                <a:gridCol w="460375"/>
                <a:gridCol w="460375"/>
                <a:gridCol w="508000"/>
                <a:gridCol w="460375"/>
                <a:gridCol w="460375"/>
                <a:gridCol w="460375"/>
                <a:gridCol w="460375"/>
                <a:gridCol w="508000"/>
                <a:gridCol w="460375"/>
                <a:gridCol w="460375"/>
                <a:gridCol w="460375"/>
                <a:gridCol w="508000"/>
                <a:gridCol w="460375"/>
                <a:gridCol w="460375"/>
                <a:gridCol w="460375"/>
                <a:gridCol w="460375"/>
              </a:tblGrid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index</a:t>
                      </a:r>
                    </a:p>
                  </a:txBody>
                  <a:tcPr marT="45653" marB="4565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4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5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6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8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9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10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11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13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14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15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16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value</a:t>
                      </a:r>
                    </a:p>
                  </a:txBody>
                  <a:tcPr marT="45653" marB="4565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-4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27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30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36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50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68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91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56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18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85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98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25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06357" name="Group 181"/>
          <p:cNvGraphicFramePr>
            <a:graphicFrameLocks noGrp="1"/>
          </p:cNvGraphicFramePr>
          <p:nvPr>
            <p:extLst/>
          </p:nvPr>
        </p:nvGraphicFramePr>
        <p:xfrm>
          <a:off x="1752600" y="5486401"/>
          <a:ext cx="8751888" cy="792212"/>
        </p:xfrm>
        <a:graphic>
          <a:graphicData uri="http://schemas.openxmlformats.org/drawingml/2006/table">
            <a:tbl>
              <a:tblPr/>
              <a:tblGrid>
                <a:gridCol w="782638"/>
                <a:gridCol w="460375"/>
                <a:gridCol w="460375"/>
                <a:gridCol w="460375"/>
                <a:gridCol w="508000"/>
                <a:gridCol w="460375"/>
                <a:gridCol w="460375"/>
                <a:gridCol w="460375"/>
                <a:gridCol w="460375"/>
                <a:gridCol w="508000"/>
                <a:gridCol w="460375"/>
                <a:gridCol w="460375"/>
                <a:gridCol w="460375"/>
                <a:gridCol w="508000"/>
                <a:gridCol w="460375"/>
                <a:gridCol w="460375"/>
                <a:gridCol w="460375"/>
                <a:gridCol w="460375"/>
              </a:tblGrid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index</a:t>
                      </a:r>
                    </a:p>
                  </a:txBody>
                  <a:tcPr marT="45653" marB="4565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4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5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6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8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9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10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11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13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14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15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16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value</a:t>
                      </a:r>
                    </a:p>
                  </a:txBody>
                  <a:tcPr marT="45653" marB="4565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-4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27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30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36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50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12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68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91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56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18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85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98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25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294364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Tahoma" panose="020B0604030504040204" pitchFamily="34" charset="0"/>
              </a:rPr>
              <a:t>Selection sort code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#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Rearranges the elements of a into sorted order using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#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the selection sort algorithm.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 err="1" smtClean="0">
                <a:latin typeface="Courier New" panose="02070309020205020404" pitchFamily="49" charset="0"/>
              </a:rPr>
              <a:t>def</a:t>
            </a:r>
            <a:r>
              <a:rPr lang="en-US" sz="2000" dirty="0" smtClean="0">
                <a:latin typeface="Courier New" panose="02070309020205020404" pitchFamily="49" charset="0"/>
              </a:rPr>
              <a:t> </a:t>
            </a:r>
            <a:r>
              <a:rPr lang="en-US" sz="2000" b="1" dirty="0" err="1" smtClean="0">
                <a:latin typeface="Courier New" panose="02070309020205020404" pitchFamily="49" charset="0"/>
              </a:rPr>
              <a:t>selection_sort</a:t>
            </a:r>
            <a:r>
              <a:rPr lang="en-US" sz="2000" dirty="0" smtClean="0">
                <a:latin typeface="Courier New" panose="02070309020205020404" pitchFamily="49" charset="0"/>
              </a:rPr>
              <a:t>(a):</a:t>
            </a:r>
            <a:endParaRPr 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>
                <a:latin typeface="Courier New" panose="02070309020205020404" pitchFamily="49" charset="0"/>
              </a:rPr>
              <a:t>    for </a:t>
            </a:r>
            <a:r>
              <a:rPr lang="en-US" sz="2000" dirty="0" err="1" smtClean="0">
                <a:latin typeface="Courier New" panose="02070309020205020404" pitchFamily="49" charset="0"/>
              </a:rPr>
              <a:t>i</a:t>
            </a:r>
            <a:r>
              <a:rPr lang="en-US" sz="2000" dirty="0" smtClean="0">
                <a:latin typeface="Courier New" panose="02070309020205020404" pitchFamily="49" charset="0"/>
              </a:rPr>
              <a:t> in range(0, </a:t>
            </a:r>
            <a:r>
              <a:rPr lang="en-US" sz="2000" dirty="0" err="1" smtClean="0">
                <a:latin typeface="Courier New" panose="02070309020205020404" pitchFamily="49" charset="0"/>
              </a:rPr>
              <a:t>len</a:t>
            </a:r>
            <a:r>
              <a:rPr lang="en-US" sz="2000" dirty="0" smtClean="0">
                <a:latin typeface="Courier New" panose="02070309020205020404" pitchFamily="49" charset="0"/>
              </a:rPr>
              <a:t>(a) - 1):</a:t>
            </a:r>
            <a:endParaRPr 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        #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find index of smallest remaining value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>
                <a:latin typeface="Courier New" panose="02070309020205020404" pitchFamily="49" charset="0"/>
              </a:rPr>
              <a:t>        </a:t>
            </a:r>
            <a:r>
              <a:rPr lang="en-US" sz="2000" dirty="0" smtClean="0">
                <a:latin typeface="Courier New" panose="02070309020205020404" pitchFamily="49" charset="0"/>
              </a:rPr>
              <a:t>min </a:t>
            </a:r>
            <a:r>
              <a:rPr lang="en-US" sz="2000" dirty="0">
                <a:latin typeface="Courier New" panose="02070309020205020404" pitchFamily="49" charset="0"/>
              </a:rPr>
              <a:t>= </a:t>
            </a:r>
            <a:r>
              <a:rPr lang="en-US" sz="2000" dirty="0" err="1" smtClean="0">
                <a:latin typeface="Courier New" panose="02070309020205020404" pitchFamily="49" charset="0"/>
              </a:rPr>
              <a:t>i</a:t>
            </a:r>
            <a:endParaRPr 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>
                <a:latin typeface="Courier New" panose="02070309020205020404" pitchFamily="49" charset="0"/>
              </a:rPr>
              <a:t>        for </a:t>
            </a:r>
            <a:r>
              <a:rPr lang="en-US" sz="2000" dirty="0" smtClean="0">
                <a:latin typeface="Courier New" panose="02070309020205020404" pitchFamily="49" charset="0"/>
              </a:rPr>
              <a:t>j in range(</a:t>
            </a:r>
            <a:r>
              <a:rPr lang="en-US" sz="2000" dirty="0" err="1" smtClean="0">
                <a:latin typeface="Courier New" panose="02070309020205020404" pitchFamily="49" charset="0"/>
              </a:rPr>
              <a:t>i</a:t>
            </a:r>
            <a:r>
              <a:rPr lang="en-US" sz="2000" dirty="0" smtClean="0">
                <a:latin typeface="Courier New" panose="02070309020205020404" pitchFamily="49" charset="0"/>
              </a:rPr>
              <a:t> + 1, </a:t>
            </a:r>
            <a:r>
              <a:rPr lang="en-US" sz="2000" dirty="0" err="1" smtClean="0">
                <a:latin typeface="Courier New" panose="02070309020205020404" pitchFamily="49" charset="0"/>
              </a:rPr>
              <a:t>len</a:t>
            </a:r>
            <a:r>
              <a:rPr lang="en-US" sz="2000" dirty="0" smtClean="0">
                <a:latin typeface="Courier New" panose="02070309020205020404" pitchFamily="49" charset="0"/>
              </a:rPr>
              <a:t>(a)):</a:t>
            </a:r>
            <a:endParaRPr 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>
                <a:latin typeface="Courier New" panose="02070309020205020404" pitchFamily="49" charset="0"/>
              </a:rPr>
              <a:t>            if (a[j] &lt; a[min</a:t>
            </a:r>
            <a:r>
              <a:rPr lang="en-US" sz="2000" dirty="0" smtClean="0">
                <a:latin typeface="Courier New" panose="02070309020205020404" pitchFamily="49" charset="0"/>
              </a:rPr>
              <a:t>]):</a:t>
            </a:r>
            <a:endParaRPr 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>
                <a:latin typeface="Courier New" panose="02070309020205020404" pitchFamily="49" charset="0"/>
              </a:rPr>
              <a:t>                min = </a:t>
            </a:r>
            <a:r>
              <a:rPr lang="en-US" sz="2000" dirty="0" smtClean="0">
                <a:latin typeface="Courier New" panose="02070309020205020404" pitchFamily="49" charset="0"/>
              </a:rPr>
              <a:t>j</a:t>
            </a:r>
            <a:endParaRPr 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        #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swap smallest value its proper place, a[</a:t>
            </a:r>
            <a:r>
              <a:rPr lang="en-US" sz="2000" b="1" dirty="0" err="1">
                <a:solidFill>
                  <a:srgbClr val="008000"/>
                </a:solidFill>
                <a:latin typeface="Courier New" panose="02070309020205020404" pitchFamily="49" charset="0"/>
              </a:rPr>
              <a:t>i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]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>
                <a:latin typeface="Courier New" panose="02070309020205020404" pitchFamily="49" charset="0"/>
              </a:rPr>
              <a:t>        </a:t>
            </a:r>
            <a:r>
              <a:rPr lang="en-US" sz="2000" b="1" dirty="0">
                <a:latin typeface="Courier New" panose="02070309020205020404" pitchFamily="49" charset="0"/>
              </a:rPr>
              <a:t>swap</a:t>
            </a:r>
            <a:r>
              <a:rPr lang="en-US" sz="2000" dirty="0">
                <a:latin typeface="Courier New" panose="02070309020205020404" pitchFamily="49" charset="0"/>
              </a:rPr>
              <a:t>(a, </a:t>
            </a:r>
            <a:r>
              <a:rPr lang="en-US" sz="2000" dirty="0" err="1">
                <a:latin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</a:rPr>
              <a:t>, min</a:t>
            </a:r>
            <a:r>
              <a:rPr lang="en-US" sz="2000" dirty="0" smtClean="0">
                <a:latin typeface="Courier New" panose="02070309020205020404" pitchFamily="49" charset="0"/>
              </a:rPr>
              <a:t>)</a:t>
            </a:r>
            <a:endParaRPr 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6315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Tahoma" panose="020B0604030504040204" pitchFamily="34" charset="0"/>
              </a:rPr>
              <a:t>Selection sort runtime </a:t>
            </a:r>
            <a:r>
              <a:rPr lang="en-US" sz="2400">
                <a:latin typeface="Tahoma" panose="020B0604030504040204" pitchFamily="34" charset="0"/>
              </a:rPr>
              <a:t>(Fig. 13.6)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527349"/>
            <a:ext cx="10515600" cy="4649614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Tahoma" panose="020B0604030504040204" pitchFamily="34" charset="0"/>
              </a:rPr>
              <a:t>How many comparisons does selection sort have to do?</a:t>
            </a:r>
          </a:p>
        </p:txBody>
      </p:sp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109788"/>
            <a:ext cx="8077200" cy="406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391539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6"/>
            <a:ext cx="10515600" cy="1142128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Tahoma" panose="020B0604030504040204" pitchFamily="34" charset="0"/>
              </a:rPr>
              <a:t>Similar algorithms</a:t>
            </a:r>
          </a:p>
        </p:txBody>
      </p:sp>
      <p:sp>
        <p:nvSpPr>
          <p:cNvPr id="309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215851"/>
            <a:ext cx="10515600" cy="4961112"/>
          </a:xfrm>
        </p:spPr>
        <p:txBody>
          <a:bodyPr>
            <a:normAutofit/>
          </a:bodyPr>
          <a:lstStyle/>
          <a:p>
            <a:pPr lvl="1" eaLnBrk="1" hangingPunct="1">
              <a:buFont typeface="Wingdings 2" charset="0"/>
              <a:buChar char=""/>
              <a:defRPr/>
            </a:pPr>
            <a:endParaRPr lang="en-US" b="1" dirty="0">
              <a:latin typeface="Tahoma" charset="0"/>
              <a:ea typeface="ＭＳ Ｐゴシック" charset="0"/>
            </a:endParaRPr>
          </a:p>
          <a:p>
            <a:pPr eaLnBrk="1" hangingPunct="1">
              <a:buFont typeface="Wingdings 2" charset="0"/>
              <a:buChar char=""/>
              <a:defRPr/>
            </a:pPr>
            <a:endParaRPr lang="en-US" b="1" dirty="0" smtClean="0">
              <a:latin typeface="Tahoma" charset="0"/>
              <a:ea typeface="ＭＳ Ｐゴシック" charset="0"/>
            </a:endParaRPr>
          </a:p>
          <a:p>
            <a:pPr eaLnBrk="1" hangingPunct="1">
              <a:buFont typeface="Wingdings 2" charset="0"/>
              <a:buChar char=""/>
              <a:defRPr/>
            </a:pPr>
            <a:r>
              <a:rPr lang="en-US" b="1" dirty="0" smtClean="0">
                <a:latin typeface="Tahoma" charset="0"/>
                <a:ea typeface="ＭＳ Ｐゴシック" charset="0"/>
              </a:rPr>
              <a:t>bubble </a:t>
            </a:r>
            <a:r>
              <a:rPr lang="en-US" b="1" dirty="0">
                <a:latin typeface="Tahoma" charset="0"/>
                <a:ea typeface="ＭＳ Ｐゴシック" charset="0"/>
              </a:rPr>
              <a:t>sort</a:t>
            </a:r>
            <a:r>
              <a:rPr lang="en-US" dirty="0">
                <a:latin typeface="Tahoma" charset="0"/>
                <a:ea typeface="ＭＳ Ｐゴシック" charset="0"/>
              </a:rPr>
              <a:t>: Make repeated passes, swapping adjacent values</a:t>
            </a:r>
          </a:p>
          <a:p>
            <a:pPr lvl="1" eaLnBrk="1" hangingPunct="1">
              <a:buFont typeface="Wingdings 2" charset="0"/>
              <a:buChar char=""/>
              <a:defRPr/>
            </a:pPr>
            <a:r>
              <a:rPr lang="en-US" dirty="0">
                <a:latin typeface="Tahoma" charset="0"/>
                <a:ea typeface="ＭＳ Ｐゴシック" charset="0"/>
              </a:rPr>
              <a:t>slower than selection sort (has to do more swaps)</a:t>
            </a:r>
          </a:p>
          <a:p>
            <a:pPr lvl="1" eaLnBrk="1" hangingPunct="1">
              <a:lnSpc>
                <a:spcPct val="110000"/>
              </a:lnSpc>
              <a:buFont typeface="Wingdings 2" charset="0"/>
              <a:buChar char=""/>
              <a:defRPr/>
            </a:pPr>
            <a:endParaRPr lang="en-US" dirty="0">
              <a:latin typeface="Tahoma" charset="0"/>
              <a:ea typeface="ＭＳ Ｐゴシック" charset="0"/>
            </a:endParaRPr>
          </a:p>
          <a:p>
            <a:pPr marL="393700" lvl="1" indent="0">
              <a:lnSpc>
                <a:spcPct val="110000"/>
              </a:lnSpc>
              <a:buNone/>
              <a:defRPr/>
            </a:pPr>
            <a:endParaRPr lang="en-US" dirty="0">
              <a:latin typeface="Tahoma" charset="0"/>
              <a:ea typeface="ＭＳ Ｐゴシック" charset="0"/>
            </a:endParaRPr>
          </a:p>
          <a:p>
            <a:pPr eaLnBrk="1" hangingPunct="1">
              <a:buFont typeface="Wingdings 2" charset="0"/>
              <a:buChar char=""/>
              <a:defRPr/>
            </a:pPr>
            <a:endParaRPr lang="en-US" sz="1800" b="1" dirty="0">
              <a:latin typeface="Tahoma" charset="0"/>
              <a:ea typeface="ＭＳ Ｐゴシック" charset="0"/>
            </a:endParaRPr>
          </a:p>
          <a:p>
            <a:pPr eaLnBrk="1" hangingPunct="1">
              <a:buFont typeface="Wingdings 2" charset="0"/>
              <a:buChar char=""/>
              <a:defRPr/>
            </a:pPr>
            <a:r>
              <a:rPr lang="en-US" b="1" dirty="0" smtClean="0">
                <a:latin typeface="Tahoma" charset="0"/>
                <a:ea typeface="ＭＳ Ｐゴシック" charset="0"/>
              </a:rPr>
              <a:t>insertion </a:t>
            </a:r>
            <a:r>
              <a:rPr lang="en-US" b="1" dirty="0">
                <a:latin typeface="Tahoma" charset="0"/>
                <a:ea typeface="ＭＳ Ｐゴシック" charset="0"/>
              </a:rPr>
              <a:t>sort</a:t>
            </a:r>
            <a:r>
              <a:rPr lang="en-US" dirty="0">
                <a:latin typeface="Tahoma" charset="0"/>
                <a:ea typeface="ＭＳ Ｐゴシック" charset="0"/>
              </a:rPr>
              <a:t>: Shift each element into a sorted </a:t>
            </a:r>
            <a:r>
              <a:rPr lang="en-US" dirty="0" smtClean="0">
                <a:latin typeface="Tahoma" charset="0"/>
                <a:ea typeface="ＭＳ Ｐゴシック" charset="0"/>
              </a:rPr>
              <a:t>sub-list</a:t>
            </a:r>
            <a:endParaRPr lang="en-US" dirty="0">
              <a:latin typeface="Tahoma" charset="0"/>
              <a:ea typeface="ＭＳ Ｐゴシック" charset="0"/>
            </a:endParaRPr>
          </a:p>
          <a:p>
            <a:pPr lvl="1" eaLnBrk="1" hangingPunct="1">
              <a:buFont typeface="Wingdings 2" charset="0"/>
              <a:buChar char=""/>
              <a:defRPr/>
            </a:pPr>
            <a:r>
              <a:rPr lang="en-US" dirty="0">
                <a:latin typeface="Tahoma" charset="0"/>
                <a:ea typeface="ＭＳ Ｐゴシック" charset="0"/>
              </a:rPr>
              <a:t>faster than selection sort (examines fewer values)</a:t>
            </a:r>
          </a:p>
        </p:txBody>
      </p:sp>
      <p:graphicFrame>
        <p:nvGraphicFramePr>
          <p:cNvPr id="309252" name="Group 4"/>
          <p:cNvGraphicFramePr>
            <a:graphicFrameLocks noGrp="1"/>
          </p:cNvGraphicFramePr>
          <p:nvPr>
            <p:extLst/>
          </p:nvPr>
        </p:nvGraphicFramePr>
        <p:xfrm>
          <a:off x="1752600" y="1287420"/>
          <a:ext cx="8751888" cy="792212"/>
        </p:xfrm>
        <a:graphic>
          <a:graphicData uri="http://schemas.openxmlformats.org/drawingml/2006/table">
            <a:tbl>
              <a:tblPr/>
              <a:tblGrid>
                <a:gridCol w="782638"/>
                <a:gridCol w="460375"/>
                <a:gridCol w="460375"/>
                <a:gridCol w="460375"/>
                <a:gridCol w="508000"/>
                <a:gridCol w="460375"/>
                <a:gridCol w="460375"/>
                <a:gridCol w="460375"/>
                <a:gridCol w="460375"/>
                <a:gridCol w="508000"/>
                <a:gridCol w="460375"/>
                <a:gridCol w="460375"/>
                <a:gridCol w="460375"/>
                <a:gridCol w="508000"/>
                <a:gridCol w="460375"/>
                <a:gridCol w="460375"/>
                <a:gridCol w="460375"/>
                <a:gridCol w="460375"/>
              </a:tblGrid>
              <a:tr h="3960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index</a:t>
                      </a:r>
                    </a:p>
                  </a:txBody>
                  <a:tcPr marT="45653" marB="4565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4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5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6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8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9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10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11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13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14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15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16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value</a:t>
                      </a:r>
                    </a:p>
                  </a:txBody>
                  <a:tcPr marT="45653" marB="4565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18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-4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27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30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36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50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68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91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56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85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98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25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09311" name="Group 63"/>
          <p:cNvGraphicFramePr>
            <a:graphicFrameLocks noGrp="1"/>
          </p:cNvGraphicFramePr>
          <p:nvPr>
            <p:extLst/>
          </p:nvPr>
        </p:nvGraphicFramePr>
        <p:xfrm>
          <a:off x="1752600" y="3186566"/>
          <a:ext cx="8751888" cy="792212"/>
        </p:xfrm>
        <a:graphic>
          <a:graphicData uri="http://schemas.openxmlformats.org/drawingml/2006/table">
            <a:tbl>
              <a:tblPr/>
              <a:tblGrid>
                <a:gridCol w="782638"/>
                <a:gridCol w="460375"/>
                <a:gridCol w="460375"/>
                <a:gridCol w="460375"/>
                <a:gridCol w="508000"/>
                <a:gridCol w="460375"/>
                <a:gridCol w="460375"/>
                <a:gridCol w="460375"/>
                <a:gridCol w="460375"/>
                <a:gridCol w="508000"/>
                <a:gridCol w="460375"/>
                <a:gridCol w="460375"/>
                <a:gridCol w="460375"/>
                <a:gridCol w="508000"/>
                <a:gridCol w="460375"/>
                <a:gridCol w="460375"/>
                <a:gridCol w="460375"/>
                <a:gridCol w="460375"/>
              </a:tblGrid>
              <a:tr h="3960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index</a:t>
                      </a:r>
                    </a:p>
                  </a:txBody>
                  <a:tcPr marT="45653" marB="4565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4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5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6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8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9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10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11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13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14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15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16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value</a:t>
                      </a:r>
                    </a:p>
                  </a:txBody>
                  <a:tcPr marT="45653" marB="4565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18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-4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22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27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30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36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50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68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56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85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91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25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98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sp>
        <p:nvSpPr>
          <p:cNvPr id="16506" name="Text Box 122"/>
          <p:cNvSpPr txBox="1">
            <a:spLocks noChangeArrowheads="1"/>
          </p:cNvSpPr>
          <p:nvPr/>
        </p:nvSpPr>
        <p:spPr bwMode="auto">
          <a:xfrm>
            <a:off x="2527301" y="4027942"/>
            <a:ext cx="4603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latin typeface="Tahoma" panose="020B0604030504040204" pitchFamily="34" charset="0"/>
              </a:rPr>
              <a:t>22</a:t>
            </a:r>
          </a:p>
        </p:txBody>
      </p:sp>
      <p:sp>
        <p:nvSpPr>
          <p:cNvPr id="16507" name="Line 123"/>
          <p:cNvSpPr>
            <a:spLocks noChangeShapeType="1"/>
          </p:cNvSpPr>
          <p:nvPr/>
        </p:nvSpPr>
        <p:spPr bwMode="auto">
          <a:xfrm>
            <a:off x="2971800" y="4281941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08" name="Text Box 124"/>
          <p:cNvSpPr txBox="1">
            <a:spLocks noChangeArrowheads="1"/>
          </p:cNvSpPr>
          <p:nvPr/>
        </p:nvSpPr>
        <p:spPr bwMode="auto">
          <a:xfrm>
            <a:off x="5803901" y="4042229"/>
            <a:ext cx="4603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latin typeface="Tahoma" panose="020B0604030504040204" pitchFamily="34" charset="0"/>
              </a:rPr>
              <a:t>50</a:t>
            </a:r>
          </a:p>
        </p:txBody>
      </p:sp>
      <p:sp>
        <p:nvSpPr>
          <p:cNvPr id="16509" name="Line 125"/>
          <p:cNvSpPr>
            <a:spLocks noChangeShapeType="1"/>
          </p:cNvSpPr>
          <p:nvPr/>
        </p:nvSpPr>
        <p:spPr bwMode="auto">
          <a:xfrm>
            <a:off x="6248400" y="4281941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10" name="Text Box 126"/>
          <p:cNvSpPr txBox="1">
            <a:spLocks noChangeArrowheads="1"/>
          </p:cNvSpPr>
          <p:nvPr/>
        </p:nvSpPr>
        <p:spPr bwMode="auto">
          <a:xfrm>
            <a:off x="7213601" y="4042229"/>
            <a:ext cx="4603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latin typeface="Tahoma" panose="020B0604030504040204" pitchFamily="34" charset="0"/>
              </a:rPr>
              <a:t>91</a:t>
            </a:r>
          </a:p>
        </p:txBody>
      </p:sp>
      <p:sp>
        <p:nvSpPr>
          <p:cNvPr id="16511" name="Line 127"/>
          <p:cNvSpPr>
            <a:spLocks noChangeShapeType="1"/>
          </p:cNvSpPr>
          <p:nvPr/>
        </p:nvSpPr>
        <p:spPr bwMode="auto">
          <a:xfrm>
            <a:off x="7620000" y="4281941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12" name="Text Box 128"/>
          <p:cNvSpPr txBox="1">
            <a:spLocks noChangeArrowheads="1"/>
          </p:cNvSpPr>
          <p:nvPr/>
        </p:nvSpPr>
        <p:spPr bwMode="auto">
          <a:xfrm>
            <a:off x="9575801" y="4042229"/>
            <a:ext cx="4603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latin typeface="Tahoma" panose="020B0604030504040204" pitchFamily="34" charset="0"/>
              </a:rPr>
              <a:t>98</a:t>
            </a:r>
          </a:p>
        </p:txBody>
      </p:sp>
      <p:sp>
        <p:nvSpPr>
          <p:cNvPr id="16513" name="Line 129"/>
          <p:cNvSpPr>
            <a:spLocks noChangeShapeType="1"/>
          </p:cNvSpPr>
          <p:nvPr/>
        </p:nvSpPr>
        <p:spPr bwMode="auto">
          <a:xfrm>
            <a:off x="10020300" y="4281941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309378" name="Group 130"/>
          <p:cNvGraphicFramePr>
            <a:graphicFrameLocks noGrp="1"/>
          </p:cNvGraphicFramePr>
          <p:nvPr>
            <p:extLst/>
          </p:nvPr>
        </p:nvGraphicFramePr>
        <p:xfrm>
          <a:off x="1752600" y="5368926"/>
          <a:ext cx="8751888" cy="792212"/>
        </p:xfrm>
        <a:graphic>
          <a:graphicData uri="http://schemas.openxmlformats.org/drawingml/2006/table">
            <a:tbl>
              <a:tblPr/>
              <a:tblGrid>
                <a:gridCol w="782638"/>
                <a:gridCol w="460375"/>
                <a:gridCol w="460375"/>
                <a:gridCol w="460375"/>
                <a:gridCol w="508000"/>
                <a:gridCol w="460375"/>
                <a:gridCol w="460375"/>
                <a:gridCol w="460375"/>
                <a:gridCol w="460375"/>
                <a:gridCol w="508000"/>
                <a:gridCol w="460375"/>
                <a:gridCol w="460375"/>
                <a:gridCol w="460375"/>
                <a:gridCol w="508000"/>
                <a:gridCol w="460375"/>
                <a:gridCol w="460375"/>
                <a:gridCol w="460375"/>
                <a:gridCol w="460375"/>
              </a:tblGrid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index</a:t>
                      </a:r>
                    </a:p>
                  </a:txBody>
                  <a:tcPr marT="45653" marB="4565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4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5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6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8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9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10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11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13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14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15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ahoma" charset="0"/>
                        </a:rPr>
                        <a:t>16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value</a:t>
                      </a:r>
                    </a:p>
                  </a:txBody>
                  <a:tcPr marT="45653" marB="4565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-4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18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27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30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36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50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7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68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91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56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85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42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98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25</a:t>
                      </a:r>
                    </a:p>
                  </a:txBody>
                  <a:tcPr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sp>
        <p:nvSpPr>
          <p:cNvPr id="309437" name="Text Box 189"/>
          <p:cNvSpPr txBox="1">
            <a:spLocks noChangeArrowheads="1"/>
          </p:cNvSpPr>
          <p:nvPr/>
        </p:nvSpPr>
        <p:spPr bwMode="auto">
          <a:xfrm>
            <a:off x="6351588" y="6359526"/>
            <a:ext cx="3222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latin typeface="Tahoma" panose="020B0604030504040204" pitchFamily="34" charset="0"/>
              </a:rPr>
              <a:t>7</a:t>
            </a:r>
          </a:p>
        </p:txBody>
      </p:sp>
      <p:sp>
        <p:nvSpPr>
          <p:cNvPr id="309438" name="Line 190"/>
          <p:cNvSpPr>
            <a:spLocks noChangeShapeType="1"/>
          </p:cNvSpPr>
          <p:nvPr/>
        </p:nvSpPr>
        <p:spPr bwMode="auto">
          <a:xfrm flipH="1" flipV="1">
            <a:off x="3276600" y="6588125"/>
            <a:ext cx="297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439" name="Text Box 191"/>
          <p:cNvSpPr txBox="1">
            <a:spLocks noChangeArrowheads="1"/>
          </p:cNvSpPr>
          <p:nvPr/>
        </p:nvSpPr>
        <p:spPr bwMode="auto">
          <a:xfrm>
            <a:off x="2654300" y="6130926"/>
            <a:ext cx="336053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dirty="0">
                <a:latin typeface="Tahoma" panose="020B0604030504040204" pitchFamily="34" charset="0"/>
              </a:rPr>
              <a:t>sorted </a:t>
            </a:r>
            <a:r>
              <a:rPr lang="en-US" sz="2000" dirty="0" smtClean="0">
                <a:latin typeface="Tahoma" panose="020B0604030504040204" pitchFamily="34" charset="0"/>
              </a:rPr>
              <a:t>sub-list </a:t>
            </a:r>
            <a:r>
              <a:rPr lang="en-US" sz="2000" dirty="0">
                <a:latin typeface="Tahoma" panose="020B0604030504040204" pitchFamily="34" charset="0"/>
              </a:rPr>
              <a:t>(indexes 0-7)</a:t>
            </a:r>
          </a:p>
        </p:txBody>
      </p:sp>
    </p:spTree>
    <p:extLst>
      <p:ext uri="{BB962C8B-B14F-4D97-AF65-F5344CB8AC3E}">
        <p14:creationId xmlns:p14="http://schemas.microsoft.com/office/powerpoint/2010/main" val="382968262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437" grpId="0"/>
      <p:bldP spid="309438" grpId="0" animBg="1"/>
      <p:bldP spid="30943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a typeface="ＭＳ Ｐゴシック" charset="0"/>
                <a:cs typeface="+mj-cs"/>
              </a:rPr>
              <a:t>Using </a:t>
            </a:r>
            <a:r>
              <a:rPr lang="en-US" dirty="0" err="1" smtClean="0">
                <a:latin typeface="Courier New" charset="0"/>
                <a:ea typeface="ＭＳ Ｐゴシック" charset="0"/>
                <a:cs typeface="+mj-cs"/>
              </a:rPr>
              <a:t>binary_search</a:t>
            </a:r>
            <a:endParaRPr lang="en-US" dirty="0" smtClean="0">
              <a:latin typeface="Courier New" charset="0"/>
              <a:ea typeface="ＭＳ Ｐゴシック" charset="0"/>
              <a:cs typeface="+mj-cs"/>
            </a:endParaRPr>
          </a:p>
        </p:txBody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1690688"/>
            <a:ext cx="9215438" cy="4862512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b="1" dirty="0">
                <a:solidFill>
                  <a:srgbClr val="008000"/>
                </a:solidFill>
                <a:latin typeface="Courier New" charset="0"/>
                <a:ea typeface="ＭＳ Ｐゴシック" charset="0"/>
              </a:rPr>
              <a:t>#</a:t>
            </a:r>
            <a:r>
              <a:rPr lang="en-US" sz="1600" b="1" dirty="0" smtClean="0">
                <a:solidFill>
                  <a:srgbClr val="008000"/>
                </a:solidFill>
                <a:latin typeface="Courier New" charset="0"/>
                <a:ea typeface="ＭＳ Ｐゴシック" charset="0"/>
              </a:rPr>
              <a:t> index </a:t>
            </a:r>
            <a:r>
              <a:rPr lang="en-US" sz="1600" b="1" dirty="0">
                <a:solidFill>
                  <a:srgbClr val="008000"/>
                </a:solidFill>
                <a:latin typeface="Courier New" charset="0"/>
                <a:ea typeface="ＭＳ Ｐゴシック" charset="0"/>
              </a:rPr>
              <a:t>0  1  2  3   4   5   6   7   8   9  10  11  12  13  14  15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dirty="0" smtClean="0">
                <a:latin typeface="Courier New" charset="0"/>
                <a:ea typeface="ＭＳ Ｐゴシック" charset="0"/>
              </a:rPr>
              <a:t>a  =  </a:t>
            </a:r>
            <a:r>
              <a:rPr lang="en-US" sz="1600" dirty="0">
                <a:latin typeface="Courier New" charset="0"/>
                <a:ea typeface="ＭＳ Ｐゴシック" charset="0"/>
              </a:rPr>
              <a:t>[</a:t>
            </a:r>
            <a:r>
              <a:rPr lang="en-US" sz="1600" dirty="0" smtClean="0">
                <a:latin typeface="Courier New" charset="0"/>
                <a:ea typeface="ＭＳ Ｐゴシック" charset="0"/>
              </a:rPr>
              <a:t>-</a:t>
            </a:r>
            <a:r>
              <a:rPr lang="en-US" sz="1600" dirty="0">
                <a:latin typeface="Courier New" charset="0"/>
                <a:ea typeface="ＭＳ Ｐゴシック" charset="0"/>
              </a:rPr>
              <a:t>4, 2, 7, 9, 15, 19, 25, 28, 30, 36, 42, 50, 56, 68, 85, </a:t>
            </a:r>
            <a:r>
              <a:rPr lang="en-US" sz="1600" dirty="0" smtClean="0">
                <a:latin typeface="Courier New" charset="0"/>
                <a:ea typeface="ＭＳ Ｐゴシック" charset="0"/>
              </a:rPr>
              <a:t>92</a:t>
            </a:r>
            <a:r>
              <a:rPr lang="en-US" sz="1600" dirty="0">
                <a:latin typeface="Courier New" charset="0"/>
                <a:ea typeface="ＭＳ Ｐゴシック" charset="0"/>
              </a:rPr>
              <a:t>]</a:t>
            </a:r>
            <a:endParaRPr lang="en-US" sz="1600" dirty="0" smtClean="0">
              <a:latin typeface="Courier New" charset="0"/>
              <a:ea typeface="ＭＳ Ｐゴシック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sz="800" dirty="0" smtClean="0">
              <a:latin typeface="Courier New" charset="0"/>
              <a:ea typeface="ＭＳ Ｐゴシック" charset="0"/>
            </a:endParaRPr>
          </a:p>
          <a:p>
            <a:pPr>
              <a:lnSpc>
                <a:spcPct val="80000"/>
              </a:lnSpc>
              <a:buNone/>
              <a:defRPr/>
            </a:pPr>
            <a:r>
              <a:rPr lang="en-US" sz="1600" dirty="0" smtClean="0">
                <a:latin typeface="Courier New" charset="0"/>
                <a:ea typeface="ＭＳ Ｐゴシック" charset="0"/>
              </a:rPr>
              <a:t>index1 = </a:t>
            </a:r>
            <a:r>
              <a:rPr lang="en-US" sz="1600" b="1" dirty="0" err="1" smtClean="0">
                <a:latin typeface="Courier New" charset="0"/>
                <a:ea typeface="ＭＳ Ｐゴシック" charset="0"/>
              </a:rPr>
              <a:t>binary_search</a:t>
            </a:r>
            <a:r>
              <a:rPr lang="en-US" sz="1600" dirty="0" smtClean="0">
                <a:latin typeface="Courier New" charset="0"/>
                <a:ea typeface="ＭＳ Ｐゴシック" charset="0"/>
              </a:rPr>
              <a:t>(a</a:t>
            </a:r>
            <a:r>
              <a:rPr lang="en-US" sz="1600" dirty="0">
                <a:latin typeface="Courier New" charset="0"/>
                <a:ea typeface="ＭＳ Ｐゴシック" charset="0"/>
              </a:rPr>
              <a:t>, </a:t>
            </a:r>
            <a:r>
              <a:rPr lang="en-US" sz="1600" b="1" dirty="0" smtClean="0">
                <a:latin typeface="Courier New" charset="0"/>
                <a:ea typeface="ＭＳ Ｐゴシック" charset="0"/>
              </a:rPr>
              <a:t>42</a:t>
            </a:r>
            <a:r>
              <a:rPr lang="en-US" sz="1600" dirty="0" smtClean="0">
                <a:latin typeface="Courier New" charset="0"/>
                <a:ea typeface="ＭＳ Ｐゴシック" charset="0"/>
              </a:rPr>
              <a:t>) 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en-US" sz="1600" dirty="0" smtClean="0">
                <a:latin typeface="Courier New" charset="0"/>
                <a:ea typeface="ＭＳ Ｐゴシック" charset="0"/>
              </a:rPr>
              <a:t>index2 </a:t>
            </a:r>
            <a:r>
              <a:rPr lang="en-US" sz="1600" dirty="0">
                <a:latin typeface="Courier New" charset="0"/>
                <a:ea typeface="ＭＳ Ｐゴシック" charset="0"/>
              </a:rPr>
              <a:t>= </a:t>
            </a:r>
            <a:r>
              <a:rPr lang="en-US" sz="1600" b="1" dirty="0" err="1" smtClean="0">
                <a:latin typeface="Courier New" charset="0"/>
                <a:ea typeface="ＭＳ Ｐゴシック" charset="0"/>
              </a:rPr>
              <a:t>binary_search</a:t>
            </a:r>
            <a:r>
              <a:rPr lang="en-US" sz="1600" dirty="0" smtClean="0">
                <a:latin typeface="Courier New" charset="0"/>
                <a:ea typeface="ＭＳ Ｐゴシック" charset="0"/>
              </a:rPr>
              <a:t>(a</a:t>
            </a:r>
            <a:r>
              <a:rPr lang="en-US" sz="1600" dirty="0">
                <a:latin typeface="Courier New" charset="0"/>
                <a:ea typeface="ＭＳ Ｐゴシック" charset="0"/>
              </a:rPr>
              <a:t>, </a:t>
            </a:r>
            <a:r>
              <a:rPr lang="en-US" sz="1600" b="1" dirty="0" smtClean="0">
                <a:latin typeface="Courier New" charset="0"/>
                <a:ea typeface="ＭＳ Ｐゴシック" charset="0"/>
              </a:rPr>
              <a:t>21</a:t>
            </a:r>
            <a:r>
              <a:rPr lang="en-US" sz="1600" dirty="0" smtClean="0">
                <a:latin typeface="Courier New" charset="0"/>
                <a:ea typeface="ＭＳ Ｐゴシック" charset="0"/>
              </a:rPr>
              <a:t>)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en-US" sz="1600" dirty="0" smtClean="0">
                <a:latin typeface="Courier New" charset="0"/>
                <a:ea typeface="ＭＳ Ｐゴシック" charset="0"/>
              </a:rPr>
              <a:t>index3 </a:t>
            </a:r>
            <a:r>
              <a:rPr lang="en-US" sz="1600" dirty="0">
                <a:latin typeface="Courier New" charset="0"/>
                <a:ea typeface="ＭＳ Ｐゴシック" charset="0"/>
              </a:rPr>
              <a:t>= </a:t>
            </a:r>
            <a:r>
              <a:rPr lang="en-US" sz="1600" b="1" dirty="0" err="1" smtClean="0">
                <a:latin typeface="Courier New" charset="0"/>
                <a:ea typeface="ＭＳ Ｐゴシック" charset="0"/>
              </a:rPr>
              <a:t>binary_search</a:t>
            </a:r>
            <a:r>
              <a:rPr lang="en-US" sz="1600" dirty="0" smtClean="0">
                <a:latin typeface="Courier New" charset="0"/>
                <a:ea typeface="ＭＳ Ｐゴシック" charset="0"/>
              </a:rPr>
              <a:t>(a</a:t>
            </a:r>
            <a:r>
              <a:rPr lang="en-US" sz="1600" dirty="0">
                <a:latin typeface="Courier New" charset="0"/>
                <a:ea typeface="ＭＳ Ｐゴシック" charset="0"/>
              </a:rPr>
              <a:t>, </a:t>
            </a:r>
            <a:r>
              <a:rPr lang="en-US" sz="1600" b="1" dirty="0" smtClean="0">
                <a:latin typeface="Courier New" charset="0"/>
                <a:ea typeface="ＭＳ Ｐゴシック" charset="0"/>
              </a:rPr>
              <a:t>17</a:t>
            </a:r>
            <a:r>
              <a:rPr lang="en-US" sz="1600" dirty="0" smtClean="0">
                <a:latin typeface="Courier New" charset="0"/>
                <a:ea typeface="ＭＳ Ｐゴシック" charset="0"/>
              </a:rPr>
              <a:t>, </a:t>
            </a:r>
            <a:r>
              <a:rPr lang="en-US" sz="1600" dirty="0">
                <a:latin typeface="Courier New" charset="0"/>
                <a:ea typeface="ＭＳ Ｐゴシック" charset="0"/>
              </a:rPr>
              <a:t>0, </a:t>
            </a:r>
            <a:r>
              <a:rPr lang="en-US" sz="1600" dirty="0" smtClean="0">
                <a:latin typeface="Courier New" charset="0"/>
                <a:ea typeface="ＭＳ Ｐゴシック" charset="0"/>
              </a:rPr>
              <a:t>16)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en-US" sz="1600" dirty="0">
                <a:latin typeface="Courier New" charset="0"/>
                <a:ea typeface="ＭＳ Ｐゴシック" charset="0"/>
              </a:rPr>
              <a:t>index2 = </a:t>
            </a:r>
            <a:r>
              <a:rPr lang="en-US" sz="1600" b="1" dirty="0" err="1" smtClean="0">
                <a:latin typeface="Courier New" charset="0"/>
                <a:ea typeface="ＭＳ Ｐゴシック" charset="0"/>
              </a:rPr>
              <a:t>binary_search</a:t>
            </a:r>
            <a:r>
              <a:rPr lang="en-US" sz="1600" dirty="0" smtClean="0">
                <a:latin typeface="Courier New" charset="0"/>
                <a:ea typeface="ＭＳ Ｐゴシック" charset="0"/>
              </a:rPr>
              <a:t>(a</a:t>
            </a:r>
            <a:r>
              <a:rPr lang="en-US" sz="1600" dirty="0">
                <a:latin typeface="Courier New" charset="0"/>
                <a:ea typeface="ＭＳ Ｐゴシック" charset="0"/>
              </a:rPr>
              <a:t>, </a:t>
            </a:r>
            <a:r>
              <a:rPr lang="en-US" sz="1600" b="1" dirty="0" smtClean="0">
                <a:latin typeface="Courier New" charset="0"/>
                <a:ea typeface="ＭＳ Ｐゴシック" charset="0"/>
              </a:rPr>
              <a:t>42</a:t>
            </a:r>
            <a:r>
              <a:rPr lang="en-US" sz="1600" dirty="0" smtClean="0">
                <a:latin typeface="Courier New" charset="0"/>
                <a:ea typeface="ＭＳ Ｐゴシック" charset="0"/>
              </a:rPr>
              <a:t>, </a:t>
            </a:r>
            <a:r>
              <a:rPr lang="en-US" sz="1600" dirty="0">
                <a:latin typeface="Courier New" charset="0"/>
                <a:ea typeface="ＭＳ Ｐゴシック" charset="0"/>
              </a:rPr>
              <a:t>0, </a:t>
            </a:r>
            <a:r>
              <a:rPr lang="en-US" sz="1600" dirty="0" smtClean="0">
                <a:latin typeface="Courier New" charset="0"/>
                <a:ea typeface="ＭＳ Ｐゴシック" charset="0"/>
              </a:rPr>
              <a:t>10)</a:t>
            </a:r>
            <a:endParaRPr lang="en-US" sz="1600" dirty="0">
              <a:ea typeface="ＭＳ Ｐゴシック" charset="0"/>
            </a:endParaRPr>
          </a:p>
          <a:p>
            <a:pPr>
              <a:lnSpc>
                <a:spcPct val="80000"/>
              </a:lnSpc>
              <a:buNone/>
              <a:defRPr/>
            </a:pPr>
            <a:endParaRPr lang="en-US" dirty="0" smtClean="0">
              <a:ea typeface="ＭＳ Ｐゴシック" charset="0"/>
              <a:cs typeface="+mn-cs"/>
            </a:endParaRPr>
          </a:p>
          <a:p>
            <a:pPr eaLnBrk="1" hangingPunct="1">
              <a:buFont typeface="Wingdings 2" charset="0"/>
              <a:buChar char=""/>
              <a:defRPr/>
            </a:pPr>
            <a:r>
              <a:rPr lang="en-US" dirty="0" err="1" smtClean="0">
                <a:latin typeface="Courier New" charset="0"/>
                <a:ea typeface="ＭＳ Ｐゴシック" charset="0"/>
                <a:cs typeface="+mn-cs"/>
              </a:rPr>
              <a:t>binary_search</a:t>
            </a:r>
            <a:r>
              <a:rPr lang="en-US" dirty="0" smtClean="0">
                <a:latin typeface="Courier New" charset="0"/>
                <a:ea typeface="ＭＳ Ｐゴシック" charset="0"/>
                <a:cs typeface="+mn-cs"/>
              </a:rPr>
              <a:t> </a:t>
            </a:r>
            <a:r>
              <a:rPr lang="en-US" dirty="0" smtClean="0">
                <a:ea typeface="ＭＳ Ｐゴシック" charset="0"/>
                <a:cs typeface="+mn-cs"/>
              </a:rPr>
              <a:t>returns the index of the number</a:t>
            </a:r>
          </a:p>
          <a:p>
            <a:pPr marL="0" indent="0" eaLnBrk="1" hangingPunct="1">
              <a:buNone/>
              <a:defRPr/>
            </a:pPr>
            <a:r>
              <a:rPr lang="en-US" dirty="0" smtClean="0">
                <a:ea typeface="ＭＳ Ｐゴシック" charset="0"/>
              </a:rPr>
              <a:t>				or</a:t>
            </a:r>
            <a:endParaRPr lang="en-US" dirty="0">
              <a:ea typeface="ＭＳ Ｐゴシック" charset="0"/>
            </a:endParaRPr>
          </a:p>
          <a:p>
            <a:pPr marL="0" indent="0" eaLnBrk="1" hangingPunct="1">
              <a:buNone/>
              <a:defRPr/>
            </a:pPr>
            <a:r>
              <a:rPr lang="en-US" dirty="0">
                <a:ea typeface="ＭＳ Ｐゴシック" charset="0"/>
              </a:rPr>
              <a:t>-</a:t>
            </a:r>
            <a:r>
              <a:rPr lang="en-US" dirty="0" smtClean="0">
                <a:ea typeface="ＭＳ Ｐゴシック" charset="0"/>
                <a:cs typeface="+mn-cs"/>
              </a:rPr>
              <a:t> (index where the value </a:t>
            </a:r>
            <a:r>
              <a:rPr lang="en-US" dirty="0" smtClean="0">
                <a:ea typeface="ＭＳ Ｐゴシック" charset="0"/>
              </a:rPr>
              <a:t>should be inserted + 1)</a:t>
            </a:r>
            <a:endParaRPr lang="en-US" sz="800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44553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>
                <a:latin typeface="Courier New" charset="0"/>
                <a:ea typeface="ＭＳ Ｐゴシック" charset="0"/>
                <a:cs typeface="+mj-cs"/>
              </a:rPr>
              <a:t>binary_search</a:t>
            </a:r>
            <a:endParaRPr lang="en-US" dirty="0" smtClean="0">
              <a:latin typeface="Courier New" charset="0"/>
              <a:ea typeface="ＭＳ Ｐゴシック" charset="0"/>
              <a:cs typeface="+mj-cs"/>
            </a:endParaRPr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90689"/>
            <a:ext cx="10515600" cy="4247888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200" dirty="0" smtClean="0">
                <a:ea typeface="ＭＳ Ｐゴシック" charset="0"/>
                <a:cs typeface="Courier New" panose="02070309020205020404" pitchFamily="49" charset="0"/>
              </a:rPr>
              <a:t>Write the following two functions: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sz="2200" dirty="0">
              <a:ea typeface="ＭＳ Ｐゴシック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b="1" dirty="0" smtClean="0">
                <a:solidFill>
                  <a:srgbClr val="008000"/>
                </a:solidFill>
                <a:latin typeface="Courier New" charset="0"/>
                <a:ea typeface="ＭＳ Ｐゴシック" charset="0"/>
              </a:rPr>
              <a:t># </a:t>
            </a:r>
            <a:r>
              <a:rPr lang="en-US" sz="1800" b="1" dirty="0">
                <a:solidFill>
                  <a:srgbClr val="008000"/>
                </a:solidFill>
                <a:latin typeface="Courier New" charset="0"/>
                <a:ea typeface="ＭＳ Ｐゴシック" charset="0"/>
              </a:rPr>
              <a:t>searches an entire sorted </a:t>
            </a:r>
            <a:r>
              <a:rPr lang="en-US" sz="1800" b="1" dirty="0" smtClean="0">
                <a:solidFill>
                  <a:srgbClr val="008000"/>
                </a:solidFill>
                <a:latin typeface="Courier New" charset="0"/>
                <a:ea typeface="ＭＳ Ｐゴシック" charset="0"/>
              </a:rPr>
              <a:t>list for </a:t>
            </a:r>
            <a:r>
              <a:rPr lang="en-US" sz="1800" b="1" dirty="0">
                <a:solidFill>
                  <a:srgbClr val="008000"/>
                </a:solidFill>
                <a:latin typeface="Courier New" charset="0"/>
                <a:ea typeface="ＭＳ Ｐゴシック" charset="0"/>
              </a:rPr>
              <a:t>a given value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b="1" dirty="0">
                <a:solidFill>
                  <a:srgbClr val="008000"/>
                </a:solidFill>
                <a:latin typeface="Courier New" charset="0"/>
                <a:ea typeface="ＭＳ Ｐゴシック" charset="0"/>
              </a:rPr>
              <a:t>#</a:t>
            </a:r>
            <a:r>
              <a:rPr lang="en-US" sz="1800" b="1" dirty="0" smtClean="0">
                <a:solidFill>
                  <a:srgbClr val="008000"/>
                </a:solidFill>
                <a:latin typeface="Courier New" charset="0"/>
                <a:ea typeface="ＭＳ Ｐゴシック" charset="0"/>
              </a:rPr>
              <a:t> </a:t>
            </a:r>
            <a:r>
              <a:rPr lang="en-US" sz="1800" b="1" dirty="0">
                <a:solidFill>
                  <a:srgbClr val="008000"/>
                </a:solidFill>
                <a:latin typeface="Courier New" charset="0"/>
                <a:ea typeface="ＭＳ Ｐゴシック" charset="0"/>
              </a:rPr>
              <a:t>returns </a:t>
            </a:r>
            <a:r>
              <a:rPr lang="en-US" sz="1800" b="1" dirty="0" smtClean="0">
                <a:solidFill>
                  <a:srgbClr val="008000"/>
                </a:solidFill>
                <a:latin typeface="Courier New" charset="0"/>
                <a:ea typeface="ＭＳ Ｐゴシック" charset="0"/>
              </a:rPr>
              <a:t>the index the value should be inserted at to maintain sorted order</a:t>
            </a:r>
            <a:endParaRPr lang="en-US" sz="1800" b="1" dirty="0">
              <a:solidFill>
                <a:srgbClr val="008000"/>
              </a:solidFill>
              <a:latin typeface="Courier New" charset="0"/>
              <a:ea typeface="ＭＳ Ｐゴシック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b="1" dirty="0">
                <a:solidFill>
                  <a:srgbClr val="008000"/>
                </a:solidFill>
                <a:latin typeface="Courier New" charset="0"/>
                <a:ea typeface="ＭＳ Ｐゴシック" charset="0"/>
              </a:rPr>
              <a:t>#</a:t>
            </a:r>
            <a:r>
              <a:rPr lang="en-US" sz="1800" b="1" dirty="0" smtClean="0">
                <a:solidFill>
                  <a:srgbClr val="008000"/>
                </a:solidFill>
                <a:latin typeface="Courier New" charset="0"/>
                <a:ea typeface="ＭＳ Ｐゴシック" charset="0"/>
              </a:rPr>
              <a:t> </a:t>
            </a:r>
            <a:r>
              <a:rPr lang="en-US" sz="1800" b="1" dirty="0">
                <a:solidFill>
                  <a:srgbClr val="008000"/>
                </a:solidFill>
                <a:latin typeface="Courier New" charset="0"/>
                <a:ea typeface="ＭＳ Ｐゴシック" charset="0"/>
              </a:rPr>
              <a:t>Precondition: </a:t>
            </a:r>
            <a:r>
              <a:rPr lang="en-US" sz="1800" b="1" dirty="0" smtClean="0">
                <a:solidFill>
                  <a:srgbClr val="008000"/>
                </a:solidFill>
                <a:latin typeface="Courier New" charset="0"/>
                <a:ea typeface="ＭＳ Ｐゴシック" charset="0"/>
              </a:rPr>
              <a:t>list is </a:t>
            </a:r>
            <a:r>
              <a:rPr lang="en-US" sz="1800" b="1" dirty="0">
                <a:solidFill>
                  <a:srgbClr val="008000"/>
                </a:solidFill>
                <a:latin typeface="Courier New" charset="0"/>
                <a:ea typeface="ＭＳ Ｐゴシック" charset="0"/>
              </a:rPr>
              <a:t>sorted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dirty="0" err="1" smtClean="0">
                <a:latin typeface="Courier New" charset="0"/>
                <a:ea typeface="ＭＳ Ｐゴシック" charset="0"/>
              </a:rPr>
              <a:t>binary_search</a:t>
            </a:r>
            <a:r>
              <a:rPr lang="en-US" sz="2000" dirty="0" smtClean="0">
                <a:latin typeface="Courier New" charset="0"/>
                <a:ea typeface="ＭＳ Ｐゴシック" charset="0"/>
              </a:rPr>
              <a:t>(</a:t>
            </a:r>
            <a:r>
              <a:rPr lang="en-US" sz="2000" b="1" dirty="0" smtClean="0">
                <a:ea typeface="ＭＳ Ｐゴシック" charset="0"/>
              </a:rPr>
              <a:t>list</a:t>
            </a:r>
            <a:r>
              <a:rPr lang="en-US" sz="2000" dirty="0" smtClean="0">
                <a:latin typeface="Courier New" charset="0"/>
                <a:ea typeface="ＭＳ Ｐゴシック" charset="0"/>
              </a:rPr>
              <a:t>, </a:t>
            </a:r>
            <a:r>
              <a:rPr lang="en-US" sz="2000" b="1" dirty="0">
                <a:ea typeface="ＭＳ Ｐゴシック" charset="0"/>
              </a:rPr>
              <a:t>value</a:t>
            </a:r>
            <a:r>
              <a:rPr lang="en-US" sz="2000" dirty="0">
                <a:latin typeface="Courier New" charset="0"/>
                <a:ea typeface="ＭＳ Ｐゴシック" charset="0"/>
              </a:rPr>
              <a:t>)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sz="2000" dirty="0">
              <a:latin typeface="Courier New" charset="0"/>
              <a:ea typeface="ＭＳ Ｐゴシック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b="1" dirty="0">
                <a:solidFill>
                  <a:srgbClr val="008000"/>
                </a:solidFill>
                <a:latin typeface="Courier New" charset="0"/>
                <a:ea typeface="ＭＳ Ｐゴシック" charset="0"/>
              </a:rPr>
              <a:t>#</a:t>
            </a:r>
            <a:r>
              <a:rPr lang="en-US" sz="1800" b="1" dirty="0" smtClean="0">
                <a:solidFill>
                  <a:srgbClr val="008000"/>
                </a:solidFill>
                <a:latin typeface="Courier New" charset="0"/>
                <a:ea typeface="ＭＳ Ｐゴシック" charset="0"/>
              </a:rPr>
              <a:t> </a:t>
            </a:r>
            <a:r>
              <a:rPr lang="en-US" sz="1800" b="1" dirty="0">
                <a:solidFill>
                  <a:srgbClr val="008000"/>
                </a:solidFill>
                <a:latin typeface="Courier New" charset="0"/>
                <a:ea typeface="ＭＳ Ｐゴシック" charset="0"/>
              </a:rPr>
              <a:t>searches given portion of a sorted </a:t>
            </a:r>
            <a:r>
              <a:rPr lang="en-US" sz="1800" b="1" dirty="0" smtClean="0">
                <a:solidFill>
                  <a:srgbClr val="008000"/>
                </a:solidFill>
                <a:latin typeface="Courier New" charset="0"/>
                <a:ea typeface="ＭＳ Ｐゴシック" charset="0"/>
              </a:rPr>
              <a:t>list for </a:t>
            </a:r>
            <a:r>
              <a:rPr lang="en-US" sz="1800" b="1" dirty="0">
                <a:solidFill>
                  <a:srgbClr val="008000"/>
                </a:solidFill>
                <a:latin typeface="Courier New" charset="0"/>
                <a:ea typeface="ＭＳ Ｐゴシック" charset="0"/>
              </a:rPr>
              <a:t>a given value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b="1" dirty="0">
                <a:solidFill>
                  <a:srgbClr val="008000"/>
                </a:solidFill>
                <a:latin typeface="Courier New" charset="0"/>
                <a:ea typeface="ＭＳ Ｐゴシック" charset="0"/>
              </a:rPr>
              <a:t>#</a:t>
            </a:r>
            <a:r>
              <a:rPr lang="en-US" sz="1800" b="1" dirty="0" smtClean="0">
                <a:solidFill>
                  <a:srgbClr val="008000"/>
                </a:solidFill>
                <a:latin typeface="Courier New" charset="0"/>
                <a:ea typeface="ＭＳ Ｐゴシック" charset="0"/>
              </a:rPr>
              <a:t> </a:t>
            </a:r>
            <a:r>
              <a:rPr lang="en-US" sz="1800" b="1" dirty="0">
                <a:solidFill>
                  <a:srgbClr val="008000"/>
                </a:solidFill>
                <a:latin typeface="Courier New" charset="0"/>
                <a:ea typeface="ＭＳ Ｐゴシック" charset="0"/>
              </a:rPr>
              <a:t>examines </a:t>
            </a:r>
            <a:r>
              <a:rPr lang="en-US" sz="1800" b="1" dirty="0" err="1" smtClean="0">
                <a:solidFill>
                  <a:srgbClr val="008000"/>
                </a:solidFill>
                <a:latin typeface="Courier New" charset="0"/>
                <a:ea typeface="ＭＳ Ｐゴシック" charset="0"/>
              </a:rPr>
              <a:t>min_index</a:t>
            </a:r>
            <a:r>
              <a:rPr lang="en-US" sz="1800" b="1" dirty="0" smtClean="0">
                <a:solidFill>
                  <a:srgbClr val="008000"/>
                </a:solidFill>
                <a:latin typeface="Courier New" charset="0"/>
                <a:ea typeface="ＭＳ Ｐゴシック" charset="0"/>
              </a:rPr>
              <a:t> </a:t>
            </a:r>
            <a:r>
              <a:rPr lang="en-US" sz="1800" b="1" dirty="0">
                <a:solidFill>
                  <a:srgbClr val="008000"/>
                </a:solidFill>
                <a:latin typeface="Courier New" charset="0"/>
                <a:ea typeface="ＭＳ Ｐゴシック" charset="0"/>
              </a:rPr>
              <a:t>(inclusive) through </a:t>
            </a:r>
            <a:r>
              <a:rPr lang="en-US" sz="1800" b="1" dirty="0" err="1" smtClean="0">
                <a:solidFill>
                  <a:srgbClr val="008000"/>
                </a:solidFill>
                <a:latin typeface="Courier New" charset="0"/>
                <a:ea typeface="ＭＳ Ｐゴシック" charset="0"/>
              </a:rPr>
              <a:t>max_index</a:t>
            </a:r>
            <a:r>
              <a:rPr lang="en-US" sz="1800" b="1" dirty="0" smtClean="0">
                <a:solidFill>
                  <a:srgbClr val="008000"/>
                </a:solidFill>
                <a:latin typeface="Courier New" charset="0"/>
                <a:ea typeface="ＭＳ Ｐゴシック" charset="0"/>
              </a:rPr>
              <a:t> </a:t>
            </a:r>
            <a:r>
              <a:rPr lang="en-US" sz="1800" b="1" dirty="0">
                <a:solidFill>
                  <a:srgbClr val="008000"/>
                </a:solidFill>
                <a:latin typeface="Courier New" charset="0"/>
                <a:ea typeface="ＭＳ Ｐゴシック" charset="0"/>
              </a:rPr>
              <a:t>(exclusive)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en-US" sz="1800" b="1" dirty="0">
                <a:solidFill>
                  <a:srgbClr val="008000"/>
                </a:solidFill>
                <a:latin typeface="Courier New" charset="0"/>
                <a:ea typeface="ＭＳ Ｐゴシック" charset="0"/>
              </a:rPr>
              <a:t># returns the index </a:t>
            </a:r>
            <a:r>
              <a:rPr lang="en-US" sz="1800" b="1" dirty="0" smtClean="0">
                <a:solidFill>
                  <a:srgbClr val="008000"/>
                </a:solidFill>
                <a:latin typeface="Courier New" charset="0"/>
                <a:ea typeface="ＭＳ Ｐゴシック" charset="0"/>
              </a:rPr>
              <a:t>of the </a:t>
            </a:r>
            <a:r>
              <a:rPr lang="en-US" sz="1800" b="1" dirty="0">
                <a:solidFill>
                  <a:srgbClr val="008000"/>
                </a:solidFill>
                <a:latin typeface="Courier New" charset="0"/>
                <a:ea typeface="ＭＳ Ｐゴシック" charset="0"/>
              </a:rPr>
              <a:t>value </a:t>
            </a:r>
            <a:r>
              <a:rPr lang="en-US" sz="1800" b="1" dirty="0" smtClean="0">
                <a:solidFill>
                  <a:srgbClr val="008000"/>
                </a:solidFill>
                <a:latin typeface="Courier New" charset="0"/>
                <a:ea typeface="ＭＳ Ｐゴシック" charset="0"/>
              </a:rPr>
              <a:t>or -(index it should be inserted at + 1)</a:t>
            </a:r>
            <a:endParaRPr lang="en-US" sz="1800" b="1" dirty="0">
              <a:solidFill>
                <a:srgbClr val="008000"/>
              </a:solidFill>
              <a:latin typeface="Courier New" charset="0"/>
              <a:ea typeface="ＭＳ Ｐゴシック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b="1" dirty="0" smtClean="0">
                <a:solidFill>
                  <a:srgbClr val="008000"/>
                </a:solidFill>
                <a:latin typeface="Courier New" charset="0"/>
                <a:ea typeface="ＭＳ Ｐゴシック" charset="0"/>
              </a:rPr>
              <a:t># </a:t>
            </a:r>
            <a:r>
              <a:rPr lang="en-US" sz="1800" b="1" dirty="0">
                <a:solidFill>
                  <a:srgbClr val="008000"/>
                </a:solidFill>
                <a:latin typeface="Courier New" charset="0"/>
                <a:ea typeface="ＭＳ Ｐゴシック" charset="0"/>
              </a:rPr>
              <a:t>Precondition: </a:t>
            </a:r>
            <a:r>
              <a:rPr lang="en-US" sz="1800" b="1" dirty="0" smtClean="0">
                <a:solidFill>
                  <a:srgbClr val="008000"/>
                </a:solidFill>
                <a:latin typeface="Courier New" charset="0"/>
                <a:ea typeface="ＭＳ Ｐゴシック" charset="0"/>
              </a:rPr>
              <a:t>list is </a:t>
            </a:r>
            <a:r>
              <a:rPr lang="en-US" sz="1800" b="1" dirty="0">
                <a:solidFill>
                  <a:srgbClr val="008000"/>
                </a:solidFill>
                <a:latin typeface="Courier New" charset="0"/>
                <a:ea typeface="ＭＳ Ｐゴシック" charset="0"/>
              </a:rPr>
              <a:t>sorted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en-US" sz="2000" dirty="0" err="1" smtClean="0">
                <a:latin typeface="Courier New" charset="0"/>
                <a:ea typeface="ＭＳ Ｐゴシック" charset="0"/>
              </a:rPr>
              <a:t>binary_search</a:t>
            </a:r>
            <a:r>
              <a:rPr lang="en-US" sz="2000" dirty="0" smtClean="0">
                <a:latin typeface="Courier New" charset="0"/>
                <a:ea typeface="ＭＳ Ｐゴシック" charset="0"/>
              </a:rPr>
              <a:t>(</a:t>
            </a:r>
            <a:r>
              <a:rPr lang="en-US" sz="2000" b="1" dirty="0" smtClean="0">
                <a:ea typeface="ＭＳ Ｐゴシック" charset="0"/>
              </a:rPr>
              <a:t>list</a:t>
            </a:r>
            <a:r>
              <a:rPr lang="en-US" sz="2000" dirty="0" smtClean="0">
                <a:latin typeface="Courier New" charset="0"/>
                <a:ea typeface="ＭＳ Ｐゴシック" charset="0"/>
              </a:rPr>
              <a:t>, </a:t>
            </a:r>
            <a:r>
              <a:rPr lang="en-US" sz="2000" b="1" dirty="0">
                <a:ea typeface="ＭＳ Ｐゴシック" charset="0"/>
              </a:rPr>
              <a:t>value</a:t>
            </a:r>
            <a:r>
              <a:rPr lang="en-US" sz="2000" dirty="0" smtClean="0">
                <a:latin typeface="Courier New" charset="0"/>
                <a:ea typeface="ＭＳ Ｐゴシック" charset="0"/>
              </a:rPr>
              <a:t>, </a:t>
            </a:r>
            <a:r>
              <a:rPr lang="en-US" sz="2000" b="1" dirty="0" err="1" smtClean="0">
                <a:ea typeface="ＭＳ Ｐゴシック" charset="0"/>
              </a:rPr>
              <a:t>min_index</a:t>
            </a:r>
            <a:r>
              <a:rPr lang="en-US" sz="2000" dirty="0">
                <a:latin typeface="Courier New" charset="0"/>
                <a:ea typeface="ＭＳ Ｐゴシック" charset="0"/>
              </a:rPr>
              <a:t>, </a:t>
            </a:r>
            <a:r>
              <a:rPr lang="en-US" sz="2000" b="1" dirty="0" err="1" smtClean="0">
                <a:ea typeface="ＭＳ Ｐゴシック" charset="0"/>
              </a:rPr>
              <a:t>max_index</a:t>
            </a:r>
            <a:r>
              <a:rPr lang="en-US" sz="2000" dirty="0" smtClean="0">
                <a:latin typeface="Courier New" charset="0"/>
                <a:ea typeface="ＭＳ Ｐゴシック" charset="0"/>
              </a:rPr>
              <a:t>)</a:t>
            </a:r>
            <a:endParaRPr lang="en-US" sz="2000" dirty="0">
              <a:latin typeface="Courier New" charset="0"/>
              <a:ea typeface="ＭＳ Ｐゴシック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sz="2000" dirty="0">
              <a:latin typeface="Courier New" charset="0"/>
              <a:ea typeface="ＭＳ Ｐゴシック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sz="2000" dirty="0">
              <a:latin typeface="Courier New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2494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Binary search code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#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Returns the index of an occurrence of target in a,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#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or a negative number if the target is not found.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#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Precondition: elements of a are in sorted order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sz="2000" dirty="0" err="1" smtClean="0">
                <a:latin typeface="Courier New" panose="02070309020205020404" pitchFamily="49" charset="0"/>
              </a:rPr>
              <a:t>def</a:t>
            </a:r>
            <a:r>
              <a:rPr lang="en-US" sz="2000" dirty="0" smtClean="0">
                <a:latin typeface="Courier New" panose="02070309020205020404" pitchFamily="49" charset="0"/>
              </a:rPr>
              <a:t> </a:t>
            </a:r>
            <a:r>
              <a:rPr lang="en-US" sz="2000" dirty="0" err="1" smtClean="0">
                <a:latin typeface="Courier New" panose="02070309020205020404" pitchFamily="49" charset="0"/>
              </a:rPr>
              <a:t>binary_search</a:t>
            </a:r>
            <a:r>
              <a:rPr lang="en-US" sz="2000" dirty="0" smtClean="0">
                <a:latin typeface="Courier New" panose="02070309020205020404" pitchFamily="49" charset="0"/>
              </a:rPr>
              <a:t>(a</a:t>
            </a:r>
            <a:r>
              <a:rPr lang="en-US" sz="2000" dirty="0">
                <a:latin typeface="Courier New" panose="02070309020205020404" pitchFamily="49" charset="0"/>
              </a:rPr>
              <a:t>, </a:t>
            </a:r>
            <a:r>
              <a:rPr lang="en-US" sz="2000" dirty="0" smtClean="0">
                <a:latin typeface="Courier New" panose="02070309020205020404" pitchFamily="49" charset="0"/>
              </a:rPr>
              <a:t>target, start, stop):</a:t>
            </a:r>
            <a:endParaRPr 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sz="2000" dirty="0">
                <a:latin typeface="Courier New" panose="02070309020205020404" pitchFamily="49" charset="0"/>
              </a:rPr>
              <a:t>    </a:t>
            </a:r>
            <a:r>
              <a:rPr lang="en-US" sz="2000" dirty="0" smtClean="0">
                <a:latin typeface="Courier New" panose="02070309020205020404" pitchFamily="49" charset="0"/>
              </a:rPr>
              <a:t>min </a:t>
            </a:r>
            <a:r>
              <a:rPr lang="en-US" sz="2000" dirty="0">
                <a:latin typeface="Courier New" panose="02070309020205020404" pitchFamily="49" charset="0"/>
              </a:rPr>
              <a:t>= </a:t>
            </a:r>
            <a:r>
              <a:rPr lang="en-US" sz="2000" dirty="0" smtClean="0">
                <a:latin typeface="Courier New" panose="02070309020205020404" pitchFamily="49" charset="0"/>
              </a:rPr>
              <a:t>start</a:t>
            </a:r>
            <a:endParaRPr 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sz="2000" dirty="0">
                <a:latin typeface="Courier New" panose="02070309020205020404" pitchFamily="49" charset="0"/>
              </a:rPr>
              <a:t>    </a:t>
            </a:r>
            <a:r>
              <a:rPr lang="en-US" sz="2000" dirty="0" smtClean="0">
                <a:latin typeface="Courier New" panose="02070309020205020404" pitchFamily="49" charset="0"/>
              </a:rPr>
              <a:t>max </a:t>
            </a:r>
            <a:r>
              <a:rPr lang="en-US" sz="2000" dirty="0">
                <a:latin typeface="Courier New" panose="02070309020205020404" pitchFamily="49" charset="0"/>
              </a:rPr>
              <a:t>= </a:t>
            </a:r>
            <a:r>
              <a:rPr lang="en-US" sz="2000" dirty="0" smtClean="0">
                <a:latin typeface="Courier New" panose="02070309020205020404" pitchFamily="49" charset="0"/>
              </a:rPr>
              <a:t>stop - 1</a:t>
            </a:r>
            <a:endParaRPr 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endParaRPr 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sz="2000" dirty="0">
                <a:latin typeface="Courier New" panose="02070309020205020404" pitchFamily="49" charset="0"/>
              </a:rPr>
              <a:t>    while </a:t>
            </a:r>
            <a:r>
              <a:rPr lang="en-US" sz="2000" dirty="0" smtClean="0">
                <a:latin typeface="Courier New" panose="02070309020205020404" pitchFamily="49" charset="0"/>
              </a:rPr>
              <a:t>min </a:t>
            </a:r>
            <a:r>
              <a:rPr lang="en-US" sz="2000" dirty="0">
                <a:latin typeface="Courier New" panose="02070309020205020404" pitchFamily="49" charset="0"/>
              </a:rPr>
              <a:t>&lt;= </a:t>
            </a:r>
            <a:r>
              <a:rPr lang="en-US" sz="2000" dirty="0" smtClean="0">
                <a:latin typeface="Courier New" panose="02070309020205020404" pitchFamily="49" charset="0"/>
              </a:rPr>
              <a:t>max:</a:t>
            </a:r>
            <a:endParaRPr 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sz="2000" dirty="0">
                <a:latin typeface="Courier New" panose="02070309020205020404" pitchFamily="49" charset="0"/>
              </a:rPr>
              <a:t>        </a:t>
            </a:r>
            <a:r>
              <a:rPr lang="en-US" sz="2000" dirty="0" smtClean="0">
                <a:latin typeface="Courier New" panose="02070309020205020404" pitchFamily="49" charset="0"/>
              </a:rPr>
              <a:t>mid </a:t>
            </a:r>
            <a:r>
              <a:rPr lang="en-US" sz="2000" dirty="0">
                <a:latin typeface="Courier New" panose="02070309020205020404" pitchFamily="49" charset="0"/>
              </a:rPr>
              <a:t>= (min + max) </a:t>
            </a:r>
            <a:r>
              <a:rPr lang="en-US" sz="2000" dirty="0" smtClean="0">
                <a:latin typeface="Courier New" panose="02070309020205020404" pitchFamily="49" charset="0"/>
              </a:rPr>
              <a:t>// 2</a:t>
            </a:r>
            <a:endParaRPr 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sz="2000" dirty="0">
                <a:latin typeface="Courier New" panose="02070309020205020404" pitchFamily="49" charset="0"/>
              </a:rPr>
              <a:t>        if </a:t>
            </a:r>
            <a:r>
              <a:rPr lang="en-US" sz="2000" dirty="0" smtClean="0">
                <a:latin typeface="Courier New" panose="02070309020205020404" pitchFamily="49" charset="0"/>
              </a:rPr>
              <a:t>a[mid</a:t>
            </a:r>
            <a:r>
              <a:rPr lang="en-US" sz="2000" dirty="0">
                <a:latin typeface="Courier New" panose="02070309020205020404" pitchFamily="49" charset="0"/>
              </a:rPr>
              <a:t>] &lt; </a:t>
            </a:r>
            <a:r>
              <a:rPr lang="en-US" sz="2000" dirty="0" smtClean="0">
                <a:latin typeface="Courier New" panose="02070309020205020404" pitchFamily="49" charset="0"/>
              </a:rPr>
              <a:t>target:</a:t>
            </a:r>
            <a:endParaRPr 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sz="2000" dirty="0">
                <a:latin typeface="Courier New" panose="02070309020205020404" pitchFamily="49" charset="0"/>
              </a:rPr>
              <a:t>            min = mid + </a:t>
            </a:r>
            <a:r>
              <a:rPr lang="en-US" sz="2000" dirty="0" smtClean="0">
                <a:latin typeface="Courier New" panose="02070309020205020404" pitchFamily="49" charset="0"/>
              </a:rPr>
              <a:t>1</a:t>
            </a:r>
            <a:endParaRPr 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sz="2000" dirty="0">
                <a:latin typeface="Courier New" panose="02070309020205020404" pitchFamily="49" charset="0"/>
              </a:rPr>
              <a:t>        </a:t>
            </a:r>
            <a:r>
              <a:rPr lang="en-US" sz="2000" dirty="0" err="1" smtClean="0">
                <a:latin typeface="Courier New" panose="02070309020205020404" pitchFamily="49" charset="0"/>
              </a:rPr>
              <a:t>elif</a:t>
            </a:r>
            <a:r>
              <a:rPr lang="en-US" sz="2000" dirty="0" smtClean="0">
                <a:latin typeface="Courier New" panose="02070309020205020404" pitchFamily="49" charset="0"/>
              </a:rPr>
              <a:t> a[mid</a:t>
            </a:r>
            <a:r>
              <a:rPr lang="en-US" sz="2000" dirty="0">
                <a:latin typeface="Courier New" panose="02070309020205020404" pitchFamily="49" charset="0"/>
              </a:rPr>
              <a:t>] &gt; </a:t>
            </a:r>
            <a:r>
              <a:rPr lang="en-US" sz="2000" dirty="0" smtClean="0">
                <a:latin typeface="Courier New" panose="02070309020205020404" pitchFamily="49" charset="0"/>
              </a:rPr>
              <a:t>target:</a:t>
            </a:r>
            <a:endParaRPr 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sz="2000" dirty="0">
                <a:latin typeface="Courier New" panose="02070309020205020404" pitchFamily="49" charset="0"/>
              </a:rPr>
              <a:t>            max = mid - </a:t>
            </a:r>
            <a:r>
              <a:rPr lang="en-US" sz="2000" dirty="0" smtClean="0">
                <a:latin typeface="Courier New" panose="02070309020205020404" pitchFamily="49" charset="0"/>
              </a:rPr>
              <a:t>1</a:t>
            </a:r>
            <a:endParaRPr 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sz="2000" dirty="0">
                <a:latin typeface="Courier New" panose="02070309020205020404" pitchFamily="49" charset="0"/>
              </a:rPr>
              <a:t>        </a:t>
            </a:r>
            <a:r>
              <a:rPr lang="en-US" sz="2000" dirty="0" smtClean="0">
                <a:latin typeface="Courier New" panose="02070309020205020404" pitchFamily="49" charset="0"/>
              </a:rPr>
              <a:t>else:</a:t>
            </a:r>
            <a:endParaRPr 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sz="2000" dirty="0">
                <a:latin typeface="Courier New" panose="02070309020205020404" pitchFamily="49" charset="0"/>
              </a:rPr>
              <a:t>            return </a:t>
            </a:r>
            <a:r>
              <a:rPr lang="en-US" sz="2000" dirty="0" smtClean="0">
                <a:latin typeface="Courier New" panose="02070309020205020404" pitchFamily="49" charset="0"/>
              </a:rPr>
              <a:t>mid  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#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target 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found</a:t>
            </a:r>
            <a:endParaRPr 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endParaRPr 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sz="2000" dirty="0">
                <a:latin typeface="Courier New" panose="02070309020205020404" pitchFamily="49" charset="0"/>
              </a:rPr>
              <a:t>    return -(min + 1</a:t>
            </a:r>
            <a:r>
              <a:rPr lang="en-US" sz="2000" dirty="0" smtClean="0">
                <a:latin typeface="Courier New" panose="02070309020205020404" pitchFamily="49" charset="0"/>
              </a:rPr>
              <a:t>)   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#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target not 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found</a:t>
            </a:r>
            <a:endParaRPr lang="en-US" sz="2000" b="1" dirty="0">
              <a:solidFill>
                <a:srgbClr val="008000"/>
              </a:solidFill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6062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Tahoma" panose="020B0604030504040204" pitchFamily="34" charset="0"/>
              </a:rPr>
              <a:t>Sorting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b="1" dirty="0" smtClean="0">
                <a:latin typeface="Tahoma" panose="020B0604030504040204" pitchFamily="34" charset="0"/>
              </a:rPr>
              <a:t>sorting</a:t>
            </a:r>
            <a:r>
              <a:rPr lang="en-US" dirty="0" smtClean="0">
                <a:latin typeface="Tahoma" panose="020B0604030504040204" pitchFamily="34" charset="0"/>
              </a:rPr>
              <a:t>: Rearranging the values in a list into a specific order (usually into their "natural ordering").</a:t>
            </a:r>
          </a:p>
          <a:p>
            <a:pPr lvl="1" eaLnBrk="1" hangingPunct="1"/>
            <a:endParaRPr lang="en-US" sz="800" dirty="0">
              <a:latin typeface="Tahoma" panose="020B0604030504040204" pitchFamily="34" charset="0"/>
            </a:endParaRPr>
          </a:p>
          <a:p>
            <a:pPr lvl="1" eaLnBrk="1" hangingPunct="1"/>
            <a:r>
              <a:rPr lang="en-US" dirty="0" smtClean="0">
                <a:latin typeface="Tahoma" panose="020B0604030504040204" pitchFamily="34" charset="0"/>
              </a:rPr>
              <a:t>one of the fundamental problems in computer science</a:t>
            </a:r>
          </a:p>
          <a:p>
            <a:pPr lvl="1" eaLnBrk="1" hangingPunct="1"/>
            <a:r>
              <a:rPr lang="en-US" dirty="0" smtClean="0">
                <a:latin typeface="Tahoma" panose="020B0604030504040204" pitchFamily="34" charset="0"/>
              </a:rPr>
              <a:t>can be solved in many ways:</a:t>
            </a:r>
          </a:p>
          <a:p>
            <a:pPr lvl="2" eaLnBrk="1" hangingPunct="1"/>
            <a:r>
              <a:rPr lang="en-US" dirty="0" smtClean="0">
                <a:latin typeface="Tahoma" panose="020B0604030504040204" pitchFamily="34" charset="0"/>
              </a:rPr>
              <a:t>there are many sorting algorithms</a:t>
            </a:r>
          </a:p>
          <a:p>
            <a:pPr lvl="2" eaLnBrk="1" hangingPunct="1"/>
            <a:r>
              <a:rPr lang="en-US" dirty="0" smtClean="0">
                <a:latin typeface="Tahoma" panose="020B0604030504040204" pitchFamily="34" charset="0"/>
              </a:rPr>
              <a:t>some are faster/slower than others</a:t>
            </a:r>
          </a:p>
          <a:p>
            <a:pPr lvl="2" eaLnBrk="1" hangingPunct="1"/>
            <a:r>
              <a:rPr lang="en-US" dirty="0" smtClean="0">
                <a:latin typeface="Tahoma" panose="020B0604030504040204" pitchFamily="34" charset="0"/>
              </a:rPr>
              <a:t>some use more/less memory than others</a:t>
            </a:r>
          </a:p>
          <a:p>
            <a:pPr lvl="2" eaLnBrk="1" hangingPunct="1"/>
            <a:r>
              <a:rPr lang="en-US" dirty="0" smtClean="0">
                <a:latin typeface="Tahoma" panose="020B0604030504040204" pitchFamily="34" charset="0"/>
              </a:rPr>
              <a:t>some work better with specific kinds of data</a:t>
            </a:r>
          </a:p>
          <a:p>
            <a:pPr lvl="2" eaLnBrk="1" hangingPunct="1"/>
            <a:r>
              <a:rPr lang="en-US" dirty="0" smtClean="0">
                <a:latin typeface="Tahoma" panose="020B0604030504040204" pitchFamily="34" charset="0"/>
              </a:rPr>
              <a:t>some can utilize multiple computers / processors, ...</a:t>
            </a:r>
          </a:p>
          <a:p>
            <a:pPr lvl="1" eaLnBrk="1" hangingPunct="1"/>
            <a:endParaRPr lang="en-US" dirty="0" smtClean="0">
              <a:latin typeface="Tahoma" panose="020B0604030504040204" pitchFamily="34" charset="0"/>
            </a:endParaRPr>
          </a:p>
          <a:p>
            <a:pPr lvl="1" eaLnBrk="1" hangingPunct="1">
              <a:buClr>
                <a:schemeClr val="tx1"/>
              </a:buClr>
            </a:pPr>
            <a:r>
              <a:rPr lang="en-US" i="1" dirty="0" smtClean="0">
                <a:latin typeface="Tahoma" panose="020B0604030504040204" pitchFamily="34" charset="0"/>
              </a:rPr>
              <a:t>comparison-based sorting</a:t>
            </a:r>
            <a:r>
              <a:rPr lang="en-US" dirty="0" smtClean="0">
                <a:latin typeface="Tahoma" panose="020B0604030504040204" pitchFamily="34" charset="0"/>
              </a:rPr>
              <a:t> : determining order by</a:t>
            </a:r>
            <a:br>
              <a:rPr lang="en-US" dirty="0" smtClean="0">
                <a:latin typeface="Tahoma" panose="020B0604030504040204" pitchFamily="34" charset="0"/>
              </a:rPr>
            </a:br>
            <a:r>
              <a:rPr lang="en-US" dirty="0" smtClean="0">
                <a:latin typeface="Tahoma" panose="020B0604030504040204" pitchFamily="34" charset="0"/>
              </a:rPr>
              <a:t>comparing pairs of elements:</a:t>
            </a:r>
          </a:p>
          <a:p>
            <a:pPr lvl="2" eaLnBrk="1" hangingPunct="1">
              <a:buClr>
                <a:schemeClr val="tx1"/>
              </a:buClr>
            </a:pPr>
            <a:r>
              <a:rPr lang="en-US" dirty="0" smtClean="0">
                <a:latin typeface="Courier New" panose="02070309020205020404" pitchFamily="49" charset="0"/>
              </a:rPr>
              <a:t>&lt;</a:t>
            </a:r>
            <a:r>
              <a:rPr lang="en-US" dirty="0" smtClean="0">
                <a:latin typeface="Tahoma" panose="020B0604030504040204" pitchFamily="34" charset="0"/>
              </a:rPr>
              <a:t>,  </a:t>
            </a:r>
            <a:r>
              <a:rPr lang="en-US" dirty="0" smtClean="0">
                <a:latin typeface="Courier New" panose="02070309020205020404" pitchFamily="49" charset="0"/>
              </a:rPr>
              <a:t>&gt;</a:t>
            </a:r>
            <a:r>
              <a:rPr lang="en-US" dirty="0" smtClean="0">
                <a:latin typeface="Tahoma" panose="020B0604030504040204" pitchFamily="34" charset="0"/>
              </a:rPr>
              <a:t>, …</a:t>
            </a:r>
          </a:p>
        </p:txBody>
      </p:sp>
    </p:spTree>
    <p:extLst>
      <p:ext uri="{BB962C8B-B14F-4D97-AF65-F5344CB8AC3E}">
        <p14:creationId xmlns:p14="http://schemas.microsoft.com/office/powerpoint/2010/main" val="2290788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Tahoma" panose="020B0604030504040204" pitchFamily="34" charset="0"/>
              </a:rPr>
              <a:t>Sorting algorithms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/>
            <a:r>
              <a:rPr lang="en-US" b="1" dirty="0" err="1" smtClean="0">
                <a:latin typeface="Tahoma" panose="020B0604030504040204" pitchFamily="34" charset="0"/>
              </a:rPr>
              <a:t>bogo</a:t>
            </a:r>
            <a:r>
              <a:rPr lang="en-US" b="1" dirty="0" smtClean="0">
                <a:latin typeface="Tahoma" panose="020B0604030504040204" pitchFamily="34" charset="0"/>
              </a:rPr>
              <a:t> sort</a:t>
            </a:r>
            <a:r>
              <a:rPr lang="en-US" dirty="0" smtClean="0">
                <a:latin typeface="Tahoma" panose="020B0604030504040204" pitchFamily="34" charset="0"/>
              </a:rPr>
              <a:t>: shuffle and pray</a:t>
            </a:r>
          </a:p>
          <a:p>
            <a:pPr eaLnBrk="1" hangingPunct="1"/>
            <a:r>
              <a:rPr lang="en-US" b="1" dirty="0" smtClean="0">
                <a:latin typeface="Tahoma" panose="020B0604030504040204" pitchFamily="34" charset="0"/>
              </a:rPr>
              <a:t>bubble sort</a:t>
            </a:r>
            <a:r>
              <a:rPr lang="en-US" dirty="0" smtClean="0">
                <a:latin typeface="Tahoma" panose="020B0604030504040204" pitchFamily="34" charset="0"/>
              </a:rPr>
              <a:t>: swap adjacent pairs that are out of order</a:t>
            </a:r>
          </a:p>
          <a:p>
            <a:pPr eaLnBrk="1" hangingPunct="1"/>
            <a:r>
              <a:rPr lang="en-US" b="1" dirty="0" smtClean="0">
                <a:latin typeface="Tahoma" panose="020B0604030504040204" pitchFamily="34" charset="0"/>
              </a:rPr>
              <a:t>selection sort</a:t>
            </a:r>
            <a:r>
              <a:rPr lang="en-US" dirty="0" smtClean="0">
                <a:latin typeface="Tahoma" panose="020B0604030504040204" pitchFamily="34" charset="0"/>
              </a:rPr>
              <a:t>: look for the smallest element, move to front</a:t>
            </a:r>
          </a:p>
          <a:p>
            <a:pPr eaLnBrk="1" hangingPunct="1"/>
            <a:r>
              <a:rPr lang="en-US" b="1" dirty="0" smtClean="0">
                <a:latin typeface="Tahoma" panose="020B0604030504040204" pitchFamily="34" charset="0"/>
              </a:rPr>
              <a:t>insertion sort</a:t>
            </a:r>
            <a:r>
              <a:rPr lang="en-US" dirty="0" smtClean="0">
                <a:latin typeface="Tahoma" panose="020B0604030504040204" pitchFamily="34" charset="0"/>
              </a:rPr>
              <a:t>: build an increasingly large sorted front portion</a:t>
            </a:r>
          </a:p>
          <a:p>
            <a:pPr eaLnBrk="1" hangingPunct="1"/>
            <a:r>
              <a:rPr lang="en-US" b="1" dirty="0" smtClean="0">
                <a:latin typeface="Tahoma" panose="020B0604030504040204" pitchFamily="34" charset="0"/>
              </a:rPr>
              <a:t>merge sort</a:t>
            </a:r>
            <a:r>
              <a:rPr lang="en-US" dirty="0" smtClean="0">
                <a:latin typeface="Tahoma" panose="020B0604030504040204" pitchFamily="34" charset="0"/>
              </a:rPr>
              <a:t>: recursively divide the list in half and sort it</a:t>
            </a:r>
          </a:p>
          <a:p>
            <a:pPr eaLnBrk="1" hangingPunct="1"/>
            <a:r>
              <a:rPr lang="en-US" b="1" dirty="0" smtClean="0">
                <a:latin typeface="Tahoma" panose="020B0604030504040204" pitchFamily="34" charset="0"/>
              </a:rPr>
              <a:t>heap sort</a:t>
            </a:r>
            <a:r>
              <a:rPr lang="en-US" dirty="0" smtClean="0">
                <a:latin typeface="Tahoma" panose="020B0604030504040204" pitchFamily="34" charset="0"/>
              </a:rPr>
              <a:t>: place the values into a sorted tree structure</a:t>
            </a:r>
          </a:p>
          <a:p>
            <a:pPr eaLnBrk="1" hangingPunct="1"/>
            <a:r>
              <a:rPr lang="en-US" b="1" dirty="0" smtClean="0">
                <a:latin typeface="Tahoma" panose="020B0604030504040204" pitchFamily="34" charset="0"/>
              </a:rPr>
              <a:t>quick sort</a:t>
            </a:r>
            <a:r>
              <a:rPr lang="en-US" dirty="0" smtClean="0">
                <a:latin typeface="Tahoma" panose="020B0604030504040204" pitchFamily="34" charset="0"/>
              </a:rPr>
              <a:t>: recursively partition list based on a middle value</a:t>
            </a:r>
          </a:p>
          <a:p>
            <a:pPr eaLnBrk="1" hangingPunct="1"/>
            <a:endParaRPr lang="en-US" dirty="0" smtClean="0">
              <a:latin typeface="Tahoma" panose="020B0604030504040204" pitchFamily="34" charset="0"/>
            </a:endParaRPr>
          </a:p>
          <a:p>
            <a:pPr eaLnBrk="1" hangingPunct="1">
              <a:buFontTx/>
              <a:buNone/>
            </a:pPr>
            <a:r>
              <a:rPr lang="en-US" dirty="0" smtClean="0">
                <a:latin typeface="Tahoma" panose="020B0604030504040204" pitchFamily="34" charset="0"/>
              </a:rPr>
              <a:t>other specialized sorting algorithms:</a:t>
            </a:r>
          </a:p>
          <a:p>
            <a:pPr eaLnBrk="1" hangingPunct="1"/>
            <a:r>
              <a:rPr lang="en-US" b="1" dirty="0" smtClean="0">
                <a:latin typeface="Tahoma" panose="020B0604030504040204" pitchFamily="34" charset="0"/>
              </a:rPr>
              <a:t>bucket sort</a:t>
            </a:r>
            <a:r>
              <a:rPr lang="en-US" dirty="0" smtClean="0">
                <a:latin typeface="Tahoma" panose="020B0604030504040204" pitchFamily="34" charset="0"/>
              </a:rPr>
              <a:t>: cluster elements into smaller groups, sort them</a:t>
            </a:r>
          </a:p>
          <a:p>
            <a:pPr eaLnBrk="1" hangingPunct="1"/>
            <a:r>
              <a:rPr lang="en-US" b="1" dirty="0" smtClean="0">
                <a:latin typeface="Tahoma" panose="020B0604030504040204" pitchFamily="34" charset="0"/>
              </a:rPr>
              <a:t>radix sort</a:t>
            </a:r>
            <a:r>
              <a:rPr lang="en-US" dirty="0" smtClean="0">
                <a:latin typeface="Tahoma" panose="020B0604030504040204" pitchFamily="34" charset="0"/>
              </a:rPr>
              <a:t>: sort integers by last digit, then 2nd to last, then ...</a:t>
            </a:r>
          </a:p>
          <a:p>
            <a:pPr eaLnBrk="1" hangingPunct="1"/>
            <a:r>
              <a:rPr lang="en-US" dirty="0" smtClean="0">
                <a:latin typeface="Tahoma" panose="020B0604030504040204" pitchFamily="34" charset="0"/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92080627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Tahoma" panose="020B0604030504040204" pitchFamily="34" charset="0"/>
              </a:rPr>
              <a:t>Bogo sort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latin typeface="Tahoma" panose="020B0604030504040204" pitchFamily="34" charset="0"/>
              </a:rPr>
              <a:t>bogo sort</a:t>
            </a:r>
            <a:r>
              <a:rPr lang="en-US" smtClean="0">
                <a:latin typeface="Tahoma" panose="020B0604030504040204" pitchFamily="34" charset="0"/>
              </a:rPr>
              <a:t>: Orders a list of values by repetitively shuffling them and checking if they are sorted.</a:t>
            </a:r>
          </a:p>
          <a:p>
            <a:pPr lvl="1" eaLnBrk="1" hangingPunct="1"/>
            <a:r>
              <a:rPr lang="en-US" smtClean="0">
                <a:latin typeface="Tahoma" panose="020B0604030504040204" pitchFamily="34" charset="0"/>
              </a:rPr>
              <a:t>name comes from the word "bogus"</a:t>
            </a:r>
          </a:p>
          <a:p>
            <a:pPr lvl="1" eaLnBrk="1" hangingPunct="1">
              <a:buFontTx/>
              <a:buNone/>
            </a:pPr>
            <a:endParaRPr lang="en-US" sz="800">
              <a:latin typeface="Tahoma" panose="020B0604030504040204" pitchFamily="34" charset="0"/>
            </a:endParaRPr>
          </a:p>
          <a:p>
            <a:pPr lvl="1" eaLnBrk="1" hangingPunct="1">
              <a:buFontTx/>
              <a:buNone/>
            </a:pPr>
            <a:r>
              <a:rPr lang="en-US" smtClean="0">
                <a:latin typeface="Tahoma" panose="020B0604030504040204" pitchFamily="34" charset="0"/>
              </a:rPr>
              <a:t>The algorithm:</a:t>
            </a:r>
          </a:p>
          <a:p>
            <a:pPr lvl="1" eaLnBrk="1" hangingPunct="1"/>
            <a:r>
              <a:rPr lang="en-US" smtClean="0">
                <a:latin typeface="Tahoma" panose="020B0604030504040204" pitchFamily="34" charset="0"/>
              </a:rPr>
              <a:t>Scan the list, seeing if it is sorted.  If so, stop.</a:t>
            </a:r>
          </a:p>
          <a:p>
            <a:pPr lvl="1" eaLnBrk="1" hangingPunct="1"/>
            <a:r>
              <a:rPr lang="en-US" smtClean="0">
                <a:latin typeface="Tahoma" panose="020B0604030504040204" pitchFamily="34" charset="0"/>
              </a:rPr>
              <a:t>Else, shuffle the values in the list and repeat.</a:t>
            </a:r>
          </a:p>
          <a:p>
            <a:pPr lvl="1" eaLnBrk="1" hangingPunct="1"/>
            <a:endParaRPr lang="en-US" smtClean="0">
              <a:latin typeface="Tahoma" panose="020B0604030504040204" pitchFamily="34" charset="0"/>
            </a:endParaRPr>
          </a:p>
          <a:p>
            <a:pPr eaLnBrk="1" hangingPunct="1"/>
            <a:r>
              <a:rPr lang="en-US" smtClean="0">
                <a:latin typeface="Tahoma" panose="020B0604030504040204" pitchFamily="34" charset="0"/>
              </a:rPr>
              <a:t>This sorting algorithm (obviously) has terrible performance!</a:t>
            </a:r>
          </a:p>
        </p:txBody>
      </p:sp>
    </p:spTree>
    <p:extLst>
      <p:ext uri="{BB962C8B-B14F-4D97-AF65-F5344CB8AC3E}">
        <p14:creationId xmlns:p14="http://schemas.microsoft.com/office/powerpoint/2010/main" val="862726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Tahoma" panose="020B0604030504040204" pitchFamily="34" charset="0"/>
              </a:rPr>
              <a:t>Bogo sort code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825625"/>
            <a:ext cx="10515600" cy="3640678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#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Places the elements of a into sorted order.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 err="1" smtClean="0">
                <a:latin typeface="Courier New" panose="02070309020205020404" pitchFamily="49" charset="0"/>
              </a:rPr>
              <a:t>def</a:t>
            </a:r>
            <a:r>
              <a:rPr lang="en-US" sz="2000" dirty="0" smtClean="0">
                <a:latin typeface="Courier New" panose="02070309020205020404" pitchFamily="49" charset="0"/>
              </a:rPr>
              <a:t> </a:t>
            </a:r>
            <a:r>
              <a:rPr lang="en-US" sz="2000" b="1" dirty="0" err="1" smtClean="0">
                <a:latin typeface="Courier New" panose="02070309020205020404" pitchFamily="49" charset="0"/>
              </a:rPr>
              <a:t>bogo_sort</a:t>
            </a:r>
            <a:r>
              <a:rPr lang="en-US" sz="2000" dirty="0" smtClean="0">
                <a:latin typeface="Courier New" panose="02070309020205020404" pitchFamily="49" charset="0"/>
              </a:rPr>
              <a:t>(a):</a:t>
            </a:r>
            <a:endParaRPr 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>
                <a:latin typeface="Courier New" panose="02070309020205020404" pitchFamily="49" charset="0"/>
              </a:rPr>
              <a:t>    while </a:t>
            </a:r>
            <a:r>
              <a:rPr lang="en-US" sz="2000" dirty="0" smtClean="0">
                <a:latin typeface="Courier New" panose="02070309020205020404" pitchFamily="49" charset="0"/>
              </a:rPr>
              <a:t>(not </a:t>
            </a:r>
            <a:r>
              <a:rPr lang="en-US" sz="2000" dirty="0" err="1" smtClean="0">
                <a:latin typeface="Courier New" panose="02070309020205020404" pitchFamily="49" charset="0"/>
              </a:rPr>
              <a:t>is_sorted</a:t>
            </a:r>
            <a:r>
              <a:rPr lang="en-US" sz="2000" dirty="0" smtClean="0">
                <a:latin typeface="Courier New" panose="02070309020205020404" pitchFamily="49" charset="0"/>
              </a:rPr>
              <a:t>(a)):</a:t>
            </a:r>
            <a:endParaRPr 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>
                <a:latin typeface="Courier New" panose="02070309020205020404" pitchFamily="49" charset="0"/>
              </a:rPr>
              <a:t>        shuffle(a</a:t>
            </a:r>
            <a:r>
              <a:rPr lang="en-US" sz="2000" dirty="0" smtClean="0">
                <a:latin typeface="Courier New" panose="02070309020205020404" pitchFamily="49" charset="0"/>
              </a:rPr>
              <a:t>)</a:t>
            </a:r>
            <a:endParaRPr 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#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Returns true if a's elements </a:t>
            </a:r>
            <a:endParaRPr lang="en-US" sz="2000" b="1" dirty="0" smtClean="0">
              <a:solidFill>
                <a:srgbClr val="008000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#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are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in sorted order.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 err="1" smtClean="0">
                <a:latin typeface="Courier New" panose="02070309020205020404" pitchFamily="49" charset="0"/>
              </a:rPr>
              <a:t>def</a:t>
            </a:r>
            <a:r>
              <a:rPr lang="en-US" sz="2000" dirty="0" smtClean="0">
                <a:latin typeface="Courier New" panose="02070309020205020404" pitchFamily="49" charset="0"/>
              </a:rPr>
              <a:t> </a:t>
            </a:r>
            <a:r>
              <a:rPr lang="en-US" sz="2000" b="1" dirty="0" err="1" smtClean="0">
                <a:latin typeface="Courier New" panose="02070309020205020404" pitchFamily="49" charset="0"/>
              </a:rPr>
              <a:t>is_sorted</a:t>
            </a:r>
            <a:r>
              <a:rPr lang="en-US" sz="2000" dirty="0" smtClean="0">
                <a:latin typeface="Courier New" panose="02070309020205020404" pitchFamily="49" charset="0"/>
              </a:rPr>
              <a:t>(a):</a:t>
            </a:r>
            <a:endParaRPr 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>
                <a:latin typeface="Courier New" panose="02070309020205020404" pitchFamily="49" charset="0"/>
              </a:rPr>
              <a:t>    for </a:t>
            </a:r>
            <a:r>
              <a:rPr lang="en-US" sz="2000" dirty="0" err="1" smtClean="0">
                <a:latin typeface="Courier New" panose="02070309020205020404" pitchFamily="49" charset="0"/>
              </a:rPr>
              <a:t>i</a:t>
            </a:r>
            <a:r>
              <a:rPr lang="en-US" sz="2000" dirty="0" smtClean="0">
                <a:latin typeface="Courier New" panose="02070309020205020404" pitchFamily="49" charset="0"/>
              </a:rPr>
              <a:t> in range(0, </a:t>
            </a:r>
            <a:r>
              <a:rPr lang="en-US" sz="2000" dirty="0" err="1" smtClean="0">
                <a:latin typeface="Courier New" panose="02070309020205020404" pitchFamily="49" charset="0"/>
              </a:rPr>
              <a:t>len</a:t>
            </a:r>
            <a:r>
              <a:rPr lang="en-US" sz="2000" dirty="0" smtClean="0">
                <a:latin typeface="Courier New" panose="02070309020205020404" pitchFamily="49" charset="0"/>
              </a:rPr>
              <a:t>(a) - 1):</a:t>
            </a:r>
            <a:endParaRPr 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>
                <a:latin typeface="Courier New" panose="02070309020205020404" pitchFamily="49" charset="0"/>
              </a:rPr>
              <a:t>        if (a[</a:t>
            </a:r>
            <a:r>
              <a:rPr lang="en-US" sz="2000" dirty="0" err="1">
                <a:latin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</a:rPr>
              <a:t>] &gt; a[</a:t>
            </a:r>
            <a:r>
              <a:rPr lang="en-US" sz="2000" dirty="0" err="1">
                <a:latin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</a:rPr>
              <a:t> + 1</a:t>
            </a:r>
            <a:r>
              <a:rPr lang="en-US" sz="2000" dirty="0" smtClean="0">
                <a:latin typeface="Courier New" panose="02070309020205020404" pitchFamily="49" charset="0"/>
              </a:rPr>
              <a:t>]):</a:t>
            </a:r>
            <a:endParaRPr 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>
                <a:latin typeface="Courier New" panose="02070309020205020404" pitchFamily="49" charset="0"/>
              </a:rPr>
              <a:t>            return </a:t>
            </a:r>
            <a:r>
              <a:rPr lang="en-US" sz="2000" dirty="0" smtClean="0">
                <a:latin typeface="Courier New" panose="02070309020205020404" pitchFamily="49" charset="0"/>
              </a:rPr>
              <a:t>False</a:t>
            </a:r>
            <a:endParaRPr 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>
                <a:latin typeface="Courier New" panose="02070309020205020404" pitchFamily="49" charset="0"/>
              </a:rPr>
              <a:t>    return </a:t>
            </a:r>
            <a:r>
              <a:rPr lang="en-US" sz="2000" dirty="0" smtClean="0">
                <a:latin typeface="Courier New" panose="02070309020205020404" pitchFamily="49" charset="0"/>
              </a:rPr>
              <a:t>True</a:t>
            </a:r>
            <a:endParaRPr lang="en-US" sz="2000" dirty="0">
              <a:latin typeface="Courier New" panose="02070309020205020404" pitchFamily="49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5315578" y="2733152"/>
            <a:ext cx="6705600" cy="3818373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70000"/>
              </a:lnSpc>
              <a:buFontTx/>
              <a:buNone/>
            </a:pP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# Swaps a[</a:t>
            </a:r>
            <a:r>
              <a:rPr lang="en-US" sz="2000" b="1" dirty="0" err="1" smtClean="0">
                <a:solidFill>
                  <a:srgbClr val="008000"/>
                </a:solidFill>
                <a:latin typeface="Courier New" panose="02070309020205020404" pitchFamily="49" charset="0"/>
              </a:rPr>
              <a:t>i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] with a[j].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sz="2000" dirty="0" err="1" smtClean="0">
                <a:latin typeface="Courier New" panose="02070309020205020404" pitchFamily="49" charset="0"/>
              </a:rPr>
              <a:t>def</a:t>
            </a:r>
            <a:r>
              <a:rPr lang="en-US" sz="2000" dirty="0" smtClean="0">
                <a:latin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</a:rPr>
              <a:t>swap</a:t>
            </a:r>
            <a:r>
              <a:rPr lang="en-US" sz="2000" dirty="0" smtClean="0">
                <a:latin typeface="Courier New" panose="02070309020205020404" pitchFamily="49" charset="0"/>
              </a:rPr>
              <a:t>(a, </a:t>
            </a:r>
            <a:r>
              <a:rPr lang="en-US" sz="2000" dirty="0" err="1" smtClean="0">
                <a:latin typeface="Courier New" panose="02070309020205020404" pitchFamily="49" charset="0"/>
              </a:rPr>
              <a:t>i</a:t>
            </a:r>
            <a:r>
              <a:rPr lang="en-US" sz="2000" dirty="0" smtClean="0">
                <a:latin typeface="Courier New" panose="02070309020205020404" pitchFamily="49" charset="0"/>
              </a:rPr>
              <a:t>, j):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sz="2000" dirty="0" smtClean="0">
                <a:latin typeface="Courier New" panose="02070309020205020404" pitchFamily="49" charset="0"/>
              </a:rPr>
              <a:t>    if (</a:t>
            </a:r>
            <a:r>
              <a:rPr lang="en-US" sz="2000" dirty="0" err="1" smtClean="0">
                <a:latin typeface="Courier New" panose="02070309020205020404" pitchFamily="49" charset="0"/>
              </a:rPr>
              <a:t>i</a:t>
            </a:r>
            <a:r>
              <a:rPr lang="en-US" sz="2000" dirty="0" smtClean="0">
                <a:latin typeface="Courier New" panose="02070309020205020404" pitchFamily="49" charset="0"/>
              </a:rPr>
              <a:t> != j):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sz="2000" dirty="0" smtClean="0">
                <a:latin typeface="Courier New" panose="02070309020205020404" pitchFamily="49" charset="0"/>
              </a:rPr>
              <a:t>        temp = a[</a:t>
            </a:r>
            <a:r>
              <a:rPr lang="en-US" sz="2000" dirty="0" err="1" smtClean="0">
                <a:latin typeface="Courier New" panose="02070309020205020404" pitchFamily="49" charset="0"/>
              </a:rPr>
              <a:t>i</a:t>
            </a:r>
            <a:r>
              <a:rPr lang="en-US" sz="2000" dirty="0" smtClean="0">
                <a:latin typeface="Courier New" panose="02070309020205020404" pitchFamily="49" charset="0"/>
              </a:rPr>
              <a:t>]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sz="2000" dirty="0" smtClean="0">
                <a:latin typeface="Courier New" panose="02070309020205020404" pitchFamily="49" charset="0"/>
              </a:rPr>
              <a:t>        a[</a:t>
            </a:r>
            <a:r>
              <a:rPr lang="en-US" sz="2000" dirty="0" err="1" smtClean="0">
                <a:latin typeface="Courier New" panose="02070309020205020404" pitchFamily="49" charset="0"/>
              </a:rPr>
              <a:t>i</a:t>
            </a:r>
            <a:r>
              <a:rPr lang="en-US" sz="2000" dirty="0" smtClean="0">
                <a:latin typeface="Courier New" panose="02070309020205020404" pitchFamily="49" charset="0"/>
              </a:rPr>
              <a:t>] = a[j]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sz="2000" dirty="0" smtClean="0">
                <a:latin typeface="Courier New" panose="02070309020205020404" pitchFamily="49" charset="0"/>
              </a:rPr>
              <a:t>        a[j] = temp</a:t>
            </a:r>
          </a:p>
          <a:p>
            <a:pPr>
              <a:lnSpc>
                <a:spcPct val="70000"/>
              </a:lnSpc>
              <a:buFontTx/>
              <a:buNone/>
            </a:pPr>
            <a:endParaRPr lang="en-US" sz="2000" b="1" dirty="0" smtClean="0">
              <a:solidFill>
                <a:srgbClr val="008000"/>
              </a:solidFill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# Shuffles a list by randomly swapping each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# element with an element ahead of it in the list.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sz="2000" dirty="0" err="1" smtClean="0">
                <a:latin typeface="Courier New" panose="02070309020205020404" pitchFamily="49" charset="0"/>
              </a:rPr>
              <a:t>def</a:t>
            </a:r>
            <a:r>
              <a:rPr lang="en-US" sz="2000" dirty="0" smtClean="0">
                <a:latin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</a:rPr>
              <a:t>shuffle</a:t>
            </a:r>
            <a:r>
              <a:rPr lang="en-US" sz="2000" dirty="0" smtClean="0">
                <a:latin typeface="Courier New" panose="02070309020205020404" pitchFamily="49" charset="0"/>
              </a:rPr>
              <a:t>(a):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sz="2000" dirty="0" smtClean="0">
                <a:latin typeface="Courier New" panose="02070309020205020404" pitchFamily="49" charset="0"/>
              </a:rPr>
              <a:t>    for </a:t>
            </a:r>
            <a:r>
              <a:rPr lang="en-US" sz="2000" dirty="0" err="1" smtClean="0">
                <a:latin typeface="Courier New" panose="02070309020205020404" pitchFamily="49" charset="0"/>
              </a:rPr>
              <a:t>i</a:t>
            </a:r>
            <a:r>
              <a:rPr lang="en-US" sz="2000" dirty="0" smtClean="0">
                <a:latin typeface="Courier New" panose="02070309020205020404" pitchFamily="49" charset="0"/>
              </a:rPr>
              <a:t> in range(0, </a:t>
            </a:r>
            <a:r>
              <a:rPr lang="en-US" sz="2000" dirty="0" err="1" smtClean="0">
                <a:latin typeface="Courier New" panose="02070309020205020404" pitchFamily="49" charset="0"/>
              </a:rPr>
              <a:t>len</a:t>
            </a:r>
            <a:r>
              <a:rPr lang="en-US" sz="2000" dirty="0" smtClean="0">
                <a:latin typeface="Courier New" panose="02070309020205020404" pitchFamily="49" charset="0"/>
              </a:rPr>
              <a:t>(a) - 1):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sz="2000" dirty="0" smtClean="0">
                <a:latin typeface="Courier New" panose="02070309020205020404" pitchFamily="49" charset="0"/>
              </a:rPr>
              <a:t>        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# pick a random index in [i+1, a.length-1]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sz="2000" dirty="0" smtClean="0">
                <a:latin typeface="Courier New" panose="02070309020205020404" pitchFamily="49" charset="0"/>
              </a:rPr>
              <a:t>        range = </a:t>
            </a:r>
            <a:r>
              <a:rPr lang="en-US" sz="2000" dirty="0" err="1" smtClean="0">
                <a:latin typeface="Courier New" panose="02070309020205020404" pitchFamily="49" charset="0"/>
              </a:rPr>
              <a:t>len</a:t>
            </a:r>
            <a:r>
              <a:rPr lang="en-US" sz="2000" dirty="0" smtClean="0">
                <a:latin typeface="Courier New" panose="02070309020205020404" pitchFamily="49" charset="0"/>
              </a:rPr>
              <a:t>(a) - 1 - (</a:t>
            </a:r>
            <a:r>
              <a:rPr lang="en-US" sz="2000" dirty="0" err="1" smtClean="0">
                <a:latin typeface="Courier New" panose="02070309020205020404" pitchFamily="49" charset="0"/>
              </a:rPr>
              <a:t>i</a:t>
            </a:r>
            <a:r>
              <a:rPr lang="en-US" sz="2000" dirty="0" smtClean="0">
                <a:latin typeface="Courier New" panose="02070309020205020404" pitchFamily="49" charset="0"/>
              </a:rPr>
              <a:t> + 1) + 1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sz="2000" dirty="0" smtClean="0">
                <a:latin typeface="Courier New" panose="02070309020205020404" pitchFamily="49" charset="0"/>
              </a:rPr>
              <a:t>        j = (random() * range + (</a:t>
            </a:r>
            <a:r>
              <a:rPr lang="en-US" sz="2000" dirty="0" err="1" smtClean="0">
                <a:latin typeface="Courier New" panose="02070309020205020404" pitchFamily="49" charset="0"/>
              </a:rPr>
              <a:t>i</a:t>
            </a:r>
            <a:r>
              <a:rPr lang="en-US" sz="2000" dirty="0" smtClean="0">
                <a:latin typeface="Courier New" panose="02070309020205020404" pitchFamily="49" charset="0"/>
              </a:rPr>
              <a:t> + 1))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sz="2000" dirty="0" smtClean="0">
                <a:latin typeface="Courier New" panose="02070309020205020404" pitchFamily="49" charset="0"/>
              </a:rPr>
              <a:t>        swap(a, </a:t>
            </a:r>
            <a:r>
              <a:rPr lang="en-US" sz="2000" dirty="0" err="1" smtClean="0">
                <a:latin typeface="Courier New" panose="02070309020205020404" pitchFamily="49" charset="0"/>
              </a:rPr>
              <a:t>i</a:t>
            </a:r>
            <a:r>
              <a:rPr lang="en-US" sz="2000" dirty="0" smtClean="0">
                <a:latin typeface="Courier New" panose="02070309020205020404" pitchFamily="49" charset="0"/>
              </a:rPr>
              <a:t>, j)</a:t>
            </a:r>
          </a:p>
        </p:txBody>
      </p:sp>
    </p:spTree>
    <p:extLst>
      <p:ext uri="{BB962C8B-B14F-4D97-AF65-F5344CB8AC3E}">
        <p14:creationId xmlns:p14="http://schemas.microsoft.com/office/powerpoint/2010/main" val="2756404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Tahoma" panose="020B0604030504040204" pitchFamily="34" charset="0"/>
              </a:rPr>
              <a:t>Selection sort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latin typeface="Tahoma" panose="020B0604030504040204" pitchFamily="34" charset="0"/>
              </a:rPr>
              <a:t>selection sort</a:t>
            </a:r>
            <a:r>
              <a:rPr lang="en-US" smtClean="0">
                <a:latin typeface="Tahoma" panose="020B0604030504040204" pitchFamily="34" charset="0"/>
              </a:rPr>
              <a:t>: Orders a list of values by repeatedly putting the smallest or largest unplaced value into its final position.</a:t>
            </a:r>
          </a:p>
          <a:p>
            <a:pPr lvl="1" eaLnBrk="1" hangingPunct="1">
              <a:buFontTx/>
              <a:buNone/>
            </a:pPr>
            <a:endParaRPr lang="en-US" sz="800">
              <a:latin typeface="Tahoma" panose="020B0604030504040204" pitchFamily="34" charset="0"/>
            </a:endParaRPr>
          </a:p>
          <a:p>
            <a:pPr lvl="1" eaLnBrk="1" hangingPunct="1">
              <a:buFontTx/>
              <a:buNone/>
            </a:pPr>
            <a:r>
              <a:rPr lang="en-US" smtClean="0">
                <a:latin typeface="Tahoma" panose="020B0604030504040204" pitchFamily="34" charset="0"/>
              </a:rPr>
              <a:t>The algorithm:</a:t>
            </a:r>
          </a:p>
          <a:p>
            <a:pPr lvl="1" eaLnBrk="1" hangingPunct="1"/>
            <a:r>
              <a:rPr lang="en-US" smtClean="0">
                <a:latin typeface="Tahoma" panose="020B0604030504040204" pitchFamily="34" charset="0"/>
              </a:rPr>
              <a:t>Look through the list to find the smallest value.</a:t>
            </a:r>
          </a:p>
          <a:p>
            <a:pPr lvl="1" eaLnBrk="1" hangingPunct="1"/>
            <a:r>
              <a:rPr lang="en-US" smtClean="0">
                <a:latin typeface="Tahoma" panose="020B0604030504040204" pitchFamily="34" charset="0"/>
              </a:rPr>
              <a:t>Swap it so that it is at index 0.</a:t>
            </a:r>
          </a:p>
          <a:p>
            <a:pPr lvl="1" eaLnBrk="1" hangingPunct="1"/>
            <a:endParaRPr lang="en-US" sz="800">
              <a:latin typeface="Tahoma" panose="020B0604030504040204" pitchFamily="34" charset="0"/>
            </a:endParaRPr>
          </a:p>
          <a:p>
            <a:pPr lvl="1" eaLnBrk="1" hangingPunct="1"/>
            <a:r>
              <a:rPr lang="en-US" smtClean="0">
                <a:latin typeface="Tahoma" panose="020B0604030504040204" pitchFamily="34" charset="0"/>
              </a:rPr>
              <a:t>Look through the list to find the second-smallest value.</a:t>
            </a:r>
          </a:p>
          <a:p>
            <a:pPr lvl="1" eaLnBrk="1" hangingPunct="1"/>
            <a:r>
              <a:rPr lang="en-US" smtClean="0">
                <a:latin typeface="Tahoma" panose="020B0604030504040204" pitchFamily="34" charset="0"/>
              </a:rPr>
              <a:t>Swap it so that it is at index 1.</a:t>
            </a:r>
          </a:p>
          <a:p>
            <a:pPr lvl="1" eaLnBrk="1" hangingPunct="1">
              <a:buFontTx/>
              <a:buNone/>
            </a:pPr>
            <a:r>
              <a:rPr lang="en-US" smtClean="0">
                <a:latin typeface="Tahoma" panose="020B0604030504040204" pitchFamily="34" charset="0"/>
              </a:rPr>
              <a:t>	...</a:t>
            </a:r>
          </a:p>
          <a:p>
            <a:pPr lvl="1" eaLnBrk="1" hangingPunct="1"/>
            <a:endParaRPr lang="en-US" smtClean="0">
              <a:latin typeface="Tahoma" panose="020B0604030504040204" pitchFamily="34" charset="0"/>
            </a:endParaRPr>
          </a:p>
          <a:p>
            <a:pPr lvl="1" eaLnBrk="1" hangingPunct="1"/>
            <a:r>
              <a:rPr lang="en-US" smtClean="0">
                <a:latin typeface="Tahoma" panose="020B0604030504040204" pitchFamily="34" charset="0"/>
              </a:rPr>
              <a:t>Repeat until all values are in their proper places.</a:t>
            </a:r>
          </a:p>
        </p:txBody>
      </p:sp>
    </p:spTree>
    <p:extLst>
      <p:ext uri="{BB962C8B-B14F-4D97-AF65-F5344CB8AC3E}">
        <p14:creationId xmlns:p14="http://schemas.microsoft.com/office/powerpoint/2010/main" val="87475555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941</TotalTime>
  <Words>1263</Words>
  <Application>Microsoft Office PowerPoint</Application>
  <PresentationFormat>Widescreen</PresentationFormat>
  <Paragraphs>410</Paragraphs>
  <Slides>13</Slides>
  <Notes>1</Notes>
  <HiddenSlides>1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ＭＳ Ｐゴシック</vt:lpstr>
      <vt:lpstr>ＭＳ Ｐゴシック</vt:lpstr>
      <vt:lpstr>Arial</vt:lpstr>
      <vt:lpstr>Calibri</vt:lpstr>
      <vt:lpstr>Calibri Light</vt:lpstr>
      <vt:lpstr>Courier New</vt:lpstr>
      <vt:lpstr>Tahoma</vt:lpstr>
      <vt:lpstr>Wingdings 2</vt:lpstr>
      <vt:lpstr>Office Theme</vt:lpstr>
      <vt:lpstr>PowerPoint Presentation</vt:lpstr>
      <vt:lpstr>Using binary_search</vt:lpstr>
      <vt:lpstr>binary_search</vt:lpstr>
      <vt:lpstr>Binary search code</vt:lpstr>
      <vt:lpstr>Sorting</vt:lpstr>
      <vt:lpstr>Sorting algorithms</vt:lpstr>
      <vt:lpstr>Bogo sort</vt:lpstr>
      <vt:lpstr>Bogo sort code</vt:lpstr>
      <vt:lpstr>Selection sort</vt:lpstr>
      <vt:lpstr>Selection sort example</vt:lpstr>
      <vt:lpstr>Selection sort code</vt:lpstr>
      <vt:lpstr>Selection sort runtime (Fig. 13.6)</vt:lpstr>
      <vt:lpstr>Similar algorithms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allison</dc:creator>
  <cp:lastModifiedBy>allison</cp:lastModifiedBy>
  <cp:revision>18</cp:revision>
  <dcterms:created xsi:type="dcterms:W3CDTF">2016-11-28T01:46:24Z</dcterms:created>
  <dcterms:modified xsi:type="dcterms:W3CDTF">2018-04-24T21:16:04Z</dcterms:modified>
</cp:coreProperties>
</file>