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6" r:id="rId3"/>
    <p:sldId id="281" r:id="rId4"/>
    <p:sldId id="279" r:id="rId5"/>
    <p:sldId id="270" r:id="rId6"/>
    <p:sldId id="271" r:id="rId7"/>
    <p:sldId id="272" r:id="rId8"/>
    <p:sldId id="274" r:id="rId9"/>
    <p:sldId id="275" r:id="rId10"/>
    <p:sldId id="28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E0B47-4D80-4395-94B9-4A07AF613027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95256-5D18-4F1C-BA5A-5BD7F8E5A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43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1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4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3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4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2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0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0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6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CDCFC-3774-4204-81F0-587C127C3F5E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1EAA-AF0A-4C2F-8598-FB5B787D39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56321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53498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209800" y="1935163"/>
            <a:ext cx="7772400" cy="175260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prstClr val="black"/>
                </a:solidFill>
              </a:rPr>
              <a:t>Lecture </a:t>
            </a:r>
            <a:r>
              <a:rPr lang="en-US" sz="2800" dirty="0" smtClean="0">
                <a:solidFill>
                  <a:prstClr val="black"/>
                </a:solidFill>
              </a:rPr>
              <a:t>40</a:t>
            </a:r>
            <a:r>
              <a:rPr lang="en-US" sz="2800" dirty="0" smtClean="0">
                <a:solidFill>
                  <a:prstClr val="black"/>
                </a:solidFill>
              </a:rPr>
              <a:t>: </a:t>
            </a:r>
            <a:r>
              <a:rPr lang="en-US" sz="2800" dirty="0" smtClean="0">
                <a:solidFill>
                  <a:prstClr val="black"/>
                </a:solidFill>
              </a:rPr>
              <a:t>Sorting</a:t>
            </a:r>
            <a:endParaRPr lang="en-US" sz="28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1030" name="Picture 6" descr="Image result for harry potter sorting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868" y="2952887"/>
            <a:ext cx="6706263" cy="356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3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</a:rPr>
              <a:t>Activity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557980"/>
              </p:ext>
            </p:extLst>
          </p:nvPr>
        </p:nvGraphicFramePr>
        <p:xfrm>
          <a:off x="3624943" y="1395884"/>
          <a:ext cx="4425950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3470869" y="765061"/>
            <a:ext cx="4798925" cy="525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Tahoma" panose="020B0604030504040204" pitchFamily="34" charset="0"/>
              </a:rPr>
              <a:t>merge sort the following list: </a:t>
            </a:r>
          </a:p>
        </p:txBody>
      </p:sp>
    </p:spTree>
    <p:extLst>
      <p:ext uri="{BB962C8B-B14F-4D97-AF65-F5344CB8AC3E}">
        <p14:creationId xmlns:p14="http://schemas.microsoft.com/office/powerpoint/2010/main" val="56505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 algorithms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dirty="0" err="1" smtClean="0">
                <a:latin typeface="Tahoma" panose="020B0604030504040204" pitchFamily="34" charset="0"/>
              </a:rPr>
              <a:t>bogo</a:t>
            </a:r>
            <a:r>
              <a:rPr lang="en-US" b="1" dirty="0" smtClean="0">
                <a:latin typeface="Tahoma" panose="020B0604030504040204" pitchFamily="34" charset="0"/>
              </a:rPr>
              <a:t> sort</a:t>
            </a:r>
            <a:r>
              <a:rPr lang="en-US" dirty="0" smtClean="0">
                <a:latin typeface="Tahoma" panose="020B0604030504040204" pitchFamily="34" charset="0"/>
              </a:rPr>
              <a:t>: shuffle and pray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bubble sort</a:t>
            </a:r>
            <a:r>
              <a:rPr lang="en-US" dirty="0" smtClean="0">
                <a:latin typeface="Tahoma" panose="020B0604030504040204" pitchFamily="34" charset="0"/>
              </a:rPr>
              <a:t>: swap adjacent pairs that are out of order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selection sort</a:t>
            </a:r>
            <a:r>
              <a:rPr lang="en-US" dirty="0" smtClean="0">
                <a:latin typeface="Tahoma" panose="020B0604030504040204" pitchFamily="34" charset="0"/>
              </a:rPr>
              <a:t>: look for the smallest element, move to front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insertion sort</a:t>
            </a:r>
            <a:r>
              <a:rPr lang="en-US" dirty="0" smtClean="0">
                <a:latin typeface="Tahoma" panose="020B0604030504040204" pitchFamily="34" charset="0"/>
              </a:rPr>
              <a:t>: build an increasingly large sorted front portion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recursively divide the list in half and sort it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heap sort</a:t>
            </a:r>
            <a:r>
              <a:rPr lang="en-US" dirty="0" smtClean="0">
                <a:latin typeface="Tahoma" panose="020B0604030504040204" pitchFamily="34" charset="0"/>
              </a:rPr>
              <a:t>: place the values into a sorted tree structure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quick sort</a:t>
            </a:r>
            <a:r>
              <a:rPr lang="en-US" dirty="0" smtClean="0">
                <a:latin typeface="Tahoma" panose="020B0604030504040204" pitchFamily="34" charset="0"/>
              </a:rPr>
              <a:t>: recursively partition list based on a middle value</a:t>
            </a:r>
          </a:p>
          <a:p>
            <a:pPr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other specialized sorting algorithms: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bucket sort</a:t>
            </a:r>
            <a:r>
              <a:rPr lang="en-US" dirty="0" smtClean="0">
                <a:latin typeface="Tahoma" panose="020B0604030504040204" pitchFamily="34" charset="0"/>
              </a:rPr>
              <a:t>: cluster elements into smaller groups, sort them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radix sort</a:t>
            </a:r>
            <a:r>
              <a:rPr lang="en-US" dirty="0" smtClean="0">
                <a:latin typeface="Tahoma" panose="020B0604030504040204" pitchFamily="34" charset="0"/>
              </a:rPr>
              <a:t>: sort integers by last digit, then 2nd to last, then ...</a:t>
            </a: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7268913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ahoma" panose="020B0604030504040204" pitchFamily="34" charset="0"/>
              </a:rPr>
              <a:t>selection sort</a:t>
            </a:r>
            <a:r>
              <a:rPr lang="en-US" smtClean="0">
                <a:latin typeface="Tahoma" panose="020B0604030504040204" pitchFamily="34" charset="0"/>
              </a:rPr>
              <a:t>: Orders a list of values by repeatedly putting the smallest or largest unplaced value into its final position.</a:t>
            </a:r>
          </a:p>
          <a:p>
            <a:pPr lvl="1" eaLnBrk="1" hangingPunct="1">
              <a:buFontTx/>
              <a:buNone/>
            </a:pPr>
            <a:endParaRPr lang="en-US" sz="80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0.</a:t>
            </a:r>
          </a:p>
          <a:p>
            <a:pPr lvl="1" eaLnBrk="1" hangingPunct="1"/>
            <a:endParaRPr lang="en-US" sz="80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second-smallest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1.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	...</a:t>
            </a:r>
          </a:p>
          <a:p>
            <a:pPr lvl="1" eaLnBrk="1" hangingPunct="1"/>
            <a:endParaRPr lang="en-US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Repeat until all values are in their proper places.</a:t>
            </a:r>
          </a:p>
        </p:txBody>
      </p:sp>
    </p:spTree>
    <p:extLst>
      <p:ext uri="{BB962C8B-B14F-4D97-AF65-F5344CB8AC3E}">
        <p14:creationId xmlns:p14="http://schemas.microsoft.com/office/powerpoint/2010/main" val="26446410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  <a:latin typeface="Tahoma" panose="020B0604030504040204" pitchFamily="34" charset="0"/>
              </a:rPr>
              <a:t>Activity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25899"/>
            <a:ext cx="10515600" cy="495106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Initial list: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After 1st, 2nd, and 3rd passes:</a:t>
            </a:r>
          </a:p>
        </p:txBody>
      </p:sp>
      <p:graphicFrame>
        <p:nvGraphicFramePr>
          <p:cNvPr id="30618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93953"/>
              </p:ext>
            </p:extLst>
          </p:nvPr>
        </p:nvGraphicFramePr>
        <p:xfrm>
          <a:off x="1752600" y="18002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24236"/>
              </p:ext>
            </p:extLst>
          </p:nvPr>
        </p:nvGraphicFramePr>
        <p:xfrm>
          <a:off x="1744226" y="3439782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423284"/>
              </p:ext>
            </p:extLst>
          </p:nvPr>
        </p:nvGraphicFramePr>
        <p:xfrm>
          <a:off x="1724130" y="4464714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93356"/>
              </p:ext>
            </p:extLst>
          </p:nvPr>
        </p:nvGraphicFramePr>
        <p:xfrm>
          <a:off x="1704033" y="5529839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670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runtime </a:t>
            </a:r>
            <a:r>
              <a:rPr lang="en-US" sz="2400">
                <a:latin typeface="Tahoma" panose="020B0604030504040204" pitchFamily="34" charset="0"/>
              </a:rPr>
              <a:t>(Fig. 13.6)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7349"/>
            <a:ext cx="10515600" cy="464961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How many comparisons does selection sort have to do?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09788"/>
            <a:ext cx="8077200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9354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Repeatedly divides the data in half, sorts each half, and combines the sorted halves into a sorted whole.</a:t>
            </a:r>
          </a:p>
          <a:p>
            <a:pPr lvl="1" eaLnBrk="1" hangingPunct="1">
              <a:buFontTx/>
              <a:buNone/>
            </a:pPr>
            <a:endParaRPr lang="en-US" sz="800" dirty="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Divide the list into two roughly equal halves.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Sort the left half.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Sort the right half.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Merge the two sorted halves into one sorted list.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Often implemented recursively.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An example of a "divide and conquer" algorithm.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Invented by John von Neumann in 1945</a:t>
            </a:r>
          </a:p>
        </p:txBody>
      </p:sp>
    </p:spTree>
    <p:extLst>
      <p:ext uri="{BB962C8B-B14F-4D97-AF65-F5344CB8AC3E}">
        <p14:creationId xmlns:p14="http://schemas.microsoft.com/office/powerpoint/2010/main" val="158206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 example</a:t>
            </a:r>
          </a:p>
        </p:txBody>
      </p:sp>
      <p:graphicFrame>
        <p:nvGraphicFramePr>
          <p:cNvPr id="311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56155"/>
              </p:ext>
            </p:extLst>
          </p:nvPr>
        </p:nvGraphicFramePr>
        <p:xfrm>
          <a:off x="3886200" y="1295401"/>
          <a:ext cx="4425950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414337"/>
                <a:gridCol w="460375"/>
                <a:gridCol w="46672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31" name="Group 35"/>
          <p:cNvGraphicFramePr>
            <a:graphicFrameLocks noGrp="1"/>
          </p:cNvGraphicFramePr>
          <p:nvPr/>
        </p:nvGraphicFramePr>
        <p:xfrm>
          <a:off x="3344863" y="2562226"/>
          <a:ext cx="1795462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1433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43" name="Group 47"/>
          <p:cNvGraphicFramePr>
            <a:graphicFrameLocks noGrp="1"/>
          </p:cNvGraphicFramePr>
          <p:nvPr/>
        </p:nvGraphicFramePr>
        <p:xfrm>
          <a:off x="2811463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1" name="Group 55"/>
          <p:cNvGraphicFramePr>
            <a:graphicFrameLocks noGrp="1"/>
          </p:cNvGraphicFramePr>
          <p:nvPr/>
        </p:nvGraphicFramePr>
        <p:xfrm>
          <a:off x="2649539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57" name="Group 61"/>
          <p:cNvGraphicFramePr>
            <a:graphicFrameLocks noGrp="1"/>
          </p:cNvGraphicFramePr>
          <p:nvPr/>
        </p:nvGraphicFramePr>
        <p:xfrm>
          <a:off x="3414714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63" name="Group 67"/>
          <p:cNvGraphicFramePr>
            <a:graphicFrameLocks noGrp="1"/>
          </p:cNvGraphicFramePr>
          <p:nvPr/>
        </p:nvGraphicFramePr>
        <p:xfrm>
          <a:off x="2808288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981200" y="4343401"/>
            <a:ext cx="1665288" cy="366713"/>
            <a:chOff x="288" y="2736"/>
            <a:chExt cx="1049" cy="231"/>
          </a:xfrm>
        </p:grpSpPr>
        <p:grpSp>
          <p:nvGrpSpPr>
            <p:cNvPr id="19737" name="Group 76"/>
            <p:cNvGrpSpPr>
              <a:grpSpLocks/>
            </p:cNvGrpSpPr>
            <p:nvPr/>
          </p:nvGrpSpPr>
          <p:grpSpPr bwMode="auto">
            <a:xfrm>
              <a:off x="857" y="2736"/>
              <a:ext cx="480" cy="144"/>
              <a:chOff x="1056" y="2736"/>
              <a:chExt cx="480" cy="144"/>
            </a:xfrm>
          </p:grpSpPr>
          <p:sp>
            <p:nvSpPr>
              <p:cNvPr id="19739" name="Line 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40" name="Line 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8" name="Text Box 79"/>
            <p:cNvSpPr txBox="1">
              <a:spLocks noChangeArrowheads="1"/>
            </p:cNvSpPr>
            <p:nvPr/>
          </p:nvSpPr>
          <p:spPr bwMode="auto">
            <a:xfrm>
              <a:off x="288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2214564" y="3505200"/>
            <a:ext cx="1355725" cy="381000"/>
            <a:chOff x="435" y="2208"/>
            <a:chExt cx="854" cy="240"/>
          </a:xfrm>
        </p:grpSpPr>
        <p:grpSp>
          <p:nvGrpSpPr>
            <p:cNvPr id="19733" name="Group 81"/>
            <p:cNvGrpSpPr>
              <a:grpSpLocks/>
            </p:cNvGrpSpPr>
            <p:nvPr/>
          </p:nvGrpSpPr>
          <p:grpSpPr bwMode="auto">
            <a:xfrm>
              <a:off x="905" y="2352"/>
              <a:ext cx="384" cy="96"/>
              <a:chOff x="1104" y="2352"/>
              <a:chExt cx="384" cy="96"/>
            </a:xfrm>
          </p:grpSpPr>
          <p:sp>
            <p:nvSpPr>
              <p:cNvPr id="19735" name="Line 82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36" name="Line 83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4" name="Text Box 84"/>
            <p:cNvSpPr txBox="1">
              <a:spLocks noChangeArrowheads="1"/>
            </p:cNvSpPr>
            <p:nvPr/>
          </p:nvSpPr>
          <p:spPr bwMode="auto">
            <a:xfrm>
              <a:off x="435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aphicFrame>
        <p:nvGraphicFramePr>
          <p:cNvPr id="311381" name="Group 85"/>
          <p:cNvGraphicFramePr>
            <a:graphicFrameLocks noGrp="1"/>
          </p:cNvGraphicFramePr>
          <p:nvPr/>
        </p:nvGraphicFramePr>
        <p:xfrm>
          <a:off x="4781550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89" name="Group 93"/>
          <p:cNvGraphicFramePr>
            <a:graphicFrameLocks noGrp="1"/>
          </p:cNvGraphicFramePr>
          <p:nvPr/>
        </p:nvGraphicFramePr>
        <p:xfrm>
          <a:off x="4619626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395" name="Group 99"/>
          <p:cNvGraphicFramePr>
            <a:graphicFrameLocks noGrp="1"/>
          </p:cNvGraphicFramePr>
          <p:nvPr/>
        </p:nvGraphicFramePr>
        <p:xfrm>
          <a:off x="5384801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01" name="Group 105"/>
          <p:cNvGraphicFramePr>
            <a:graphicFrameLocks noGrp="1"/>
          </p:cNvGraphicFramePr>
          <p:nvPr/>
        </p:nvGraphicFramePr>
        <p:xfrm>
          <a:off x="4778375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113"/>
          <p:cNvGrpSpPr>
            <a:grpSpLocks/>
          </p:cNvGrpSpPr>
          <p:nvPr/>
        </p:nvGrpSpPr>
        <p:grpSpPr bwMode="auto">
          <a:xfrm>
            <a:off x="3951289" y="4343401"/>
            <a:ext cx="1665287" cy="366713"/>
            <a:chOff x="1529" y="2736"/>
            <a:chExt cx="1049" cy="231"/>
          </a:xfrm>
        </p:grpSpPr>
        <p:grpSp>
          <p:nvGrpSpPr>
            <p:cNvPr id="19729" name="Group 114"/>
            <p:cNvGrpSpPr>
              <a:grpSpLocks/>
            </p:cNvGrpSpPr>
            <p:nvPr/>
          </p:nvGrpSpPr>
          <p:grpSpPr bwMode="auto">
            <a:xfrm>
              <a:off x="2098" y="2736"/>
              <a:ext cx="480" cy="144"/>
              <a:chOff x="2297" y="2736"/>
              <a:chExt cx="480" cy="144"/>
            </a:xfrm>
          </p:grpSpPr>
          <p:sp>
            <p:nvSpPr>
              <p:cNvPr id="19731" name="Line 115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32" name="Line 116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30" name="Text Box 117"/>
            <p:cNvSpPr txBox="1">
              <a:spLocks noChangeArrowheads="1"/>
            </p:cNvSpPr>
            <p:nvPr/>
          </p:nvSpPr>
          <p:spPr bwMode="auto">
            <a:xfrm>
              <a:off x="1529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8" name="Group 118"/>
          <p:cNvGrpSpPr>
            <a:grpSpLocks/>
          </p:cNvGrpSpPr>
          <p:nvPr/>
        </p:nvGrpSpPr>
        <p:grpSpPr bwMode="auto">
          <a:xfrm>
            <a:off x="4184651" y="3505200"/>
            <a:ext cx="1355725" cy="381000"/>
            <a:chOff x="1676" y="2208"/>
            <a:chExt cx="854" cy="240"/>
          </a:xfrm>
        </p:grpSpPr>
        <p:grpSp>
          <p:nvGrpSpPr>
            <p:cNvPr id="19725" name="Group 119"/>
            <p:cNvGrpSpPr>
              <a:grpSpLocks/>
            </p:cNvGrpSpPr>
            <p:nvPr/>
          </p:nvGrpSpPr>
          <p:grpSpPr bwMode="auto">
            <a:xfrm>
              <a:off x="2146" y="2352"/>
              <a:ext cx="384" cy="96"/>
              <a:chOff x="2345" y="2352"/>
              <a:chExt cx="384" cy="96"/>
            </a:xfrm>
          </p:grpSpPr>
          <p:sp>
            <p:nvSpPr>
              <p:cNvPr id="19727" name="Line 120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8" name="Line 121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26" name="Text Box 122"/>
            <p:cNvSpPr txBox="1">
              <a:spLocks noChangeArrowheads="1"/>
            </p:cNvSpPr>
            <p:nvPr/>
          </p:nvSpPr>
          <p:spPr bwMode="auto">
            <a:xfrm>
              <a:off x="1676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pSp>
        <p:nvGrpSpPr>
          <p:cNvPr id="10" name="Group 123"/>
          <p:cNvGrpSpPr>
            <a:grpSpLocks/>
          </p:cNvGrpSpPr>
          <p:nvPr/>
        </p:nvGrpSpPr>
        <p:grpSpPr bwMode="auto">
          <a:xfrm>
            <a:off x="2747964" y="2819400"/>
            <a:ext cx="2422525" cy="381000"/>
            <a:chOff x="771" y="1776"/>
            <a:chExt cx="1526" cy="240"/>
          </a:xfrm>
        </p:grpSpPr>
        <p:sp>
          <p:nvSpPr>
            <p:cNvPr id="19721" name="Text Box 124"/>
            <p:cNvSpPr txBox="1">
              <a:spLocks noChangeArrowheads="1"/>
            </p:cNvSpPr>
            <p:nvPr/>
          </p:nvSpPr>
          <p:spPr bwMode="auto">
            <a:xfrm>
              <a:off x="771" y="177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722" name="Group 125"/>
            <p:cNvGrpSpPr>
              <a:grpSpLocks/>
            </p:cNvGrpSpPr>
            <p:nvPr/>
          </p:nvGrpSpPr>
          <p:grpSpPr bwMode="auto">
            <a:xfrm>
              <a:off x="1145" y="1872"/>
              <a:ext cx="1152" cy="144"/>
              <a:chOff x="1344" y="1872"/>
              <a:chExt cx="1152" cy="144"/>
            </a:xfrm>
          </p:grpSpPr>
          <p:sp>
            <p:nvSpPr>
              <p:cNvPr id="19723" name="Line 126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4" name="Line 127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424" name="Group 128"/>
          <p:cNvGraphicFramePr>
            <a:graphicFrameLocks noGrp="1"/>
          </p:cNvGraphicFramePr>
          <p:nvPr/>
        </p:nvGraphicFramePr>
        <p:xfrm>
          <a:off x="3341688" y="5319714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36" name="Group 140"/>
          <p:cNvGraphicFramePr>
            <a:graphicFrameLocks noGrp="1"/>
          </p:cNvGraphicFramePr>
          <p:nvPr/>
        </p:nvGraphicFramePr>
        <p:xfrm>
          <a:off x="7612063" y="2562226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48" name="Group 152"/>
          <p:cNvGraphicFramePr>
            <a:graphicFrameLocks noGrp="1"/>
          </p:cNvGraphicFramePr>
          <p:nvPr/>
        </p:nvGraphicFramePr>
        <p:xfrm>
          <a:off x="7078663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56" name="Group 160"/>
          <p:cNvGraphicFramePr>
            <a:graphicFrameLocks noGrp="1"/>
          </p:cNvGraphicFramePr>
          <p:nvPr/>
        </p:nvGraphicFramePr>
        <p:xfrm>
          <a:off x="6916739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2" name="Group 166"/>
          <p:cNvGraphicFramePr>
            <a:graphicFrameLocks noGrp="1"/>
          </p:cNvGraphicFramePr>
          <p:nvPr/>
        </p:nvGraphicFramePr>
        <p:xfrm>
          <a:off x="7681914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68" name="Group 172"/>
          <p:cNvGraphicFramePr>
            <a:graphicFrameLocks noGrp="1"/>
          </p:cNvGraphicFramePr>
          <p:nvPr/>
        </p:nvGraphicFramePr>
        <p:xfrm>
          <a:off x="7075488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2" name="Group 180"/>
          <p:cNvGrpSpPr>
            <a:grpSpLocks/>
          </p:cNvGrpSpPr>
          <p:nvPr/>
        </p:nvGrpSpPr>
        <p:grpSpPr bwMode="auto">
          <a:xfrm>
            <a:off x="6248400" y="4343401"/>
            <a:ext cx="1665288" cy="366713"/>
            <a:chOff x="2976" y="2736"/>
            <a:chExt cx="1049" cy="231"/>
          </a:xfrm>
        </p:grpSpPr>
        <p:grpSp>
          <p:nvGrpSpPr>
            <p:cNvPr id="19717" name="Group 181"/>
            <p:cNvGrpSpPr>
              <a:grpSpLocks/>
            </p:cNvGrpSpPr>
            <p:nvPr/>
          </p:nvGrpSpPr>
          <p:grpSpPr bwMode="auto">
            <a:xfrm>
              <a:off x="3545" y="2736"/>
              <a:ext cx="480" cy="144"/>
              <a:chOff x="1056" y="2736"/>
              <a:chExt cx="480" cy="144"/>
            </a:xfrm>
          </p:grpSpPr>
          <p:sp>
            <p:nvSpPr>
              <p:cNvPr id="19719" name="Line 1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20" name="Line 1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8" name="Text Box 184"/>
            <p:cNvSpPr txBox="1">
              <a:spLocks noChangeArrowheads="1"/>
            </p:cNvSpPr>
            <p:nvPr/>
          </p:nvSpPr>
          <p:spPr bwMode="auto">
            <a:xfrm>
              <a:off x="2976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14" name="Group 185"/>
          <p:cNvGrpSpPr>
            <a:grpSpLocks/>
          </p:cNvGrpSpPr>
          <p:nvPr/>
        </p:nvGrpSpPr>
        <p:grpSpPr bwMode="auto">
          <a:xfrm>
            <a:off x="6481764" y="3505200"/>
            <a:ext cx="1355725" cy="381000"/>
            <a:chOff x="3123" y="2208"/>
            <a:chExt cx="854" cy="240"/>
          </a:xfrm>
        </p:grpSpPr>
        <p:grpSp>
          <p:nvGrpSpPr>
            <p:cNvPr id="19713" name="Group 186"/>
            <p:cNvGrpSpPr>
              <a:grpSpLocks/>
            </p:cNvGrpSpPr>
            <p:nvPr/>
          </p:nvGrpSpPr>
          <p:grpSpPr bwMode="auto">
            <a:xfrm>
              <a:off x="3593" y="2352"/>
              <a:ext cx="384" cy="96"/>
              <a:chOff x="1104" y="2352"/>
              <a:chExt cx="384" cy="96"/>
            </a:xfrm>
          </p:grpSpPr>
          <p:sp>
            <p:nvSpPr>
              <p:cNvPr id="19715" name="Line 187"/>
              <p:cNvSpPr>
                <a:spLocks noChangeShapeType="1"/>
              </p:cNvSpPr>
              <p:nvPr/>
            </p:nvSpPr>
            <p:spPr bwMode="auto">
              <a:xfrm flipH="1">
                <a:off x="1104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6" name="Line 188"/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4" name="Text Box 189"/>
            <p:cNvSpPr txBox="1">
              <a:spLocks noChangeArrowheads="1"/>
            </p:cNvSpPr>
            <p:nvPr/>
          </p:nvSpPr>
          <p:spPr bwMode="auto">
            <a:xfrm>
              <a:off x="3123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aphicFrame>
        <p:nvGraphicFramePr>
          <p:cNvPr id="311486" name="Group 190"/>
          <p:cNvGraphicFramePr>
            <a:graphicFrameLocks noGrp="1"/>
          </p:cNvGraphicFramePr>
          <p:nvPr/>
        </p:nvGraphicFramePr>
        <p:xfrm>
          <a:off x="9048750" y="3276601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494" name="Group 198"/>
          <p:cNvGraphicFramePr>
            <a:graphicFrameLocks noGrp="1"/>
          </p:cNvGraphicFramePr>
          <p:nvPr/>
        </p:nvGraphicFramePr>
        <p:xfrm>
          <a:off x="8886826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0" name="Group 204"/>
          <p:cNvGraphicFramePr>
            <a:graphicFrameLocks noGrp="1"/>
          </p:cNvGraphicFramePr>
          <p:nvPr/>
        </p:nvGraphicFramePr>
        <p:xfrm>
          <a:off x="9652001" y="3948114"/>
          <a:ext cx="460375" cy="396875"/>
        </p:xfrm>
        <a:graphic>
          <a:graphicData uri="http://schemas.openxmlformats.org/drawingml/2006/table">
            <a:tbl>
              <a:tblPr/>
              <a:tblGrid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06" name="Group 210"/>
          <p:cNvGraphicFramePr>
            <a:graphicFrameLocks noGrp="1"/>
          </p:cNvGraphicFramePr>
          <p:nvPr/>
        </p:nvGraphicFramePr>
        <p:xfrm>
          <a:off x="9045575" y="4633914"/>
          <a:ext cx="92075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16" name="Group 218"/>
          <p:cNvGrpSpPr>
            <a:grpSpLocks/>
          </p:cNvGrpSpPr>
          <p:nvPr/>
        </p:nvGrpSpPr>
        <p:grpSpPr bwMode="auto">
          <a:xfrm>
            <a:off x="8218489" y="4343401"/>
            <a:ext cx="1665287" cy="366713"/>
            <a:chOff x="4217" y="2736"/>
            <a:chExt cx="1049" cy="231"/>
          </a:xfrm>
        </p:grpSpPr>
        <p:grpSp>
          <p:nvGrpSpPr>
            <p:cNvPr id="19709" name="Group 219"/>
            <p:cNvGrpSpPr>
              <a:grpSpLocks/>
            </p:cNvGrpSpPr>
            <p:nvPr/>
          </p:nvGrpSpPr>
          <p:grpSpPr bwMode="auto">
            <a:xfrm>
              <a:off x="4786" y="2736"/>
              <a:ext cx="480" cy="144"/>
              <a:chOff x="2297" y="2736"/>
              <a:chExt cx="480" cy="144"/>
            </a:xfrm>
          </p:grpSpPr>
          <p:sp>
            <p:nvSpPr>
              <p:cNvPr id="19711" name="Line 220"/>
              <p:cNvSpPr>
                <a:spLocks noChangeShapeType="1"/>
              </p:cNvSpPr>
              <p:nvPr/>
            </p:nvSpPr>
            <p:spPr bwMode="auto">
              <a:xfrm>
                <a:off x="2297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12" name="Line 221"/>
              <p:cNvSpPr>
                <a:spLocks noChangeShapeType="1"/>
              </p:cNvSpPr>
              <p:nvPr/>
            </p:nvSpPr>
            <p:spPr bwMode="auto">
              <a:xfrm flipH="1">
                <a:off x="2585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10" name="Text Box 222"/>
            <p:cNvSpPr txBox="1">
              <a:spLocks noChangeArrowheads="1"/>
            </p:cNvSpPr>
            <p:nvPr/>
          </p:nvSpPr>
          <p:spPr bwMode="auto">
            <a:xfrm>
              <a:off x="4217" y="2736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18" name="Group 223"/>
          <p:cNvGrpSpPr>
            <a:grpSpLocks/>
          </p:cNvGrpSpPr>
          <p:nvPr/>
        </p:nvGrpSpPr>
        <p:grpSpPr bwMode="auto">
          <a:xfrm>
            <a:off x="8451851" y="3505200"/>
            <a:ext cx="1355725" cy="381000"/>
            <a:chOff x="4364" y="2208"/>
            <a:chExt cx="854" cy="240"/>
          </a:xfrm>
        </p:grpSpPr>
        <p:grpSp>
          <p:nvGrpSpPr>
            <p:cNvPr id="19705" name="Group 224"/>
            <p:cNvGrpSpPr>
              <a:grpSpLocks/>
            </p:cNvGrpSpPr>
            <p:nvPr/>
          </p:nvGrpSpPr>
          <p:grpSpPr bwMode="auto">
            <a:xfrm>
              <a:off x="4834" y="2352"/>
              <a:ext cx="384" cy="96"/>
              <a:chOff x="2345" y="2352"/>
              <a:chExt cx="384" cy="96"/>
            </a:xfrm>
          </p:grpSpPr>
          <p:sp>
            <p:nvSpPr>
              <p:cNvPr id="19707" name="Line 225"/>
              <p:cNvSpPr>
                <a:spLocks noChangeShapeType="1"/>
              </p:cNvSpPr>
              <p:nvPr/>
            </p:nvSpPr>
            <p:spPr bwMode="auto">
              <a:xfrm flipH="1">
                <a:off x="2345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8" name="Line 226"/>
              <p:cNvSpPr>
                <a:spLocks noChangeShapeType="1"/>
              </p:cNvSpPr>
              <p:nvPr/>
            </p:nvSpPr>
            <p:spPr bwMode="auto">
              <a:xfrm>
                <a:off x="2537" y="2352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06" name="Text Box 227"/>
            <p:cNvSpPr txBox="1">
              <a:spLocks noChangeArrowheads="1"/>
            </p:cNvSpPr>
            <p:nvPr/>
          </p:nvSpPr>
          <p:spPr bwMode="auto">
            <a:xfrm>
              <a:off x="4364" y="2208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</p:grpSp>
      <p:grpSp>
        <p:nvGrpSpPr>
          <p:cNvPr id="20" name="Group 228"/>
          <p:cNvGrpSpPr>
            <a:grpSpLocks/>
          </p:cNvGrpSpPr>
          <p:nvPr/>
        </p:nvGrpSpPr>
        <p:grpSpPr bwMode="auto">
          <a:xfrm>
            <a:off x="7015164" y="2819400"/>
            <a:ext cx="2422525" cy="381000"/>
            <a:chOff x="3459" y="1776"/>
            <a:chExt cx="1526" cy="240"/>
          </a:xfrm>
        </p:grpSpPr>
        <p:sp>
          <p:nvSpPr>
            <p:cNvPr id="19701" name="Text Box 229"/>
            <p:cNvSpPr txBox="1">
              <a:spLocks noChangeArrowheads="1"/>
            </p:cNvSpPr>
            <p:nvPr/>
          </p:nvSpPr>
          <p:spPr bwMode="auto">
            <a:xfrm>
              <a:off x="3459" y="177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702" name="Group 230"/>
            <p:cNvGrpSpPr>
              <a:grpSpLocks/>
            </p:cNvGrpSpPr>
            <p:nvPr/>
          </p:nvGrpSpPr>
          <p:grpSpPr bwMode="auto">
            <a:xfrm>
              <a:off x="3833" y="1872"/>
              <a:ext cx="1152" cy="144"/>
              <a:chOff x="1344" y="1872"/>
              <a:chExt cx="1152" cy="144"/>
            </a:xfrm>
          </p:grpSpPr>
          <p:sp>
            <p:nvSpPr>
              <p:cNvPr id="19703" name="Line 231"/>
              <p:cNvSpPr>
                <a:spLocks noChangeShapeType="1"/>
              </p:cNvSpPr>
              <p:nvPr/>
            </p:nvSpPr>
            <p:spPr bwMode="auto">
              <a:xfrm flipH="1">
                <a:off x="1344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4" name="Line 232"/>
              <p:cNvSpPr>
                <a:spLocks noChangeShapeType="1"/>
              </p:cNvSpPr>
              <p:nvPr/>
            </p:nvSpPr>
            <p:spPr bwMode="auto">
              <a:xfrm>
                <a:off x="1920" y="1872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311529" name="Group 233"/>
          <p:cNvGraphicFramePr>
            <a:graphicFrameLocks noGrp="1"/>
          </p:cNvGraphicFramePr>
          <p:nvPr/>
        </p:nvGraphicFramePr>
        <p:xfrm>
          <a:off x="7608888" y="5319714"/>
          <a:ext cx="18415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541" name="Group 245"/>
          <p:cNvGraphicFramePr>
            <a:graphicFrameLocks noGrp="1"/>
          </p:cNvGraphicFramePr>
          <p:nvPr/>
        </p:nvGraphicFramePr>
        <p:xfrm>
          <a:off x="4664075" y="6157914"/>
          <a:ext cx="3683000" cy="396875"/>
        </p:xfrm>
        <a:graphic>
          <a:graphicData uri="http://schemas.openxmlformats.org/drawingml/2006/table">
            <a:tbl>
              <a:tblPr/>
              <a:tblGrid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  <a:gridCol w="4603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31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58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22" name="Group 265"/>
          <p:cNvGrpSpPr>
            <a:grpSpLocks/>
          </p:cNvGrpSpPr>
          <p:nvPr/>
        </p:nvGrpSpPr>
        <p:grpSpPr bwMode="auto">
          <a:xfrm>
            <a:off x="4419600" y="2057400"/>
            <a:ext cx="3810000" cy="457200"/>
            <a:chOff x="1824" y="1296"/>
            <a:chExt cx="2400" cy="288"/>
          </a:xfrm>
        </p:grpSpPr>
        <p:sp>
          <p:nvSpPr>
            <p:cNvPr id="19697" name="Text Box 266"/>
            <p:cNvSpPr txBox="1">
              <a:spLocks noChangeArrowheads="1"/>
            </p:cNvSpPr>
            <p:nvPr/>
          </p:nvSpPr>
          <p:spPr bwMode="auto">
            <a:xfrm>
              <a:off x="1930" y="1296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split</a:t>
              </a:r>
            </a:p>
          </p:txBody>
        </p:sp>
        <p:grpSp>
          <p:nvGrpSpPr>
            <p:cNvPr id="19698" name="Group 267"/>
            <p:cNvGrpSpPr>
              <a:grpSpLocks/>
            </p:cNvGrpSpPr>
            <p:nvPr/>
          </p:nvGrpSpPr>
          <p:grpSpPr bwMode="auto">
            <a:xfrm>
              <a:off x="1824" y="1344"/>
              <a:ext cx="2400" cy="240"/>
              <a:chOff x="1824" y="1344"/>
              <a:chExt cx="2400" cy="240"/>
            </a:xfrm>
          </p:grpSpPr>
          <p:sp>
            <p:nvSpPr>
              <p:cNvPr id="19699" name="Line 268"/>
              <p:cNvSpPr>
                <a:spLocks noChangeShapeType="1"/>
              </p:cNvSpPr>
              <p:nvPr/>
            </p:nvSpPr>
            <p:spPr bwMode="auto">
              <a:xfrm flipH="1">
                <a:off x="1824" y="1344"/>
                <a:ext cx="115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00" name="Line 269"/>
              <p:cNvSpPr>
                <a:spLocks noChangeShapeType="1"/>
              </p:cNvSpPr>
              <p:nvPr/>
            </p:nvSpPr>
            <p:spPr bwMode="auto">
              <a:xfrm>
                <a:off x="2976" y="1344"/>
                <a:ext cx="12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2525714" y="5029200"/>
            <a:ext cx="2720975" cy="381000"/>
            <a:chOff x="631" y="3168"/>
            <a:chExt cx="1714" cy="240"/>
          </a:xfrm>
        </p:grpSpPr>
        <p:grpSp>
          <p:nvGrpSpPr>
            <p:cNvPr id="19693" name="Group 271"/>
            <p:cNvGrpSpPr>
              <a:grpSpLocks/>
            </p:cNvGrpSpPr>
            <p:nvPr/>
          </p:nvGrpSpPr>
          <p:grpSpPr bwMode="auto">
            <a:xfrm>
              <a:off x="1097" y="3168"/>
              <a:ext cx="1248" cy="144"/>
              <a:chOff x="1056" y="2736"/>
              <a:chExt cx="480" cy="144"/>
            </a:xfrm>
          </p:grpSpPr>
          <p:sp>
            <p:nvSpPr>
              <p:cNvPr id="19695" name="Line 27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6" name="Line 27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94" name="Text Box 274"/>
            <p:cNvSpPr txBox="1">
              <a:spLocks noChangeArrowheads="1"/>
            </p:cNvSpPr>
            <p:nvPr/>
          </p:nvSpPr>
          <p:spPr bwMode="auto">
            <a:xfrm>
              <a:off x="631" y="3177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26" name="Group 275"/>
          <p:cNvGrpSpPr>
            <a:grpSpLocks/>
          </p:cNvGrpSpPr>
          <p:nvPr/>
        </p:nvGrpSpPr>
        <p:grpSpPr bwMode="auto">
          <a:xfrm>
            <a:off x="6792914" y="5029200"/>
            <a:ext cx="2720975" cy="381000"/>
            <a:chOff x="3319" y="3168"/>
            <a:chExt cx="1714" cy="240"/>
          </a:xfrm>
        </p:grpSpPr>
        <p:grpSp>
          <p:nvGrpSpPr>
            <p:cNvPr id="19689" name="Group 276"/>
            <p:cNvGrpSpPr>
              <a:grpSpLocks/>
            </p:cNvGrpSpPr>
            <p:nvPr/>
          </p:nvGrpSpPr>
          <p:grpSpPr bwMode="auto">
            <a:xfrm>
              <a:off x="3785" y="3168"/>
              <a:ext cx="1248" cy="144"/>
              <a:chOff x="1056" y="2736"/>
              <a:chExt cx="480" cy="144"/>
            </a:xfrm>
          </p:grpSpPr>
          <p:sp>
            <p:nvSpPr>
              <p:cNvPr id="19691" name="Line 277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92" name="Line 278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90" name="Text Box 279"/>
            <p:cNvSpPr txBox="1">
              <a:spLocks noChangeArrowheads="1"/>
            </p:cNvSpPr>
            <p:nvPr/>
          </p:nvSpPr>
          <p:spPr bwMode="auto">
            <a:xfrm>
              <a:off x="3319" y="3177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  <p:grpSp>
        <p:nvGrpSpPr>
          <p:cNvPr id="28" name="Group 280"/>
          <p:cNvGrpSpPr>
            <a:grpSpLocks/>
          </p:cNvGrpSpPr>
          <p:nvPr/>
        </p:nvGrpSpPr>
        <p:grpSpPr bwMode="auto">
          <a:xfrm>
            <a:off x="4125914" y="5715001"/>
            <a:ext cx="4408487" cy="442913"/>
            <a:chOff x="1639" y="3600"/>
            <a:chExt cx="2777" cy="279"/>
          </a:xfrm>
        </p:grpSpPr>
        <p:grpSp>
          <p:nvGrpSpPr>
            <p:cNvPr id="19685" name="Group 281"/>
            <p:cNvGrpSpPr>
              <a:grpSpLocks/>
            </p:cNvGrpSpPr>
            <p:nvPr/>
          </p:nvGrpSpPr>
          <p:grpSpPr bwMode="auto">
            <a:xfrm>
              <a:off x="1728" y="3600"/>
              <a:ext cx="2688" cy="240"/>
              <a:chOff x="1056" y="2736"/>
              <a:chExt cx="480" cy="144"/>
            </a:xfrm>
          </p:grpSpPr>
          <p:sp>
            <p:nvSpPr>
              <p:cNvPr id="19687" name="Line 282"/>
              <p:cNvSpPr>
                <a:spLocks noChangeShapeType="1"/>
              </p:cNvSpPr>
              <p:nvPr/>
            </p:nvSpPr>
            <p:spPr bwMode="auto">
              <a:xfrm>
                <a:off x="1056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88" name="Line 283"/>
              <p:cNvSpPr>
                <a:spLocks noChangeShapeType="1"/>
              </p:cNvSpPr>
              <p:nvPr/>
            </p:nvSpPr>
            <p:spPr bwMode="auto">
              <a:xfrm flipH="1">
                <a:off x="1344" y="2736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86" name="Text Box 284"/>
            <p:cNvSpPr txBox="1">
              <a:spLocks noChangeArrowheads="1"/>
            </p:cNvSpPr>
            <p:nvPr/>
          </p:nvSpPr>
          <p:spPr bwMode="auto">
            <a:xfrm>
              <a:off x="1639" y="3648"/>
              <a:ext cx="5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ahoma" panose="020B0604030504040204" pitchFamily="34" charset="0"/>
                </a:rPr>
                <a:t>merge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54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1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1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1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1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halves code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1189677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Merges the left/right elements into a sorted result.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Precondition: left/right are sorted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merge(result</a:t>
            </a:r>
            <a:r>
              <a:rPr lang="en-US" sz="2000" dirty="0">
                <a:latin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</a:rPr>
              <a:t>left, </a:t>
            </a:r>
            <a:r>
              <a:rPr lang="en-US" sz="2000" dirty="0">
                <a:latin typeface="Courier New" panose="02070309020205020404" pitchFamily="49" charset="0"/>
              </a:rPr>
              <a:t>right</a:t>
            </a:r>
            <a:r>
              <a:rPr lang="en-US" sz="2000" dirty="0" smtClean="0">
                <a:latin typeface="Courier New" panose="02070309020205020404" pitchFamily="49" charset="0"/>
              </a:rPr>
              <a:t>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i1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0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index into left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i2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0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index into right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(result)):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</a:t>
            </a:r>
            <a:r>
              <a:rPr lang="en-US" sz="2000" dirty="0" smtClean="0">
                <a:latin typeface="Courier New" panose="02070309020205020404" pitchFamily="49" charset="0"/>
              </a:rPr>
              <a:t>i2 </a:t>
            </a:r>
            <a:r>
              <a:rPr lang="en-US" sz="2000" dirty="0">
                <a:latin typeface="Courier New" panose="02070309020205020404" pitchFamily="49" charset="0"/>
              </a:rPr>
              <a:t>&gt;=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(right) or (i1 </a:t>
            </a:r>
            <a:r>
              <a:rPr lang="en-US" sz="2000" dirty="0">
                <a:latin typeface="Courier New" panose="02070309020205020404" pitchFamily="49" charset="0"/>
              </a:rPr>
              <a:t>&lt;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(left) and </a:t>
            </a:r>
            <a:r>
              <a:rPr lang="en-US" sz="2000" dirty="0">
                <a:latin typeface="Courier New" panose="02070309020205020404" pitchFamily="49" charset="0"/>
              </a:rPr>
              <a:t>left[i1] &lt;= right[i2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result[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left[i1</a:t>
            </a:r>
            <a:r>
              <a:rPr lang="en-US" sz="2000" dirty="0" smtClean="0">
                <a:latin typeface="Courier New" panose="02070309020205020404" pitchFamily="49" charset="0"/>
              </a:rPr>
              <a:t>]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take from left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</a:t>
            </a:r>
            <a:r>
              <a:rPr lang="en-US" sz="2000" dirty="0" smtClean="0">
                <a:latin typeface="Courier New" panose="02070309020205020404" pitchFamily="49" charset="0"/>
              </a:rPr>
              <a:t>i1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</a:rPr>
              <a:t>+= 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else: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result[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right[i2</a:t>
            </a:r>
            <a:r>
              <a:rPr lang="en-US" sz="2000" dirty="0" smtClean="0">
                <a:latin typeface="Courier New" panose="02070309020205020404" pitchFamily="49" charset="0"/>
              </a:rPr>
              <a:t>]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take from 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</a:t>
            </a:r>
            <a:r>
              <a:rPr lang="en-US" sz="2000" dirty="0" smtClean="0">
                <a:latin typeface="Courier New" panose="02070309020205020404" pitchFamily="49" charset="0"/>
              </a:rPr>
              <a:t>i2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</a:rPr>
              <a:t>+= 1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Merge sort code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Rearranges the elements of a into sorted order using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the merge sort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algorithm.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merge_sort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if </a:t>
            </a:r>
            <a:r>
              <a:rPr lang="en-US" sz="2000" b="1" dirty="0" err="1" smtClean="0">
                <a:latin typeface="Courier New" panose="02070309020205020404" pitchFamily="49" charset="0"/>
              </a:rPr>
              <a:t>len</a:t>
            </a:r>
            <a:r>
              <a:rPr lang="en-US" sz="2000" b="1" dirty="0" smtClean="0">
                <a:latin typeface="Courier New" panose="02070309020205020404" pitchFamily="49" charset="0"/>
              </a:rPr>
              <a:t>(a) </a:t>
            </a:r>
            <a:r>
              <a:rPr lang="en-US" sz="2000" b="1" dirty="0">
                <a:latin typeface="Courier New" panose="02070309020205020404" pitchFamily="49" charset="0"/>
              </a:rPr>
              <a:t>&gt;= </a:t>
            </a:r>
            <a:r>
              <a:rPr lang="en-US" sz="2000" b="1" dirty="0" smtClean="0">
                <a:latin typeface="Courier New" panose="02070309020205020404" pitchFamily="49" charset="0"/>
              </a:rPr>
              <a:t>2:</a:t>
            </a:r>
            <a:endParaRPr lang="en-US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split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list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into two halves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1700" dirty="0" smtClean="0">
                <a:latin typeface="Courier New" panose="02070309020205020404" pitchFamily="49" charset="0"/>
              </a:rPr>
              <a:t>left  </a:t>
            </a:r>
            <a:r>
              <a:rPr lang="en-US" sz="1700" dirty="0">
                <a:latin typeface="Courier New" panose="02070309020205020404" pitchFamily="49" charset="0"/>
              </a:rPr>
              <a:t>= </a:t>
            </a:r>
            <a:r>
              <a:rPr lang="en-US" sz="1700" b="1" dirty="0" smtClean="0">
                <a:latin typeface="Courier New" panose="02070309020205020404" pitchFamily="49" charset="0"/>
              </a:rPr>
              <a:t>a[0</a:t>
            </a:r>
            <a:r>
              <a:rPr lang="en-US" sz="1700" b="1" dirty="0">
                <a:latin typeface="Courier New" panose="02070309020205020404" pitchFamily="49" charset="0"/>
              </a:rPr>
              <a:t>, 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(a)//2]</a:t>
            </a: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1700" dirty="0" smtClean="0">
                <a:latin typeface="Courier New" panose="02070309020205020404" pitchFamily="49" charset="0"/>
              </a:rPr>
              <a:t>right </a:t>
            </a:r>
            <a:r>
              <a:rPr lang="en-US" sz="1700" dirty="0">
                <a:latin typeface="Courier New" panose="02070309020205020404" pitchFamily="49" charset="0"/>
              </a:rPr>
              <a:t>= </a:t>
            </a:r>
            <a:r>
              <a:rPr lang="en-US" sz="1700" b="1" dirty="0" smtClean="0">
                <a:latin typeface="Courier New" panose="02070309020205020404" pitchFamily="49" charset="0"/>
              </a:rPr>
              <a:t>a[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(a)//2</a:t>
            </a:r>
            <a:r>
              <a:rPr lang="en-US" sz="1700" b="1" dirty="0">
                <a:latin typeface="Courier New" panose="02070309020205020404" pitchFamily="49" charset="0"/>
              </a:rPr>
              <a:t>, </a:t>
            </a:r>
            <a:r>
              <a:rPr lang="en-US" sz="1700" b="1" dirty="0" err="1" smtClean="0">
                <a:latin typeface="Courier New" panose="02070309020205020404" pitchFamily="49" charset="0"/>
              </a:rPr>
              <a:t>len</a:t>
            </a:r>
            <a:r>
              <a:rPr lang="en-US" sz="1700" b="1" dirty="0" smtClean="0">
                <a:latin typeface="Courier New" panose="02070309020205020404" pitchFamily="49" charset="0"/>
              </a:rPr>
              <a:t>(a)]</a:t>
            </a: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sort the two halves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merge_sort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(left)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</a:rPr>
              <a:t>merge_sort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</a:rPr>
              <a:t>(right)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merge the sorted halves into a sorted whole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merge(a, left, right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7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Merge sort runtime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6092"/>
            <a:ext cx="10515600" cy="491087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How many comparisons does merge sort have to do?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755776"/>
            <a:ext cx="6005513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03959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777</Words>
  <Application>Microsoft Office PowerPoint</Application>
  <PresentationFormat>Widescreen</PresentationFormat>
  <Paragraphs>324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Courier New</vt:lpstr>
      <vt:lpstr>Tahoma</vt:lpstr>
      <vt:lpstr>Office Theme</vt:lpstr>
      <vt:lpstr>CSc 110, Spring 2018</vt:lpstr>
      <vt:lpstr>Selection sort</vt:lpstr>
      <vt:lpstr>Activity</vt:lpstr>
      <vt:lpstr>Selection sort runtime (Fig. 13.6)</vt:lpstr>
      <vt:lpstr>Merge sort</vt:lpstr>
      <vt:lpstr>Merge sort example</vt:lpstr>
      <vt:lpstr>Merge halves code</vt:lpstr>
      <vt:lpstr>Merge sort code</vt:lpstr>
      <vt:lpstr>Merge sort runtime</vt:lpstr>
      <vt:lpstr>Activity</vt:lpstr>
      <vt:lpstr>Sorting algorithms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15</cp:revision>
  <dcterms:created xsi:type="dcterms:W3CDTF">2016-11-30T01:55:20Z</dcterms:created>
  <dcterms:modified xsi:type="dcterms:W3CDTF">2018-04-27T05:52:05Z</dcterms:modified>
</cp:coreProperties>
</file>