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6" r:id="rId3"/>
    <p:sldId id="312" r:id="rId4"/>
    <p:sldId id="305" r:id="rId5"/>
    <p:sldId id="306" r:id="rId6"/>
    <p:sldId id="307" r:id="rId7"/>
    <p:sldId id="311" r:id="rId8"/>
    <p:sldId id="308" r:id="rId9"/>
    <p:sldId id="309" r:id="rId10"/>
    <p:sldId id="310" r:id="rId11"/>
    <p:sldId id="297" r:id="rId12"/>
    <p:sldId id="295" r:id="rId13"/>
    <p:sldId id="304" r:id="rId14"/>
    <p:sldId id="257" r:id="rId15"/>
    <p:sldId id="258" r:id="rId16"/>
    <p:sldId id="267" r:id="rId17"/>
    <p:sldId id="268" r:id="rId18"/>
    <p:sldId id="313" r:id="rId19"/>
    <p:sldId id="314" r:id="rId20"/>
    <p:sldId id="315" r:id="rId21"/>
    <p:sldId id="320" r:id="rId22"/>
    <p:sldId id="269" r:id="rId23"/>
    <p:sldId id="317" r:id="rId24"/>
    <p:sldId id="318" r:id="rId25"/>
    <p:sldId id="319" r:id="rId26"/>
    <p:sldId id="321" r:id="rId27"/>
    <p:sldId id="322" r:id="rId28"/>
    <p:sldId id="323" r:id="rId29"/>
    <p:sldId id="324" r:id="rId30"/>
    <p:sldId id="325" r:id="rId31"/>
    <p:sldId id="326" r:id="rId32"/>
    <p:sldId id="327" r:id="rId33"/>
    <p:sldId id="328" r:id="rId34"/>
    <p:sldId id="329" r:id="rId35"/>
    <p:sldId id="330" r:id="rId36"/>
    <p:sldId id="316"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4B93F"/>
    <a:srgbClr val="E5F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7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dirty="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1/10/2019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1/10/2019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1/10/2019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wiki/Http_protoco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en.wikipedia.org/wiki/ICANN" TargetMode="External"/><Relationship Id="rId7" Type="http://schemas.openxmlformats.org/officeDocument/2006/relationships/image" Target="../media/image8.jpeg"/><Relationship Id="rId2" Type="http://schemas.openxmlformats.org/officeDocument/2006/relationships/hyperlink" Target="http://en.wikipedia.org/wiki/Internet_Engineering_Task_Force" TargetMode="External"/><Relationship Id="rId1" Type="http://schemas.openxmlformats.org/officeDocument/2006/relationships/slideLayout" Target="../slideLayouts/slideLayout2.xml"/><Relationship Id="rId6" Type="http://schemas.openxmlformats.org/officeDocument/2006/relationships/image" Target="../media/image7.gif"/><Relationship Id="rId5" Type="http://schemas.openxmlformats.org/officeDocument/2006/relationships/hyperlink" Target="http://en.wikipedia.org/wiki/World_Wide_Web_Consortium" TargetMode="External"/><Relationship Id="rId4" Type="http://schemas.openxmlformats.org/officeDocument/2006/relationships/hyperlink" Target="http://news.com.com/ICANN+rejects+.xxx+domain/2100-1047_3-6071124.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Tim_Berners-Lee" TargetMode="External"/><Relationship Id="rId2" Type="http://schemas.openxmlformats.org/officeDocument/2006/relationships/hyperlink" Target="http://en.wikipedia.org/wiki/ARPANET" TargetMode="Externa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hyperlink" Target="http://www.webhamster.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Cascading_Style_Sheets" TargetMode="External"/><Relationship Id="rId2" Type="http://schemas.openxmlformats.org/officeDocument/2006/relationships/hyperlink" Target="http://en.wikipedia.org/wiki/Html" TargetMode="External"/><Relationship Id="rId1" Type="http://schemas.openxmlformats.org/officeDocument/2006/relationships/slideLayout" Target="../slideLayouts/slideLayout2.xml"/><Relationship Id="rId6" Type="http://schemas.openxmlformats.org/officeDocument/2006/relationships/hyperlink" Target="http://en.wikipedia.org/wiki/Sql" TargetMode="External"/><Relationship Id="rId5" Type="http://schemas.openxmlformats.org/officeDocument/2006/relationships/hyperlink" Target="http://en.wikipedia.org/wiki/Ajax_(programming)" TargetMode="External"/><Relationship Id="rId4" Type="http://schemas.openxmlformats.org/officeDocument/2006/relationships/hyperlink" Target="http://en.wikipedia.org/wiki/JavaScript"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www.w3schools.com/html/default.as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n.wikipedia.org/wiki/Interne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apple.com/safari/" TargetMode="External"/><Relationship Id="rId3" Type="http://schemas.openxmlformats.org/officeDocument/2006/relationships/hyperlink" Target="http://en.wikipedia.org/wiki/Web_browser" TargetMode="External"/><Relationship Id="rId7" Type="http://schemas.openxmlformats.org/officeDocument/2006/relationships/hyperlink" Target="http://www.microsoft.com/windows/products/winfamily/ie/" TargetMode="External"/><Relationship Id="rId12" Type="http://schemas.openxmlformats.org/officeDocument/2006/relationships/image" Target="../media/image4.jpeg"/><Relationship Id="rId2" Type="http://schemas.openxmlformats.org/officeDocument/2006/relationships/hyperlink" Target="http://en.wikipedia.org/wiki/Web_server" TargetMode="External"/><Relationship Id="rId1" Type="http://schemas.openxmlformats.org/officeDocument/2006/relationships/slideLayout" Target="../slideLayouts/slideLayout2.xml"/><Relationship Id="rId6" Type="http://schemas.openxmlformats.org/officeDocument/2006/relationships/hyperlink" Target="http://www.getfirefox.com/" TargetMode="External"/><Relationship Id="rId11" Type="http://schemas.openxmlformats.org/officeDocument/2006/relationships/image" Target="../media/image3.gif"/><Relationship Id="rId5" Type="http://schemas.openxmlformats.org/officeDocument/2006/relationships/hyperlink" Target="http://www.microsoft.com/resources/documentation/windows/xp/all/proddocs/en-us/iiiisin2.mspx?mfr=true" TargetMode="External"/><Relationship Id="rId10" Type="http://schemas.openxmlformats.org/officeDocument/2006/relationships/hyperlink" Target="http://www.opera.com/" TargetMode="External"/><Relationship Id="rId4" Type="http://schemas.openxmlformats.org/officeDocument/2006/relationships/hyperlink" Target="http://www.apache.org/" TargetMode="External"/><Relationship Id="rId9" Type="http://schemas.openxmlformats.org/officeDocument/2006/relationships/hyperlink" Target="http://www.google.com/chrome/"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w3schools.com/tags/ref_entities.asp" TargetMode="External"/><Relationship Id="rId2" Type="http://schemas.openxmlformats.org/officeDocument/2006/relationships/hyperlink" Target="http://en.wikipedia.org/wiki/Unicode"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cs.sfu.ca/CC/165/sbrown1/wdgxhtml10/inline.html" TargetMode="External"/><Relationship Id="rId2" Type="http://schemas.openxmlformats.org/officeDocument/2006/relationships/hyperlink" Target="http://htmlhelp.com/reference/html40/block.html" TargetMode="Externa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hatismyip.com/" TargetMode="External"/><Relationship Id="rId2" Type="http://schemas.openxmlformats.org/officeDocument/2006/relationships/hyperlink" Target="http://en.wikipedia.org/wiki/Internet_Protocol"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List_of_TCP_and_UDP_port_numbers" TargetMode="External"/><Relationship Id="rId2" Type="http://schemas.openxmlformats.org/officeDocument/2006/relationships/hyperlink" Target="http://en.wikipedia.org/wiki/Tcp_protocol" TargetMode="External"/><Relationship Id="rId1" Type="http://schemas.openxmlformats.org/officeDocument/2006/relationships/slideLayout" Target="../slideLayouts/slideLayout2.xml"/><Relationship Id="rId4" Type="http://schemas.openxmlformats.org/officeDocument/2006/relationships/hyperlink" Target="http://en.wikipedia.org/wiki/User_Datagram_Protoco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aw-bc.com/info/regesstepp/index.html" TargetMode="External"/><Relationship Id="rId2" Type="http://schemas.openxmlformats.org/officeDocument/2006/relationships/hyperlink" Target="http://en.wikipedia.org/wiki/Hosts_fil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Hosts_file" TargetMode="External"/><Relationship Id="rId2" Type="http://schemas.openxmlformats.org/officeDocument/2006/relationships/hyperlink" Target="http://en.wikipedia.org/wiki/Dns" TargetMode="External"/><Relationship Id="rId1" Type="http://schemas.openxmlformats.org/officeDocument/2006/relationships/slideLayout" Target="../slideLayouts/slideLayout2.xml"/><Relationship Id="rId6" Type="http://schemas.openxmlformats.org/officeDocument/2006/relationships/hyperlink" Target="/etc/hosts" TargetMode="External"/><Relationship Id="rId5" Type="http://schemas.openxmlformats.org/officeDocument/2006/relationships/hyperlink" Target="/private/etc/hosts" TargetMode="External"/><Relationship Id="rId4" Type="http://schemas.openxmlformats.org/officeDocument/2006/relationships/hyperlink" Target="file:///C:\Windows\system32\drivers\etc\host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aw-bc.com/info/regesstepp/index.html" TargetMode="External"/><Relationship Id="rId2" Type="http://schemas.openxmlformats.org/officeDocument/2006/relationships/hyperlink" Target="http://en.wikipedia.org/wiki/Ur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CSc</a:t>
            </a:r>
            <a:r>
              <a:rPr lang="en-US" dirty="0" smtClean="0"/>
              <a:t> 337</a:t>
            </a:r>
            <a:endParaRPr lang="en-US" dirty="0"/>
          </a:p>
        </p:txBody>
      </p:sp>
      <p:sp>
        <p:nvSpPr>
          <p:cNvPr id="3" name="Subtitle 2"/>
          <p:cNvSpPr>
            <a:spLocks noGrp="1"/>
          </p:cNvSpPr>
          <p:nvPr>
            <p:ph type="subTitle" idx="1"/>
          </p:nvPr>
        </p:nvSpPr>
        <p:spPr/>
        <p:txBody>
          <a:bodyPr/>
          <a:lstStyle/>
          <a:p>
            <a:r>
              <a:rPr lang="en-US" dirty="0" smtClean="0"/>
              <a:t>Lecture 1: Basic HTML</a:t>
            </a:r>
            <a:endParaRPr lang="en-US" dirty="0"/>
          </a:p>
        </p:txBody>
      </p:sp>
      <p:pic>
        <p:nvPicPr>
          <p:cNvPr id="1026" name="Picture 2" descr="FoxTr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0113" y="1871300"/>
            <a:ext cx="7021002" cy="2188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3895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Hypertext Transport Protocol (</a:t>
            </a:r>
            <a:r>
              <a:rPr lang="en-US" dirty="0">
                <a:hlinkClick r:id="rId2"/>
              </a:rPr>
              <a:t>HTTP</a:t>
            </a:r>
            <a:r>
              <a:rPr lang="en-US" dirty="0" smtClean="0"/>
              <a:t>)</a:t>
            </a:r>
            <a:endParaRPr lang="en-US" dirty="0"/>
          </a:p>
        </p:txBody>
      </p:sp>
      <p:sp>
        <p:nvSpPr>
          <p:cNvPr id="4" name="Rectangle 1"/>
          <p:cNvSpPr>
            <a:spLocks noGrp="1" noChangeArrowheads="1"/>
          </p:cNvSpPr>
          <p:nvPr>
            <p:ph idx="1"/>
          </p:nvPr>
        </p:nvSpPr>
        <p:spPr bwMode="auto">
          <a:xfrm>
            <a:off x="1097280" y="1819583"/>
            <a:ext cx="8872340" cy="249006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9350" tIns="0" rIns="0" bIns="119025"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200" dirty="0">
                <a:solidFill>
                  <a:schemeClr val="tx1"/>
                </a:solidFill>
                <a:latin typeface="Arial" panose="020B0604020202020204" pitchFamily="34" charset="0"/>
              </a:rPr>
              <a:t> </a:t>
            </a:r>
            <a:r>
              <a:rPr lang="en-US" sz="2200" dirty="0" smtClean="0">
                <a:solidFill>
                  <a:schemeClr val="tx1"/>
                </a:solidFill>
                <a:latin typeface="Arial" panose="020B0604020202020204" pitchFamily="34" charset="0"/>
              </a:rPr>
              <a:t> </a:t>
            </a:r>
            <a:r>
              <a:rPr kumimoji="0" lang="en-US" sz="2200" b="0" i="0" u="none" strike="noStrike" cap="none" normalizeH="0" baseline="0" dirty="0" smtClean="0">
                <a:ln>
                  <a:noFill/>
                </a:ln>
                <a:solidFill>
                  <a:srgbClr val="000000"/>
                </a:solidFill>
                <a:effectLst/>
                <a:latin typeface="Calibri" panose="020F0502020204030204" pitchFamily="34" charset="0"/>
              </a:rPr>
              <a:t>the set of commands understood by a web server and sent from a browser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some HTTP commands (your browser sends these internally):</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 GET  </a:t>
            </a:r>
            <a:r>
              <a:rPr kumimoji="0" lang="en-US" sz="2200" b="1" i="0" u="none" strike="noStrike" cap="none" normalizeH="0" baseline="0" dirty="0" smtClean="0">
                <a:ln>
                  <a:noFill/>
                </a:ln>
                <a:solidFill>
                  <a:srgbClr val="660000"/>
                </a:solidFill>
                <a:effectLst/>
                <a:latin typeface="Consolas" panose="020B0609020204030204" pitchFamily="49" charset="0"/>
                <a:cs typeface="Consolas" panose="020B0609020204030204" pitchFamily="49" charset="0"/>
              </a:rPr>
              <a:t>filename</a:t>
            </a:r>
            <a:r>
              <a:rPr kumimoji="0" lang="en-US" sz="2200" b="0" i="0" u="none" strike="noStrike" cap="none" normalizeH="0" baseline="0" dirty="0" smtClean="0">
                <a:ln>
                  <a:noFill/>
                </a:ln>
                <a:solidFill>
                  <a:srgbClr val="000000"/>
                </a:solidFill>
                <a:effectLst/>
                <a:latin typeface="Calibri" panose="020F0502020204030204" pitchFamily="34" charset="0"/>
              </a:rPr>
              <a:t> : download</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 POST </a:t>
            </a:r>
            <a:r>
              <a:rPr kumimoji="0" lang="en-US" sz="2200" b="1" i="0" u="none" strike="noStrike" cap="none" normalizeH="0" baseline="0" dirty="0" smtClean="0">
                <a:ln>
                  <a:noFill/>
                </a:ln>
                <a:solidFill>
                  <a:srgbClr val="660000"/>
                </a:solidFill>
                <a:effectLst/>
                <a:latin typeface="Consolas" panose="020B0609020204030204" pitchFamily="49" charset="0"/>
                <a:cs typeface="Consolas" panose="020B0609020204030204" pitchFamily="49" charset="0"/>
              </a:rPr>
              <a:t>filename</a:t>
            </a:r>
            <a:r>
              <a:rPr kumimoji="0" lang="en-US" sz="2200" b="0" i="0" u="none" strike="noStrike" cap="none" normalizeH="0" baseline="0" dirty="0" smtClean="0">
                <a:ln>
                  <a:noFill/>
                </a:ln>
                <a:solidFill>
                  <a:srgbClr val="000000"/>
                </a:solidFill>
                <a:effectLst/>
                <a:latin typeface="Calibri" panose="020F0502020204030204" pitchFamily="34" charset="0"/>
              </a:rPr>
              <a:t> : send a web form response</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 PUT  </a:t>
            </a:r>
            <a:r>
              <a:rPr kumimoji="0" lang="en-US" sz="2200" b="1" i="0" u="none" strike="noStrike" cap="none" normalizeH="0" baseline="0" dirty="0" smtClean="0">
                <a:ln>
                  <a:noFill/>
                </a:ln>
                <a:solidFill>
                  <a:srgbClr val="660000"/>
                </a:solidFill>
                <a:effectLst/>
                <a:latin typeface="Consolas" panose="020B0609020204030204" pitchFamily="49" charset="0"/>
                <a:cs typeface="Consolas" panose="020B0609020204030204" pitchFamily="49" charset="0"/>
              </a:rPr>
              <a:t>filename</a:t>
            </a:r>
            <a:r>
              <a:rPr kumimoji="0" lang="en-US" sz="2200" b="0" i="0" u="none" strike="noStrike" cap="none" normalizeH="0" baseline="0" dirty="0" smtClean="0">
                <a:ln>
                  <a:noFill/>
                </a:ln>
                <a:solidFill>
                  <a:srgbClr val="000000"/>
                </a:solidFill>
                <a:effectLst/>
                <a:latin typeface="Calibri" panose="020F0502020204030204" pitchFamily="34" charset="0"/>
              </a:rPr>
              <a:t> : upload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simulating a browser with a terminal window:</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panose="020B0604020202020204" pitchFamily="34" charset="0"/>
            </a:endParaRPr>
          </a:p>
        </p:txBody>
      </p:sp>
      <p:sp>
        <p:nvSpPr>
          <p:cNvPr id="6" name="Rectangle 5"/>
          <p:cNvSpPr/>
          <p:nvPr/>
        </p:nvSpPr>
        <p:spPr>
          <a:xfrm>
            <a:off x="1097280" y="3894916"/>
            <a:ext cx="10058400" cy="2308324"/>
          </a:xfrm>
          <a:prstGeom prst="rect">
            <a:avLst/>
          </a:prstGeom>
          <a:solidFill>
            <a:srgbClr val="E5F5FF"/>
          </a:solidFill>
          <a:ln w="19050">
            <a:solidFill>
              <a:schemeClr val="tx1"/>
            </a:solidFill>
          </a:ln>
        </p:spPr>
        <p:txBody>
          <a:bodyPr wrap="square">
            <a:spAutoFit/>
          </a:bodyPr>
          <a:lstStyle/>
          <a:p>
            <a:r>
              <a:rPr lang="en-US" dirty="0">
                <a:solidFill>
                  <a:srgbClr val="C00000"/>
                </a:solidFill>
                <a:latin typeface="Consolas" panose="020B0609020204030204" pitchFamily="49" charset="0"/>
                <a:cs typeface="Consolas" panose="020B0609020204030204" pitchFamily="49" charset="0"/>
              </a:rPr>
              <a:t>$ telnet www.cs.washington.edu 80</a:t>
            </a:r>
          </a:p>
          <a:p>
            <a:r>
              <a:rPr lang="en-US" dirty="0">
                <a:latin typeface="Consolas" panose="020B0609020204030204" pitchFamily="49" charset="0"/>
                <a:cs typeface="Consolas" panose="020B0609020204030204" pitchFamily="49" charset="0"/>
              </a:rPr>
              <a:t>Trying 128.208.3.88...</a:t>
            </a:r>
          </a:p>
          <a:p>
            <a:r>
              <a:rPr lang="en-US" dirty="0">
                <a:latin typeface="Consolas" panose="020B0609020204030204" pitchFamily="49" charset="0"/>
                <a:cs typeface="Consolas" panose="020B0609020204030204" pitchFamily="49" charset="0"/>
              </a:rPr>
              <a:t>Connected to 128.208.3.88 (128.208.3.88).</a:t>
            </a:r>
          </a:p>
          <a:p>
            <a:r>
              <a:rPr lang="en-US" dirty="0">
                <a:latin typeface="Consolas" panose="020B0609020204030204" pitchFamily="49" charset="0"/>
                <a:cs typeface="Consolas" panose="020B0609020204030204" pitchFamily="49" charset="0"/>
              </a:rPr>
              <a:t>Escape character is '^]'.</a:t>
            </a:r>
          </a:p>
          <a:p>
            <a:r>
              <a:rPr lang="en-US" dirty="0">
                <a:solidFill>
                  <a:srgbClr val="C00000"/>
                </a:solidFill>
                <a:latin typeface="Consolas" panose="020B0609020204030204" pitchFamily="49" charset="0"/>
                <a:cs typeface="Consolas" panose="020B0609020204030204" pitchFamily="49" charset="0"/>
              </a:rPr>
              <a:t>GET /index.html</a:t>
            </a:r>
          </a:p>
          <a:p>
            <a:r>
              <a:rPr lang="en-US" dirty="0">
                <a:latin typeface="Consolas" panose="020B0609020204030204" pitchFamily="49" charset="0"/>
                <a:cs typeface="Consolas" panose="020B0609020204030204" pitchFamily="49" charset="0"/>
              </a:rPr>
              <a:t>&lt;!DOCTYPE HTML PUBLIC "-//W3C//DTD HTML 4.0 ..."&gt;</a:t>
            </a:r>
          </a:p>
          <a:p>
            <a:r>
              <a:rPr lang="en-US" dirty="0">
                <a:latin typeface="Consolas" panose="020B0609020204030204" pitchFamily="49" charset="0"/>
                <a:cs typeface="Consolas" panose="020B0609020204030204" pitchFamily="49" charset="0"/>
              </a:rPr>
              <a:t>&lt;html&gt;</a:t>
            </a:r>
          </a:p>
          <a:p>
            <a:r>
              <a:rPr lang="en-US" dirty="0"/>
              <a:t>...</a:t>
            </a:r>
          </a:p>
        </p:txBody>
      </p:sp>
    </p:spTree>
    <p:extLst>
      <p:ext uri="{BB962C8B-B14F-4D97-AF65-F5344CB8AC3E}">
        <p14:creationId xmlns:p14="http://schemas.microsoft.com/office/powerpoint/2010/main" val="245068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"runs" the internet?</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200" dirty="0" smtClean="0"/>
              <a:t>  Internet </a:t>
            </a:r>
            <a:r>
              <a:rPr lang="en-US" sz="2200" dirty="0"/>
              <a:t>Engineering Task Force (</a:t>
            </a:r>
            <a:r>
              <a:rPr lang="en-US" sz="2200" dirty="0">
                <a:hlinkClick r:id="rId2"/>
              </a:rPr>
              <a:t>IETF</a:t>
            </a:r>
            <a:r>
              <a:rPr lang="en-US" sz="2200" dirty="0"/>
              <a:t>): internet protocol standards</a:t>
            </a:r>
          </a:p>
          <a:p>
            <a:pPr>
              <a:buFont typeface="Arial" panose="020B0604020202020204" pitchFamily="34" charset="0"/>
              <a:buChar char="•"/>
            </a:pPr>
            <a:r>
              <a:rPr lang="en-US" sz="2200" dirty="0" smtClean="0"/>
              <a:t>  Internet </a:t>
            </a:r>
            <a:r>
              <a:rPr lang="en-US" sz="2200" dirty="0"/>
              <a:t>Corporation for Assigned Names and Numbers (</a:t>
            </a:r>
            <a:r>
              <a:rPr lang="en-US" sz="2200" dirty="0">
                <a:hlinkClick r:id="rId3"/>
              </a:rPr>
              <a:t>ICANN</a:t>
            </a:r>
            <a:r>
              <a:rPr lang="en-US" sz="2200" dirty="0"/>
              <a:t>): </a:t>
            </a:r>
            <a:endParaRPr lang="en-US" sz="2200" dirty="0" smtClean="0"/>
          </a:p>
          <a:p>
            <a:pPr marL="0" indent="0">
              <a:spcBef>
                <a:spcPts val="0"/>
              </a:spcBef>
              <a:buNone/>
            </a:pPr>
            <a:r>
              <a:rPr lang="en-US" sz="2200" dirty="0"/>
              <a:t>	</a:t>
            </a:r>
            <a:r>
              <a:rPr lang="en-US" sz="2200" dirty="0" smtClean="0"/>
              <a:t>decides </a:t>
            </a:r>
            <a:r>
              <a:rPr lang="en-US" sz="2200" dirty="0"/>
              <a:t>top-level </a:t>
            </a:r>
            <a:r>
              <a:rPr lang="en-US" sz="2200" dirty="0">
                <a:hlinkClick r:id="rId4"/>
              </a:rPr>
              <a:t>domain names</a:t>
            </a:r>
            <a:endParaRPr lang="en-US" sz="2200" dirty="0"/>
          </a:p>
          <a:p>
            <a:pPr>
              <a:buFont typeface="Arial" panose="020B0604020202020204" pitchFamily="34" charset="0"/>
              <a:buChar char="•"/>
            </a:pPr>
            <a:r>
              <a:rPr lang="en-US" sz="2200" dirty="0" smtClean="0"/>
              <a:t>  World </a:t>
            </a:r>
            <a:r>
              <a:rPr lang="en-US" sz="2200" dirty="0"/>
              <a:t>Wide Web Consortium (</a:t>
            </a:r>
            <a:r>
              <a:rPr lang="en-US" sz="2200" dirty="0">
                <a:hlinkClick r:id="rId5"/>
              </a:rPr>
              <a:t>W3C</a:t>
            </a:r>
            <a:r>
              <a:rPr lang="en-US" sz="2200" dirty="0"/>
              <a:t>): web standards</a:t>
            </a:r>
          </a:p>
        </p:txBody>
      </p:sp>
      <p:pic>
        <p:nvPicPr>
          <p:cNvPr id="4098" name="Picture 2" descr="IET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5837" y="4245319"/>
            <a:ext cx="1838325" cy="1104901"/>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ICAN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38564" y="4178644"/>
            <a:ext cx="16954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W3C"/>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94849" y="4569169"/>
            <a:ext cx="3000375"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933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History</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200" dirty="0" smtClean="0"/>
              <a:t>  began </a:t>
            </a:r>
            <a:r>
              <a:rPr lang="en-US" sz="2200" dirty="0"/>
              <a:t>as a US Department of Defense network called </a:t>
            </a:r>
            <a:r>
              <a:rPr lang="en-US" sz="2200" dirty="0">
                <a:hlinkClick r:id="rId2"/>
              </a:rPr>
              <a:t>ARPANET</a:t>
            </a:r>
            <a:r>
              <a:rPr lang="en-US" sz="2200" dirty="0"/>
              <a:t> (1960s-70s)</a:t>
            </a:r>
          </a:p>
          <a:p>
            <a:pPr>
              <a:buFont typeface="Arial" panose="020B0604020202020204" pitchFamily="34" charset="0"/>
              <a:buChar char="•"/>
            </a:pPr>
            <a:r>
              <a:rPr lang="en-US" sz="2200" dirty="0" smtClean="0"/>
              <a:t>  initial </a:t>
            </a:r>
            <a:r>
              <a:rPr lang="en-US" sz="2200" dirty="0"/>
              <a:t>services: electronic mail, file transfer</a:t>
            </a:r>
          </a:p>
          <a:p>
            <a:pPr>
              <a:buFont typeface="Arial" panose="020B0604020202020204" pitchFamily="34" charset="0"/>
              <a:buChar char="•"/>
            </a:pPr>
            <a:r>
              <a:rPr lang="en-US" sz="2200" dirty="0" smtClean="0"/>
              <a:t>  opened </a:t>
            </a:r>
            <a:r>
              <a:rPr lang="en-US" sz="2200" dirty="0"/>
              <a:t>to commercial interests in late 80s</a:t>
            </a:r>
          </a:p>
          <a:p>
            <a:pPr>
              <a:buFont typeface="Arial" panose="020B0604020202020204" pitchFamily="34" charset="0"/>
              <a:buChar char="•"/>
            </a:pPr>
            <a:r>
              <a:rPr lang="en-US" sz="2200" dirty="0" smtClean="0"/>
              <a:t>  WWW </a:t>
            </a:r>
            <a:r>
              <a:rPr lang="en-US" sz="2200" dirty="0"/>
              <a:t>created in 1989-91 by </a:t>
            </a:r>
            <a:r>
              <a:rPr lang="en-US" sz="2200" dirty="0">
                <a:hlinkClick r:id="rId3"/>
              </a:rPr>
              <a:t>Tim Berners-Lee</a:t>
            </a:r>
            <a:endParaRPr lang="en-US" sz="2200" dirty="0"/>
          </a:p>
          <a:p>
            <a:pPr>
              <a:buFont typeface="Arial" panose="020B0604020202020204" pitchFamily="34" charset="0"/>
              <a:buChar char="•"/>
            </a:pPr>
            <a:r>
              <a:rPr lang="en-US" sz="2200" dirty="0" smtClean="0"/>
              <a:t>  popular </a:t>
            </a:r>
            <a:r>
              <a:rPr lang="en-US" sz="2200" dirty="0"/>
              <a:t>web browsers released: Netscape 1994, IE 1995</a:t>
            </a:r>
          </a:p>
          <a:p>
            <a:pPr>
              <a:buFont typeface="Arial" panose="020B0604020202020204" pitchFamily="34" charset="0"/>
              <a:buChar char="•"/>
            </a:pPr>
            <a:r>
              <a:rPr lang="en-US" sz="2200" dirty="0" smtClean="0"/>
              <a:t>  Amazon.com </a:t>
            </a:r>
            <a:r>
              <a:rPr lang="en-US" sz="2200" dirty="0"/>
              <a:t>opens in 1995; Google January 1996</a:t>
            </a:r>
          </a:p>
          <a:p>
            <a:pPr>
              <a:buFont typeface="Arial" panose="020B0604020202020204" pitchFamily="34" charset="0"/>
              <a:buChar char="•"/>
            </a:pPr>
            <a:r>
              <a:rPr lang="en-US" sz="2200" dirty="0" smtClean="0">
                <a:hlinkClick r:id="rId4"/>
              </a:rPr>
              <a:t>  Hamster </a:t>
            </a:r>
            <a:r>
              <a:rPr lang="en-US" sz="2200" dirty="0">
                <a:hlinkClick r:id="rId4"/>
              </a:rPr>
              <a:t>Dance</a:t>
            </a:r>
            <a:r>
              <a:rPr lang="en-US" sz="2200" dirty="0"/>
              <a:t> web page created in 1999 </a:t>
            </a:r>
          </a:p>
        </p:txBody>
      </p:sp>
      <p:pic>
        <p:nvPicPr>
          <p:cNvPr id="3074" name="Picture 2" descr="hamster danc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31605" y="4974189"/>
            <a:ext cx="2124075" cy="1266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92895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languages / technologies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200" dirty="0" smtClean="0"/>
              <a:t>  Hypertext </a:t>
            </a:r>
            <a:r>
              <a:rPr lang="en-US" sz="2200" dirty="0"/>
              <a:t>Markup Language (</a:t>
            </a:r>
            <a:r>
              <a:rPr lang="en-US" sz="2200" dirty="0">
                <a:hlinkClick r:id="rId2"/>
              </a:rPr>
              <a:t>HTML</a:t>
            </a:r>
            <a:r>
              <a:rPr lang="en-US" sz="2200" dirty="0"/>
              <a:t>): used for writing web pages</a:t>
            </a:r>
          </a:p>
          <a:p>
            <a:pPr>
              <a:buFont typeface="Arial" panose="020B0604020202020204" pitchFamily="34" charset="0"/>
              <a:buChar char="•"/>
            </a:pPr>
            <a:r>
              <a:rPr lang="en-US" sz="2200" dirty="0" smtClean="0"/>
              <a:t>  Cascading </a:t>
            </a:r>
            <a:r>
              <a:rPr lang="en-US" sz="2200" dirty="0"/>
              <a:t>Style Sheets (</a:t>
            </a:r>
            <a:r>
              <a:rPr lang="en-US" sz="2200" dirty="0">
                <a:hlinkClick r:id="rId3"/>
              </a:rPr>
              <a:t>CSS</a:t>
            </a:r>
            <a:r>
              <a:rPr lang="en-US" sz="2200" dirty="0"/>
              <a:t>): stylistic info for web </a:t>
            </a:r>
            <a:r>
              <a:rPr lang="en-US" sz="2200" dirty="0" smtClean="0"/>
              <a:t>pages</a:t>
            </a:r>
          </a:p>
          <a:p>
            <a:pPr>
              <a:buFont typeface="Arial" panose="020B0604020202020204" pitchFamily="34" charset="0"/>
              <a:buChar char="•"/>
            </a:pPr>
            <a:r>
              <a:rPr lang="en-US" sz="2200" dirty="0" smtClean="0"/>
              <a:t>  </a:t>
            </a:r>
            <a:r>
              <a:rPr lang="en-US" sz="2200" dirty="0">
                <a:hlinkClick r:id="rId4"/>
              </a:rPr>
              <a:t>JavaScript</a:t>
            </a:r>
            <a:r>
              <a:rPr lang="en-US" sz="2200" dirty="0"/>
              <a:t>: interactive and programmable web </a:t>
            </a:r>
            <a:r>
              <a:rPr lang="en-US" sz="2200" dirty="0" smtClean="0"/>
              <a:t>pages</a:t>
            </a:r>
          </a:p>
          <a:p>
            <a:pPr>
              <a:buFont typeface="Arial" panose="020B0604020202020204" pitchFamily="34" charset="0"/>
              <a:buChar char="•"/>
            </a:pPr>
            <a:r>
              <a:rPr lang="en-US" sz="2200" dirty="0" smtClean="0"/>
              <a:t>  Node.js (</a:t>
            </a:r>
            <a:r>
              <a:rPr lang="en-US" sz="2200" u="sng" dirty="0" smtClean="0">
                <a:solidFill>
                  <a:srgbClr val="84B93F"/>
                </a:solidFill>
              </a:rPr>
              <a:t>Node</a:t>
            </a:r>
            <a:r>
              <a:rPr lang="en-US" sz="2200" dirty="0" smtClean="0"/>
              <a:t>): </a:t>
            </a:r>
            <a:r>
              <a:rPr lang="en-US" sz="2200" dirty="0"/>
              <a:t>dynamically create pages on a web server</a:t>
            </a:r>
          </a:p>
          <a:p>
            <a:pPr>
              <a:buFont typeface="Arial" panose="020B0604020202020204" pitchFamily="34" charset="0"/>
              <a:buChar char="•"/>
            </a:pPr>
            <a:r>
              <a:rPr lang="en-US" sz="2200" dirty="0" smtClean="0"/>
              <a:t>  Asynchronous </a:t>
            </a:r>
            <a:r>
              <a:rPr lang="en-US" sz="2200" dirty="0"/>
              <a:t>JavaScript and XML (</a:t>
            </a:r>
            <a:r>
              <a:rPr lang="en-US" sz="2200" dirty="0">
                <a:hlinkClick r:id="rId5"/>
              </a:rPr>
              <a:t>Ajax</a:t>
            </a:r>
            <a:r>
              <a:rPr lang="en-US" sz="2200" dirty="0"/>
              <a:t>): accessing data for web applications</a:t>
            </a:r>
          </a:p>
          <a:p>
            <a:pPr>
              <a:buFont typeface="Arial" panose="020B0604020202020204" pitchFamily="34" charset="0"/>
              <a:buChar char="•"/>
            </a:pPr>
            <a:r>
              <a:rPr lang="en-US" sz="2200" dirty="0"/>
              <a:t>  JavaScript Object Notation (</a:t>
            </a:r>
            <a:r>
              <a:rPr lang="en-US" sz="2200" u="sng" dirty="0" smtClean="0">
                <a:solidFill>
                  <a:srgbClr val="84B93F"/>
                </a:solidFill>
              </a:rPr>
              <a:t>JSON</a:t>
            </a:r>
            <a:r>
              <a:rPr lang="en-US" sz="2200" dirty="0" smtClean="0"/>
              <a:t>): </a:t>
            </a:r>
            <a:r>
              <a:rPr lang="en-US" sz="2200" dirty="0" err="1" smtClean="0"/>
              <a:t>metalanguage</a:t>
            </a:r>
            <a:r>
              <a:rPr lang="en-US" sz="2200" dirty="0" smtClean="0"/>
              <a:t> for organizing data</a:t>
            </a:r>
          </a:p>
          <a:p>
            <a:pPr>
              <a:buFont typeface="Arial" panose="020B0604020202020204" pitchFamily="34" charset="0"/>
              <a:buChar char="•"/>
            </a:pPr>
            <a:r>
              <a:rPr lang="en-US" sz="2200" dirty="0" smtClean="0"/>
              <a:t>  </a:t>
            </a:r>
            <a:r>
              <a:rPr lang="en-US" sz="2200" dirty="0" smtClean="0"/>
              <a:t>Structured </a:t>
            </a:r>
            <a:r>
              <a:rPr lang="en-US" sz="2200" dirty="0" smtClean="0"/>
              <a:t>Query Language </a:t>
            </a:r>
            <a:r>
              <a:rPr lang="en-US" sz="2200" dirty="0" smtClean="0"/>
              <a:t>(</a:t>
            </a:r>
            <a:r>
              <a:rPr lang="en-US" sz="2200" u="sng" dirty="0" smtClean="0">
                <a:solidFill>
                  <a:srgbClr val="84B93F"/>
                </a:solidFill>
              </a:rPr>
              <a:t>S</a:t>
            </a:r>
            <a:r>
              <a:rPr lang="en-US" sz="2200" u="sng" dirty="0" smtClean="0">
                <a:solidFill>
                  <a:srgbClr val="84B93F"/>
                </a:solidFill>
                <a:hlinkClick r:id="rId6"/>
              </a:rPr>
              <a:t>QL</a:t>
            </a:r>
            <a:r>
              <a:rPr lang="en-US" sz="2200" dirty="0" smtClean="0"/>
              <a:t>): interaction with databases</a:t>
            </a:r>
            <a:endParaRPr lang="en-US" sz="2200" dirty="0"/>
          </a:p>
        </p:txBody>
      </p:sp>
    </p:spTree>
    <p:extLst>
      <p:ext uri="{BB962C8B-B14F-4D97-AF65-F5344CB8AC3E}">
        <p14:creationId xmlns:p14="http://schemas.microsoft.com/office/powerpoint/2010/main" val="654797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Hypertext Markup Language (</a:t>
            </a:r>
            <a:r>
              <a:rPr lang="en-US" b="1" dirty="0" smtClean="0">
                <a:hlinkClick r:id="rId2"/>
              </a:rPr>
              <a:t>HTML</a:t>
            </a:r>
            <a:r>
              <a:rPr lang="en-US" b="1" dirty="0" smtClean="0"/>
              <a:t>)</a:t>
            </a:r>
            <a:endParaRPr lang="en-US" dirty="0"/>
          </a:p>
        </p:txBody>
      </p:sp>
      <p:sp>
        <p:nvSpPr>
          <p:cNvPr id="6" name="Rectangle 3"/>
          <p:cNvSpPr>
            <a:spLocks noGrp="1" noChangeArrowheads="1"/>
          </p:cNvSpPr>
          <p:nvPr>
            <p:ph idx="1"/>
          </p:nvPr>
        </p:nvSpPr>
        <p:spPr bwMode="auto">
          <a:xfrm>
            <a:off x="1097280" y="1869063"/>
            <a:ext cx="10839616"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en-US" sz="2200" b="0" i="0" u="none" strike="noStrike" cap="none" normalizeH="0" baseline="0" dirty="0" smtClean="0">
                <a:ln>
                  <a:noFill/>
                </a:ln>
                <a:solidFill>
                  <a:schemeClr val="tx1"/>
                </a:solidFill>
                <a:effectLst/>
                <a:latin typeface="Arial" panose="020B0604020202020204" pitchFamily="34" charset="0"/>
              </a:rPr>
              <a:t>  describes the </a:t>
            </a:r>
            <a:r>
              <a:rPr kumimoji="0" lang="en-US" sz="2200" b="0" i="1" u="none" strike="noStrike" cap="none" normalizeH="0" baseline="0" dirty="0" smtClean="0">
                <a:ln>
                  <a:noFill/>
                </a:ln>
                <a:solidFill>
                  <a:schemeClr val="tx1"/>
                </a:solidFill>
                <a:effectLst/>
                <a:latin typeface="Arial" panose="020B0604020202020204" pitchFamily="34" charset="0"/>
              </a:rPr>
              <a:t>content</a:t>
            </a:r>
            <a:r>
              <a:rPr kumimoji="0" lang="en-US" sz="2200" b="0" i="0" u="none" strike="noStrike" cap="none" normalizeH="0" baseline="0" dirty="0" smtClean="0">
                <a:ln>
                  <a:noFill/>
                </a:ln>
                <a:solidFill>
                  <a:schemeClr val="tx1"/>
                </a:solidFill>
                <a:effectLst/>
                <a:latin typeface="Arial" panose="020B0604020202020204" pitchFamily="34" charset="0"/>
              </a:rPr>
              <a:t> and structure of information on a web page </a:t>
            </a:r>
          </a:p>
          <a:p>
            <a:pPr marL="457200" marR="0" lvl="1" indent="0" algn="l" defTabSz="914400" rtl="0" eaLnBrk="0" fontAlgn="base" latinLnBrk="0" hangingPunct="0">
              <a:lnSpc>
                <a:spcPct val="150000"/>
              </a:lnSpc>
              <a:spcBef>
                <a:spcPct val="0"/>
              </a:spcBef>
              <a:spcAft>
                <a:spcPct val="0"/>
              </a:spcAft>
              <a:buClrTx/>
              <a:buSzTx/>
              <a:buFontTx/>
              <a:buChar char="•"/>
              <a:tabLst/>
            </a:pPr>
            <a:r>
              <a:rPr kumimoji="0" lang="en-US" sz="2200" b="0" i="0" u="none" strike="noStrike" cap="none" normalizeH="0" baseline="0" dirty="0" smtClean="0">
                <a:ln>
                  <a:noFill/>
                </a:ln>
                <a:solidFill>
                  <a:schemeClr val="tx1"/>
                </a:solidFill>
                <a:effectLst/>
                <a:latin typeface="Arial" panose="020B0604020202020204" pitchFamily="34" charset="0"/>
              </a:rPr>
              <a:t>  not the same as the </a:t>
            </a:r>
            <a:r>
              <a:rPr kumimoji="0" lang="en-US" sz="2200" b="0" i="1" u="none" strike="noStrike" cap="none" normalizeH="0" baseline="0" dirty="0" smtClean="0">
                <a:ln>
                  <a:noFill/>
                </a:ln>
                <a:solidFill>
                  <a:schemeClr val="tx1"/>
                </a:solidFill>
                <a:effectLst/>
                <a:latin typeface="Arial" panose="020B0604020202020204" pitchFamily="34" charset="0"/>
              </a:rPr>
              <a:t>presentation</a:t>
            </a:r>
            <a:r>
              <a:rPr kumimoji="0" lang="en-US" sz="2200" b="0" i="0" u="none" strike="noStrike" cap="none" normalizeH="0" baseline="0" dirty="0" smtClean="0">
                <a:ln>
                  <a:noFill/>
                </a:ln>
                <a:solidFill>
                  <a:schemeClr val="tx1"/>
                </a:solidFill>
                <a:effectLst/>
                <a:latin typeface="Arial" panose="020B0604020202020204" pitchFamily="34" charset="0"/>
              </a:rPr>
              <a:t> (appearance on screen) </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2200" b="0" i="0" u="none" strike="noStrike" cap="none" normalizeH="0" baseline="0" dirty="0" smtClean="0">
                <a:ln>
                  <a:noFill/>
                </a:ln>
                <a:solidFill>
                  <a:schemeClr val="tx1"/>
                </a:solidFill>
                <a:effectLst/>
                <a:latin typeface="Arial" panose="020B0604020202020204" pitchFamily="34" charset="0"/>
              </a:rPr>
              <a:t>  surrounds text content with opening and closing tags </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2200" b="0" i="0" u="none" strike="noStrike" cap="none" normalizeH="0" baseline="0" dirty="0" smtClean="0">
                <a:ln>
                  <a:noFill/>
                </a:ln>
                <a:solidFill>
                  <a:schemeClr val="tx1"/>
                </a:solidFill>
                <a:effectLst/>
                <a:latin typeface="Arial" panose="020B0604020202020204" pitchFamily="34" charset="0"/>
              </a:rPr>
              <a:t>  each tag's name is called an element </a:t>
            </a:r>
          </a:p>
          <a:p>
            <a:pPr marL="457200" marR="0" lvl="1" indent="0" algn="l" defTabSz="914400" rtl="0" eaLnBrk="0" fontAlgn="base" latinLnBrk="0" hangingPunct="0">
              <a:lnSpc>
                <a:spcPct val="150000"/>
              </a:lnSpc>
              <a:spcBef>
                <a:spcPct val="0"/>
              </a:spcBef>
              <a:spcAft>
                <a:spcPct val="0"/>
              </a:spcAft>
              <a:buClrTx/>
              <a:buSzTx/>
              <a:buFontTx/>
              <a:buChar char="•"/>
              <a:tabLst/>
            </a:pPr>
            <a:r>
              <a:rPr kumimoji="0" lang="en-US" sz="2200" b="0" i="0" u="none" strike="noStrike" cap="none" normalizeH="0" baseline="0" dirty="0" smtClean="0">
                <a:ln>
                  <a:noFill/>
                </a:ln>
                <a:solidFill>
                  <a:schemeClr val="tx1"/>
                </a:solidFill>
                <a:effectLst/>
                <a:latin typeface="Arial" panose="020B0604020202020204" pitchFamily="34" charset="0"/>
              </a:rPr>
              <a:t>  syntax: </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element</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&gt;</a:t>
            </a:r>
            <a:r>
              <a:rPr kumimoji="0" lang="en-US" sz="2200" b="0" i="0" u="none" strike="noStrike" cap="none" normalizeH="0" baseline="0" dirty="0" smtClean="0">
                <a:ln>
                  <a:noFill/>
                </a:ln>
                <a:solidFill>
                  <a:schemeClr val="tx1"/>
                </a:solidFill>
                <a:effectLst/>
              </a:rPr>
              <a:t> </a:t>
            </a:r>
            <a:r>
              <a:rPr kumimoji="0" lang="en-US" sz="2200" b="0" i="1" u="none" strike="noStrike" cap="none" normalizeH="0" baseline="0" dirty="0" smtClean="0">
                <a:ln>
                  <a:noFill/>
                </a:ln>
                <a:solidFill>
                  <a:schemeClr val="tx1"/>
                </a:solidFill>
                <a:effectLst/>
                <a:latin typeface="Arial" panose="020B0604020202020204" pitchFamily="34" charset="0"/>
              </a:rPr>
              <a:t>content</a:t>
            </a:r>
            <a:r>
              <a:rPr kumimoji="0" lang="en-US" sz="2200" b="0" i="0" u="none" strike="noStrike" cap="none" normalizeH="0" baseline="0" dirty="0" smtClean="0">
                <a:ln>
                  <a:noFill/>
                </a:ln>
                <a:solidFill>
                  <a:schemeClr val="tx1"/>
                </a:solidFill>
                <a:effectLst/>
                <a:latin typeface="Arial" panose="020B0604020202020204" pitchFamily="34" charset="0"/>
              </a:rPr>
              <a:t> </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element</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&gt;</a:t>
            </a:r>
            <a:r>
              <a:rPr kumimoji="0" lang="en-US" sz="2200" b="0" i="0" u="none" strike="noStrike" cap="none" normalizeH="0" baseline="0" dirty="0" smtClean="0">
                <a:ln>
                  <a:noFill/>
                </a:ln>
                <a:solidFill>
                  <a:schemeClr val="tx1"/>
                </a:solidFill>
                <a:effectLst/>
              </a:rPr>
              <a:t> </a:t>
            </a:r>
            <a:endParaRPr kumimoji="0" lang="en-US" sz="2200" b="0" i="0" u="none" strike="noStrike" cap="none" normalizeH="0" baseline="0" dirty="0" smtClean="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50000"/>
              </a:lnSpc>
              <a:spcBef>
                <a:spcPct val="0"/>
              </a:spcBef>
              <a:spcAft>
                <a:spcPct val="0"/>
              </a:spcAft>
              <a:buClrTx/>
              <a:buSzTx/>
              <a:buFontTx/>
              <a:buChar char="•"/>
              <a:tabLst/>
            </a:pPr>
            <a:r>
              <a:rPr kumimoji="0" lang="en-US" sz="2200" b="0" i="0" u="none" strike="noStrike" cap="none" normalizeH="0" baseline="0" dirty="0" smtClean="0">
                <a:ln>
                  <a:noFill/>
                </a:ln>
                <a:solidFill>
                  <a:schemeClr val="tx1"/>
                </a:solidFill>
                <a:effectLst/>
                <a:latin typeface="Arial" panose="020B0604020202020204" pitchFamily="34" charset="0"/>
              </a:rPr>
              <a:t>  example: </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&lt;p&gt;</a:t>
            </a:r>
            <a:r>
              <a:rPr kumimoji="0" lang="en-US" sz="2200" b="0" i="0" u="none" strike="noStrike" cap="none" normalizeH="0" baseline="0" dirty="0" smtClean="0">
                <a:ln>
                  <a:noFill/>
                </a:ln>
                <a:solidFill>
                  <a:schemeClr val="tx1"/>
                </a:solidFill>
                <a:effectLst/>
                <a:latin typeface="Arial Unicode MS" panose="020B0604020202020204" pitchFamily="34" charset="-128"/>
              </a:rPr>
              <a:t>This is a paragraph</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&lt;/p&gt;</a:t>
            </a:r>
            <a:r>
              <a:rPr kumimoji="0" lang="en-US" sz="2200" b="0" i="0" u="none" strike="noStrike" cap="none" normalizeH="0" baseline="0" dirty="0" smtClean="0">
                <a:ln>
                  <a:noFill/>
                </a:ln>
                <a:solidFill>
                  <a:schemeClr val="tx1"/>
                </a:solidFill>
                <a:effectLst/>
              </a:rPr>
              <a:t> </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2200" b="0" i="0" u="none" strike="noStrike" cap="none" normalizeH="0" baseline="0" dirty="0" smtClean="0">
                <a:ln>
                  <a:noFill/>
                </a:ln>
                <a:solidFill>
                  <a:schemeClr val="tx1"/>
                </a:solidFill>
                <a:effectLst/>
                <a:latin typeface="Arial" panose="020B0604020202020204" pitchFamily="34" charset="0"/>
              </a:rPr>
              <a:t>  most whitespace is insignificant in HTML (ignored or collapsed to a single space) </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2200" b="0" i="0" u="none" strike="noStrike" cap="none" normalizeH="0" baseline="0" dirty="0" smtClean="0">
                <a:ln>
                  <a:noFill/>
                </a:ln>
                <a:solidFill>
                  <a:schemeClr val="tx1"/>
                </a:solidFill>
                <a:effectLst/>
                <a:latin typeface="Arial" panose="020B0604020202020204" pitchFamily="34" charset="0"/>
              </a:rPr>
              <a:t>  we will use a newer version called HTML5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77812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Structure of an HTML </a:t>
            </a:r>
            <a:r>
              <a:rPr lang="en-US" b="1" dirty="0" smtClean="0"/>
              <a:t>page</a:t>
            </a:r>
            <a:endParaRPr lang="en-US" dirty="0"/>
          </a:p>
        </p:txBody>
      </p:sp>
      <p:sp>
        <p:nvSpPr>
          <p:cNvPr id="4" name="Rectangle 1"/>
          <p:cNvSpPr>
            <a:spLocks noGrp="1" noChangeArrowheads="1"/>
          </p:cNvSpPr>
          <p:nvPr>
            <p:ph idx="1"/>
          </p:nvPr>
        </p:nvSpPr>
        <p:spPr bwMode="auto">
          <a:xfrm>
            <a:off x="1097280" y="1872256"/>
            <a:ext cx="783099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&lt;!DOCTYPE html&gt; </a:t>
            </a:r>
            <a:endParaRPr lang="en-US" sz="2800" dirty="0">
              <a:solidFill>
                <a:schemeClr val="tx1"/>
              </a:solidFill>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&lt;html&gt; </a:t>
            </a:r>
          </a:p>
          <a:p>
            <a:pPr marL="0" marR="0" lvl="0" indent="0" algn="l" defTabSz="914400" rtl="0" eaLnBrk="0" fontAlgn="base" latinLnBrk="0" hangingPunct="0">
              <a:lnSpc>
                <a:spcPct val="100000"/>
              </a:lnSpc>
              <a:spcBef>
                <a:spcPct val="0"/>
              </a:spcBef>
              <a:spcAft>
                <a:spcPct val="0"/>
              </a:spcAft>
              <a:buClrTx/>
              <a:buSzTx/>
              <a:buFontTx/>
              <a:buNone/>
              <a:tabLst/>
            </a:pPr>
            <a:r>
              <a:rPr lang="en-US" sz="2800" dirty="0" smtClean="0">
                <a:solidFill>
                  <a:schemeClr val="tx1"/>
                </a:solidFill>
                <a:latin typeface="Courier New" panose="02070309020205020404" pitchFamily="49" charset="0"/>
                <a:cs typeface="Courier New" panose="02070309020205020404" pitchFamily="49" charset="0"/>
              </a:rPr>
              <a:t>	</a:t>
            </a:r>
            <a:r>
              <a:rPr kumimoji="0" lang="en-US" sz="28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&lt;head&gt; </a:t>
            </a:r>
          </a:p>
          <a:p>
            <a:pPr marL="0" marR="0" lvl="0" indent="0" algn="l" defTabSz="914400" rtl="0" eaLnBrk="0" fontAlgn="base" latinLnBrk="0" hangingPunct="0">
              <a:lnSpc>
                <a:spcPct val="100000"/>
              </a:lnSpc>
              <a:spcBef>
                <a:spcPct val="0"/>
              </a:spcBef>
              <a:spcAft>
                <a:spcPct val="0"/>
              </a:spcAft>
              <a:buClrTx/>
              <a:buSzTx/>
              <a:buFontTx/>
              <a:buNone/>
              <a:tabLst/>
            </a:pPr>
            <a:r>
              <a:rPr lang="en-US" sz="2800" dirty="0" smtClean="0">
                <a:solidFill>
                  <a:schemeClr val="tx1"/>
                </a:solidFill>
                <a:latin typeface="Courier New" panose="02070309020205020404" pitchFamily="49" charset="0"/>
                <a:cs typeface="Courier New" panose="02070309020205020404" pitchFamily="49" charset="0"/>
              </a:rPr>
              <a:t>		</a:t>
            </a:r>
            <a:r>
              <a:rPr kumimoji="0" lang="en-US" sz="28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information about the page</a:t>
            </a:r>
            <a:r>
              <a:rPr kumimoji="0" lang="en-US" sz="28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a:t>
            </a:r>
            <a:endParaRPr lang="en-US" sz="2800" dirty="0">
              <a:solidFill>
                <a:schemeClr val="tx1"/>
              </a:solidFill>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&lt;/head&gt; </a:t>
            </a:r>
          </a:p>
          <a:p>
            <a:pPr marL="0" marR="0" lvl="0" indent="0" algn="l" defTabSz="914400" rtl="0" eaLnBrk="0" fontAlgn="base" latinLnBrk="0" hangingPunct="0">
              <a:lnSpc>
                <a:spcPct val="100000"/>
              </a:lnSpc>
              <a:spcBef>
                <a:spcPct val="0"/>
              </a:spcBef>
              <a:spcAft>
                <a:spcPct val="0"/>
              </a:spcAft>
              <a:buClrTx/>
              <a:buSzTx/>
              <a:buFontTx/>
              <a:buNone/>
              <a:tabLst/>
            </a:pPr>
            <a:r>
              <a:rPr lang="en-US" sz="2800" dirty="0" smtClean="0">
                <a:solidFill>
                  <a:schemeClr val="tx1"/>
                </a:solidFill>
                <a:latin typeface="Courier New" panose="02070309020205020404" pitchFamily="49" charset="0"/>
                <a:cs typeface="Courier New" panose="02070309020205020404" pitchFamily="49" charset="0"/>
              </a:rPr>
              <a:t>	</a:t>
            </a:r>
            <a:r>
              <a:rPr kumimoji="0" lang="en-US" sz="28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&lt;body&gt; </a:t>
            </a:r>
          </a:p>
          <a:p>
            <a:pPr marL="0" marR="0" lvl="0" indent="0" algn="l" defTabSz="914400" rtl="0" eaLnBrk="0" fontAlgn="base" latinLnBrk="0" hangingPunct="0">
              <a:lnSpc>
                <a:spcPct val="100000"/>
              </a:lnSpc>
              <a:spcBef>
                <a:spcPct val="0"/>
              </a:spcBef>
              <a:spcAft>
                <a:spcPct val="0"/>
              </a:spcAft>
              <a:buClrTx/>
              <a:buSzTx/>
              <a:buFontTx/>
              <a:buNone/>
              <a:tabLst/>
            </a:pPr>
            <a:r>
              <a:rPr lang="en-US" sz="2800" dirty="0" smtClean="0">
                <a:solidFill>
                  <a:schemeClr val="tx1"/>
                </a:solidFill>
                <a:latin typeface="Courier New" panose="02070309020205020404" pitchFamily="49" charset="0"/>
                <a:cs typeface="Courier New" panose="02070309020205020404" pitchFamily="49" charset="0"/>
              </a:rPr>
              <a:t>		</a:t>
            </a:r>
            <a:r>
              <a:rPr kumimoji="0" lang="en-US" sz="28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page contents</a:t>
            </a:r>
            <a:r>
              <a:rPr kumimoji="0" lang="en-US" sz="28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2800" dirty="0" smtClean="0">
                <a:solidFill>
                  <a:schemeClr val="tx1"/>
                </a:solidFill>
                <a:latin typeface="Courier New" panose="02070309020205020404" pitchFamily="49" charset="0"/>
                <a:cs typeface="Courier New" panose="02070309020205020404" pitchFamily="49" charset="0"/>
              </a:rPr>
              <a:t>	</a:t>
            </a:r>
            <a:r>
              <a:rPr kumimoji="0" lang="en-US" sz="28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&lt;/body&gt;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&lt;/html&gt; </a:t>
            </a:r>
          </a:p>
        </p:txBody>
      </p:sp>
    </p:spTree>
    <p:extLst>
      <p:ext uri="{BB962C8B-B14F-4D97-AF65-F5344CB8AC3E}">
        <p14:creationId xmlns:p14="http://schemas.microsoft.com/office/powerpoint/2010/main" val="27031481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Page title: </a:t>
            </a:r>
            <a:r>
              <a:rPr lang="en-US" b="1" dirty="0">
                <a:solidFill>
                  <a:srgbClr val="84B93F"/>
                </a:solidFill>
              </a:rPr>
              <a:t>&lt;title&gt;</a:t>
            </a:r>
          </a:p>
        </p:txBody>
      </p:sp>
      <p:sp>
        <p:nvSpPr>
          <p:cNvPr id="3" name="Content Placeholder 2"/>
          <p:cNvSpPr>
            <a:spLocks noGrp="1"/>
          </p:cNvSpPr>
          <p:nvPr>
            <p:ph idx="1"/>
          </p:nvPr>
        </p:nvSpPr>
        <p:spPr/>
        <p:txBody>
          <a:bodyPr/>
          <a:lstStyle/>
          <a:p>
            <a:pPr algn="ctr"/>
            <a:r>
              <a:rPr lang="en-US" sz="2200" i="1" dirty="0"/>
              <a:t>describes the title of the web </a:t>
            </a:r>
            <a:r>
              <a:rPr lang="en-US" sz="2200" i="1" dirty="0" smtClean="0"/>
              <a:t>page</a:t>
            </a:r>
          </a:p>
          <a:p>
            <a:r>
              <a:rPr lang="en-US" sz="2200" dirty="0">
                <a:solidFill>
                  <a:schemeClr val="accent1"/>
                </a:solidFill>
              </a:rPr>
              <a:t>&lt;title&gt;</a:t>
            </a:r>
            <a:r>
              <a:rPr lang="en-US" sz="2200" dirty="0"/>
              <a:t>Chapter 2: HTML Basics</a:t>
            </a:r>
            <a:r>
              <a:rPr lang="en-US" sz="2200" dirty="0">
                <a:solidFill>
                  <a:schemeClr val="accent1"/>
                </a:solidFill>
              </a:rPr>
              <a:t>&lt;/title&gt;</a:t>
            </a:r>
          </a:p>
          <a:p>
            <a:endParaRPr lang="en-US" sz="2200" dirty="0"/>
          </a:p>
          <a:p>
            <a:pPr>
              <a:buFont typeface="Arial" panose="020B0604020202020204" pitchFamily="34" charset="0"/>
              <a:buChar char="•"/>
            </a:pPr>
            <a:r>
              <a:rPr lang="en-US" sz="2200" dirty="0"/>
              <a:t>    placed within the head of the page</a:t>
            </a:r>
          </a:p>
          <a:p>
            <a:pPr>
              <a:buFont typeface="Arial" panose="020B0604020202020204" pitchFamily="34" charset="0"/>
              <a:buChar char="•"/>
            </a:pPr>
            <a:r>
              <a:rPr lang="en-US" sz="2200" dirty="0"/>
              <a:t>    displayed in the web browser's title bar and when bookmarking the page</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9854173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 Paragraph: </a:t>
            </a:r>
            <a:r>
              <a:rPr lang="en-US" b="1" dirty="0">
                <a:solidFill>
                  <a:srgbClr val="84B93F"/>
                </a:solidFill>
              </a:rPr>
              <a:t>&lt;p</a:t>
            </a:r>
            <a:r>
              <a:rPr lang="en-US" b="1" dirty="0" smtClean="0">
                <a:solidFill>
                  <a:srgbClr val="84B93F"/>
                </a:solidFill>
              </a:rPr>
              <a:t>&gt;</a:t>
            </a:r>
            <a:endParaRPr lang="en-US" b="1" dirty="0">
              <a:solidFill>
                <a:srgbClr val="84B93F"/>
              </a:solidFill>
            </a:endParaRPr>
          </a:p>
        </p:txBody>
      </p:sp>
      <p:sp>
        <p:nvSpPr>
          <p:cNvPr id="3" name="Content Placeholder 2"/>
          <p:cNvSpPr>
            <a:spLocks noGrp="1"/>
          </p:cNvSpPr>
          <p:nvPr>
            <p:ph idx="1"/>
          </p:nvPr>
        </p:nvSpPr>
        <p:spPr>
          <a:xfrm>
            <a:off x="1097280" y="1756282"/>
            <a:ext cx="10058400" cy="4162825"/>
          </a:xfrm>
        </p:spPr>
        <p:txBody>
          <a:bodyPr>
            <a:normAutofit fontScale="92500"/>
          </a:bodyPr>
          <a:lstStyle/>
          <a:p>
            <a:pPr algn="ctr"/>
            <a:r>
              <a:rPr lang="en-US" sz="2400" i="1" dirty="0"/>
              <a:t>paragraphs of text (block</a:t>
            </a:r>
            <a:r>
              <a:rPr lang="en-US" sz="2400" i="1" dirty="0" smtClean="0"/>
              <a:t>)</a:t>
            </a:r>
            <a:endParaRPr lang="en-US" sz="2400" dirty="0"/>
          </a:p>
          <a:p>
            <a:pPr>
              <a:spcBef>
                <a:spcPts val="0"/>
              </a:spcBef>
            </a:pPr>
            <a:r>
              <a:rPr lang="en-US" sz="2400" dirty="0">
                <a:latin typeface="Courier New" panose="02070309020205020404" pitchFamily="49" charset="0"/>
                <a:cs typeface="Courier New" panose="02070309020205020404" pitchFamily="49" charset="0"/>
              </a:rPr>
              <a:t>&lt;p&gt;You're not your job.</a:t>
            </a:r>
          </a:p>
          <a:p>
            <a:pPr>
              <a:spcBef>
                <a:spcPts val="0"/>
              </a:spcBef>
            </a:pPr>
            <a:r>
              <a:rPr lang="en-US" sz="2400" dirty="0">
                <a:latin typeface="Courier New" panose="02070309020205020404" pitchFamily="49" charset="0"/>
                <a:cs typeface="Courier New" panose="02070309020205020404" pitchFamily="49" charset="0"/>
              </a:rPr>
              <a:t>You're not how much money you have in the bank.</a:t>
            </a:r>
          </a:p>
          <a:p>
            <a:pPr>
              <a:spcBef>
                <a:spcPts val="0"/>
              </a:spcBef>
            </a:pPr>
            <a:r>
              <a:rPr lang="en-US" sz="2400" dirty="0">
                <a:latin typeface="Courier New" panose="02070309020205020404" pitchFamily="49" charset="0"/>
                <a:cs typeface="Courier New" panose="02070309020205020404" pitchFamily="49" charset="0"/>
              </a:rPr>
              <a:t>You're not the car you drive.   You're not the contents</a:t>
            </a:r>
          </a:p>
          <a:p>
            <a:pPr>
              <a:spcBef>
                <a:spcPts val="0"/>
              </a:spcBef>
            </a:pPr>
            <a:r>
              <a:rPr lang="en-US" sz="2400" dirty="0">
                <a:latin typeface="Courier New" panose="02070309020205020404" pitchFamily="49" charset="0"/>
                <a:cs typeface="Courier New" panose="02070309020205020404" pitchFamily="49" charset="0"/>
              </a:rPr>
              <a:t>of your wallet. You're not your         khakis.  You're</a:t>
            </a:r>
          </a:p>
          <a:p>
            <a:pPr>
              <a:spcBef>
                <a:spcPts val="0"/>
              </a:spcBef>
            </a:pPr>
            <a:r>
              <a:rPr lang="en-US" sz="2400" dirty="0">
                <a:latin typeface="Courier New" panose="02070309020205020404" pitchFamily="49" charset="0"/>
                <a:cs typeface="Courier New" panose="02070309020205020404" pitchFamily="49" charset="0"/>
              </a:rPr>
              <a:t>   the all-singing, all-dancing crap of the world.&lt;/p</a:t>
            </a:r>
            <a:r>
              <a:rPr lang="en-US" sz="2400" dirty="0" smtClean="0">
                <a:latin typeface="Courier New" panose="02070309020205020404" pitchFamily="49" charset="0"/>
                <a:cs typeface="Courier New" panose="02070309020205020404" pitchFamily="49" charset="0"/>
              </a:rPr>
              <a:t>&gt;</a:t>
            </a:r>
            <a:endParaRPr lang="en-US" sz="2400" dirty="0"/>
          </a:p>
          <a:p>
            <a:r>
              <a:rPr lang="en-US" sz="2400" dirty="0"/>
              <a:t>You're not your job. You're not how much money you have in the bank. You're not the car you drive. You're not the contents of your wallet. You're not your khakis. You're the all-singing, all-dancing crap of the world.</a:t>
            </a:r>
          </a:p>
          <a:p>
            <a:endParaRPr lang="en-US" sz="2400" dirty="0"/>
          </a:p>
          <a:p>
            <a:pPr>
              <a:buFont typeface="Arial" panose="020B0604020202020204" pitchFamily="34" charset="0"/>
              <a:buChar char="•"/>
            </a:pPr>
            <a:r>
              <a:rPr lang="en-US" sz="2400" dirty="0"/>
              <a:t>    placed within the body of the page</a:t>
            </a:r>
          </a:p>
          <a:p>
            <a:endParaRPr lang="en-US" dirty="0"/>
          </a:p>
        </p:txBody>
      </p:sp>
    </p:spTree>
    <p:extLst>
      <p:ext uri="{BB962C8B-B14F-4D97-AF65-F5344CB8AC3E}">
        <p14:creationId xmlns:p14="http://schemas.microsoft.com/office/powerpoint/2010/main" val="4740458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More about HTML </a:t>
            </a:r>
            <a:r>
              <a:rPr lang="en-US" b="1" dirty="0" smtClean="0"/>
              <a:t>tags</a:t>
            </a:r>
            <a:endParaRPr lang="en-US" dirty="0"/>
          </a:p>
        </p:txBody>
      </p:sp>
      <p:sp>
        <p:nvSpPr>
          <p:cNvPr id="4" name="Rectangle 1"/>
          <p:cNvSpPr>
            <a:spLocks noGrp="1" noChangeArrowheads="1"/>
          </p:cNvSpPr>
          <p:nvPr>
            <p:ph idx="1"/>
          </p:nvPr>
        </p:nvSpPr>
        <p:spPr bwMode="auto">
          <a:xfrm>
            <a:off x="1097280" y="1456757"/>
            <a:ext cx="9937336"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anose="020B0604020202020204" pitchFamily="34" charset="0"/>
              </a:rPr>
              <a:t>some tags can contain additional information called attributes </a:t>
            </a:r>
          </a:p>
          <a:p>
            <a:pPr marL="457200" marR="0" lvl="1" indent="0" algn="l" defTabSz="914400" rtl="0" eaLnBrk="0" fontAlgn="base" latinLnBrk="0" hangingPunct="0">
              <a:lnSpc>
                <a:spcPct val="15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anose="020B0604020202020204" pitchFamily="34" charset="0"/>
              </a:rPr>
              <a:t>syntax: </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element</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attribute</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value</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attribute</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value</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"&gt; </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content</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&lt;/</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element</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&gt; </a:t>
            </a:r>
          </a:p>
          <a:p>
            <a:pPr marL="457200" marR="0" lvl="1" indent="0" algn="l" defTabSz="914400" rtl="0" eaLnBrk="0" fontAlgn="base" latinLnBrk="0" hangingPunct="0">
              <a:lnSpc>
                <a:spcPct val="15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anose="020B0604020202020204" pitchFamily="34" charset="0"/>
              </a:rPr>
              <a:t>example: </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&lt;a </a:t>
            </a:r>
            <a:r>
              <a:rPr kumimoji="0" lang="en-US" sz="1600" b="1" i="1" u="none" strike="noStrike" cap="none" normalizeH="0" baseline="0" dirty="0" err="1" smtClean="0">
                <a:ln>
                  <a:noFill/>
                </a:ln>
                <a:solidFill>
                  <a:schemeClr val="tx1"/>
                </a:solidFill>
                <a:effectLst/>
                <a:latin typeface="Courier New" panose="02070309020205020404" pitchFamily="49" charset="0"/>
                <a:cs typeface="Courier New" panose="02070309020205020404" pitchFamily="49" charset="0"/>
              </a:rPr>
              <a:t>href</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="page2.html"</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&gt;Next page&lt;/a&gt; </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anose="020B0604020202020204" pitchFamily="34" charset="0"/>
              </a:rPr>
              <a:t>some tags don't contain content; can be opened and closed in one tag </a:t>
            </a:r>
          </a:p>
          <a:p>
            <a:pPr marL="457200" marR="0" lvl="1" indent="0" algn="l" defTabSz="914400" rtl="0" eaLnBrk="0" fontAlgn="base" latinLnBrk="0" hangingPunct="0">
              <a:lnSpc>
                <a:spcPct val="15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anose="020B0604020202020204" pitchFamily="34" charset="0"/>
              </a:rPr>
              <a:t>syntax: </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element</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attribute</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value</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attribute</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value</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/&gt; </a:t>
            </a:r>
          </a:p>
          <a:p>
            <a:pPr marL="457200" marR="0" lvl="1" indent="0" algn="l" defTabSz="914400" rtl="0" eaLnBrk="0" fontAlgn="base" latinLnBrk="0" hangingPunct="0">
              <a:lnSpc>
                <a:spcPct val="15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anose="020B0604020202020204" pitchFamily="34" charset="0"/>
              </a:rPr>
              <a:t>example: </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a:t>
            </a:r>
            <a:r>
              <a:rPr kumimoji="0" lang="en-US" sz="1600" b="1" i="0" u="none" strike="noStrike" cap="none" normalizeH="0" baseline="0" dirty="0" err="1" smtClean="0">
                <a:ln>
                  <a:noFill/>
                </a:ln>
                <a:solidFill>
                  <a:schemeClr val="tx1"/>
                </a:solidFill>
                <a:effectLst/>
                <a:latin typeface="Courier New" panose="02070309020205020404" pitchFamily="49" charset="0"/>
                <a:cs typeface="Courier New" panose="02070309020205020404" pitchFamily="49" charset="0"/>
              </a:rPr>
              <a:t>hr</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/&gt;</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a:t>
            </a:r>
          </a:p>
          <a:p>
            <a:pPr marL="457200" marR="0" lvl="1" indent="0" algn="l" defTabSz="914400" rtl="0" eaLnBrk="0" fontAlgn="base" latinLnBrk="0" hangingPunct="0">
              <a:lnSpc>
                <a:spcPct val="15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anose="020B0604020202020204" pitchFamily="34" charset="0"/>
              </a:rPr>
              <a:t>example: </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a:t>
            </a:r>
            <a:r>
              <a:rPr kumimoji="0" lang="en-US" sz="1600" b="1" i="0" u="none" strike="noStrike" cap="none" normalizeH="0" baseline="0" dirty="0" err="1" smtClean="0">
                <a:ln>
                  <a:noFill/>
                </a:ln>
                <a:solidFill>
                  <a:schemeClr val="tx1"/>
                </a:solidFill>
                <a:effectLst/>
                <a:latin typeface="Courier New" panose="02070309020205020404" pitchFamily="49" charset="0"/>
                <a:cs typeface="Courier New" panose="02070309020205020404" pitchFamily="49" charset="0"/>
              </a:rPr>
              <a:t>img</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a:t>
            </a:r>
            <a:r>
              <a:rPr kumimoji="0" lang="en-US" sz="1600" b="1" i="0" u="none" strike="noStrike" cap="none" normalizeH="0" baseline="0" dirty="0" err="1" smtClean="0">
                <a:ln>
                  <a:noFill/>
                </a:ln>
                <a:solidFill>
                  <a:schemeClr val="tx1"/>
                </a:solidFill>
                <a:effectLst/>
                <a:latin typeface="Courier New" panose="02070309020205020404" pitchFamily="49" charset="0"/>
                <a:cs typeface="Courier New" panose="02070309020205020404" pitchFamily="49" charset="0"/>
              </a:rPr>
              <a:t>src</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="bunny.jpg" alt="pic from Easter" </a:t>
            </a:r>
            <a:r>
              <a:rPr kumimoji="0" lang="en-US" sz="1600" b="1"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/&gt;</a:t>
            </a:r>
            <a:r>
              <a:rPr kumimoji="0" lang="en-US" sz="1600" b="1"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72918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Horizontal rule: </a:t>
            </a:r>
            <a:r>
              <a:rPr lang="en-US" b="1" dirty="0">
                <a:solidFill>
                  <a:srgbClr val="84B93F"/>
                </a:solidFill>
              </a:rPr>
              <a:t>&lt;</a:t>
            </a:r>
            <a:r>
              <a:rPr lang="en-US" b="1" dirty="0" err="1">
                <a:solidFill>
                  <a:srgbClr val="84B93F"/>
                </a:solidFill>
              </a:rPr>
              <a:t>hr</a:t>
            </a:r>
            <a:r>
              <a:rPr lang="en-US" b="1" dirty="0">
                <a:solidFill>
                  <a:srgbClr val="84B93F"/>
                </a:solidFill>
              </a:rPr>
              <a:t>&gt;</a:t>
            </a:r>
          </a:p>
        </p:txBody>
      </p:sp>
      <p:sp>
        <p:nvSpPr>
          <p:cNvPr id="3" name="Content Placeholder 2"/>
          <p:cNvSpPr>
            <a:spLocks noGrp="1"/>
          </p:cNvSpPr>
          <p:nvPr>
            <p:ph idx="1"/>
          </p:nvPr>
        </p:nvSpPr>
        <p:spPr>
          <a:xfrm>
            <a:off x="1097280" y="1845733"/>
            <a:ext cx="10058400" cy="4753849"/>
          </a:xfrm>
        </p:spPr>
        <p:txBody>
          <a:bodyPr>
            <a:normAutofit/>
          </a:bodyPr>
          <a:lstStyle/>
          <a:p>
            <a:pPr algn="ctr"/>
            <a:r>
              <a:rPr lang="en-US" sz="2400" i="1" dirty="0"/>
              <a:t>a horizontal line to visually separate sections of a page (block</a:t>
            </a:r>
            <a:r>
              <a:rPr lang="en-US" sz="2400" i="1" dirty="0" smtClean="0"/>
              <a:t>)</a:t>
            </a:r>
          </a:p>
          <a:p>
            <a:pPr algn="ctr"/>
            <a:endParaRPr lang="en-US" sz="2400" dirty="0"/>
          </a:p>
          <a:p>
            <a:pPr>
              <a:spcBef>
                <a:spcPts val="0"/>
              </a:spcBef>
            </a:pPr>
            <a:r>
              <a:rPr lang="en-US" sz="2400" dirty="0">
                <a:latin typeface="Courier New" panose="02070309020205020404" pitchFamily="49" charset="0"/>
                <a:cs typeface="Courier New" panose="02070309020205020404" pitchFamily="49" charset="0"/>
              </a:rPr>
              <a:t>&lt;p&gt;First paragraph&lt;/p&gt;</a:t>
            </a:r>
          </a:p>
          <a:p>
            <a:pPr>
              <a:spcBef>
                <a:spcPts val="0"/>
              </a:spcBef>
            </a:pPr>
            <a:r>
              <a:rPr lang="en-US" sz="2400" dirty="0">
                <a:latin typeface="Courier New" panose="02070309020205020404" pitchFamily="49" charset="0"/>
                <a:cs typeface="Courier New" panose="02070309020205020404" pitchFamily="49" charset="0"/>
              </a:rPr>
              <a:t>&lt;</a:t>
            </a:r>
            <a:r>
              <a:rPr lang="en-US" sz="2400" dirty="0" err="1">
                <a:latin typeface="Courier New" panose="02070309020205020404" pitchFamily="49" charset="0"/>
                <a:cs typeface="Courier New" panose="02070309020205020404" pitchFamily="49" charset="0"/>
              </a:rPr>
              <a:t>hr</a:t>
            </a:r>
            <a:r>
              <a:rPr lang="en-US" sz="2400" dirty="0">
                <a:latin typeface="Courier New" panose="02070309020205020404" pitchFamily="49" charset="0"/>
                <a:cs typeface="Courier New" panose="02070309020205020404" pitchFamily="49" charset="0"/>
              </a:rPr>
              <a:t> /&gt;</a:t>
            </a:r>
          </a:p>
          <a:p>
            <a:pPr>
              <a:spcBef>
                <a:spcPts val="0"/>
              </a:spcBef>
            </a:pPr>
            <a:r>
              <a:rPr lang="en-US" sz="2400" dirty="0">
                <a:latin typeface="Courier New" panose="02070309020205020404" pitchFamily="49" charset="0"/>
                <a:cs typeface="Courier New" panose="02070309020205020404" pitchFamily="49" charset="0"/>
              </a:rPr>
              <a:t>&lt;p&gt;Second paragraph&lt;/p&gt;</a:t>
            </a:r>
          </a:p>
          <a:p>
            <a:pPr>
              <a:spcBef>
                <a:spcPts val="0"/>
              </a:spcBef>
            </a:pPr>
            <a:endParaRPr lang="en-US" sz="2400" dirty="0"/>
          </a:p>
          <a:p>
            <a:pPr>
              <a:spcBef>
                <a:spcPts val="0"/>
              </a:spcBef>
            </a:pPr>
            <a:r>
              <a:rPr lang="en-US" sz="2400" dirty="0"/>
              <a:t>First paragraph</a:t>
            </a:r>
          </a:p>
          <a:p>
            <a:pPr>
              <a:spcBef>
                <a:spcPts val="0"/>
              </a:spcBef>
            </a:pPr>
            <a:endParaRPr lang="en-US" sz="2400" dirty="0"/>
          </a:p>
          <a:p>
            <a:pPr>
              <a:spcBef>
                <a:spcPts val="0"/>
              </a:spcBef>
            </a:pPr>
            <a:r>
              <a:rPr lang="en-US" sz="2400" dirty="0"/>
              <a:t>Second paragraph</a:t>
            </a:r>
          </a:p>
          <a:p>
            <a:endParaRPr lang="en-US" sz="2400" dirty="0"/>
          </a:p>
          <a:p>
            <a:pPr>
              <a:buFont typeface="Arial" panose="020B0604020202020204" pitchFamily="34" charset="0"/>
              <a:buChar char="•"/>
            </a:pPr>
            <a:r>
              <a:rPr lang="en-US" sz="2400" dirty="0"/>
              <a:t>    should be immediately closed with /&gt;</a:t>
            </a:r>
          </a:p>
          <a:p>
            <a:endParaRPr lang="en-US" dirty="0"/>
          </a:p>
        </p:txBody>
      </p:sp>
      <p:cxnSp>
        <p:nvCxnSpPr>
          <p:cNvPr id="5" name="Straight Connector 4"/>
          <p:cNvCxnSpPr/>
          <p:nvPr/>
        </p:nvCxnSpPr>
        <p:spPr>
          <a:xfrm>
            <a:off x="1097280" y="4701209"/>
            <a:ext cx="100584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41040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Internet</a:t>
            </a:r>
          </a:p>
        </p:txBody>
      </p:sp>
      <p:sp>
        <p:nvSpPr>
          <p:cNvPr id="3" name="Content Placeholder 2"/>
          <p:cNvSpPr>
            <a:spLocks noGrp="1"/>
          </p:cNvSpPr>
          <p:nvPr>
            <p:ph idx="1"/>
          </p:nvPr>
        </p:nvSpPr>
        <p:spPr>
          <a:xfrm>
            <a:off x="1097280" y="4303643"/>
            <a:ext cx="10058400" cy="1992833"/>
          </a:xfrm>
        </p:spPr>
        <p:txBody>
          <a:bodyPr>
            <a:normAutofit/>
          </a:bodyPr>
          <a:lstStyle/>
          <a:p>
            <a:pPr>
              <a:buFont typeface="Arial" panose="020B0604020202020204" pitchFamily="34" charset="0"/>
              <a:buChar char="•"/>
            </a:pPr>
            <a:r>
              <a:rPr lang="en-US" sz="2200" dirty="0" smtClean="0"/>
              <a:t>  Wikipedia</a:t>
            </a:r>
            <a:r>
              <a:rPr lang="en-US" sz="2200" dirty="0"/>
              <a:t>: </a:t>
            </a:r>
            <a:r>
              <a:rPr lang="en-US" sz="2200" dirty="0">
                <a:hlinkClick r:id="rId2"/>
              </a:rPr>
              <a:t>http://en.wikipedia.org/wiki/Internet</a:t>
            </a:r>
            <a:endParaRPr lang="en-US" sz="2200" dirty="0"/>
          </a:p>
          <a:p>
            <a:pPr>
              <a:buFont typeface="Arial" panose="020B0604020202020204" pitchFamily="34" charset="0"/>
              <a:buChar char="•"/>
            </a:pPr>
            <a:r>
              <a:rPr lang="en-US" sz="2200" dirty="0" smtClean="0"/>
              <a:t>  a </a:t>
            </a:r>
            <a:r>
              <a:rPr lang="en-US" sz="2200" dirty="0"/>
              <a:t>connection of computer networks using the Internet Protocol (IP)</a:t>
            </a:r>
          </a:p>
          <a:p>
            <a:pPr>
              <a:buFont typeface="Arial" panose="020B0604020202020204" pitchFamily="34" charset="0"/>
              <a:buChar char="•"/>
            </a:pPr>
            <a:r>
              <a:rPr lang="en-US" sz="2200" dirty="0" smtClean="0"/>
              <a:t>  layers </a:t>
            </a:r>
            <a:r>
              <a:rPr lang="en-US" sz="2200" dirty="0"/>
              <a:t>of communication protocols: IP → TCP/UDP → HTTP/FTP/POP/SMTP/SSH</a:t>
            </a:r>
            <a:r>
              <a:rPr lang="en-US" sz="2200" dirty="0" smtClean="0"/>
              <a:t>...</a:t>
            </a:r>
            <a:endParaRPr lang="en-US" sz="2200" dirty="0"/>
          </a:p>
        </p:txBody>
      </p:sp>
      <p:pic>
        <p:nvPicPr>
          <p:cNvPr id="2050" name="Picture 2" descr="The Intern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5780" y="1930510"/>
            <a:ext cx="35814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656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Links: </a:t>
            </a:r>
            <a:r>
              <a:rPr lang="en-US" b="1" dirty="0">
                <a:solidFill>
                  <a:srgbClr val="84B93F"/>
                </a:solidFill>
              </a:rPr>
              <a:t>&lt;a</a:t>
            </a:r>
            <a:r>
              <a:rPr lang="en-US" b="1" dirty="0" smtClean="0">
                <a:solidFill>
                  <a:srgbClr val="84B93F"/>
                </a:solidFill>
              </a:rPr>
              <a:t>&gt;</a:t>
            </a:r>
            <a:endParaRPr lang="en-US" b="1" dirty="0">
              <a:solidFill>
                <a:srgbClr val="84B93F"/>
              </a:solidFill>
            </a:endParaRPr>
          </a:p>
        </p:txBody>
      </p:sp>
      <p:sp>
        <p:nvSpPr>
          <p:cNvPr id="3" name="Content Placeholder 2"/>
          <p:cNvSpPr>
            <a:spLocks noGrp="1"/>
          </p:cNvSpPr>
          <p:nvPr>
            <p:ph idx="1"/>
          </p:nvPr>
        </p:nvSpPr>
        <p:spPr>
          <a:xfrm>
            <a:off x="1097280" y="1845733"/>
            <a:ext cx="10058400" cy="4823423"/>
          </a:xfrm>
        </p:spPr>
        <p:txBody>
          <a:bodyPr>
            <a:noAutofit/>
          </a:bodyPr>
          <a:lstStyle/>
          <a:p>
            <a:pPr algn="ctr"/>
            <a:r>
              <a:rPr lang="en-US" sz="2200" i="1" dirty="0">
                <a:latin typeface="+mj-lt"/>
              </a:rPr>
              <a:t>links, or "anchors", to other pages (inline</a:t>
            </a:r>
            <a:r>
              <a:rPr lang="en-US" sz="2200" i="1" dirty="0" smtClean="0">
                <a:latin typeface="+mj-lt"/>
              </a:rPr>
              <a:t>)</a:t>
            </a:r>
            <a:endParaRPr lang="en-US" sz="2200" dirty="0"/>
          </a:p>
          <a:p>
            <a:pPr>
              <a:spcBef>
                <a:spcPts val="0"/>
              </a:spcBef>
            </a:pPr>
            <a:r>
              <a:rPr lang="en-US" sz="2200" dirty="0">
                <a:latin typeface="Courier New" panose="02070309020205020404" pitchFamily="49" charset="0"/>
                <a:cs typeface="Courier New" panose="02070309020205020404" pitchFamily="49" charset="0"/>
              </a:rPr>
              <a:t>&lt;p&gt;</a:t>
            </a:r>
          </a:p>
          <a:p>
            <a:pPr>
              <a:spcBef>
                <a:spcPts val="0"/>
              </a:spcBef>
            </a:pPr>
            <a:r>
              <a:rPr lang="en-US" sz="2200" dirty="0">
                <a:latin typeface="Courier New" panose="02070309020205020404" pitchFamily="49" charset="0"/>
                <a:cs typeface="Courier New" panose="02070309020205020404" pitchFamily="49" charset="0"/>
              </a:rPr>
              <a:t>  Search </a:t>
            </a:r>
          </a:p>
          <a:p>
            <a:pPr>
              <a:spcBef>
                <a:spcPts val="0"/>
              </a:spcBef>
            </a:pPr>
            <a:r>
              <a:rPr lang="en-US" sz="2200" dirty="0">
                <a:latin typeface="Courier New" panose="02070309020205020404" pitchFamily="49" charset="0"/>
                <a:cs typeface="Courier New" panose="02070309020205020404" pitchFamily="49" charset="0"/>
              </a:rPr>
              <a:t>  &lt;a </a:t>
            </a:r>
            <a:r>
              <a:rPr lang="en-US" sz="2200" dirty="0" err="1">
                <a:latin typeface="Courier New" panose="02070309020205020404" pitchFamily="49" charset="0"/>
                <a:cs typeface="Courier New" panose="02070309020205020404" pitchFamily="49" charset="0"/>
              </a:rPr>
              <a:t>href</a:t>
            </a:r>
            <a:r>
              <a:rPr lang="en-US" sz="2200" dirty="0">
                <a:latin typeface="Courier New" panose="02070309020205020404" pitchFamily="49" charset="0"/>
                <a:cs typeface="Courier New" panose="02070309020205020404" pitchFamily="49" charset="0"/>
              </a:rPr>
              <a:t>="http://www.google.com/"&gt;Google&lt;/a&gt; or our</a:t>
            </a:r>
          </a:p>
          <a:p>
            <a:pPr>
              <a:spcBef>
                <a:spcPts val="0"/>
              </a:spcBef>
            </a:pPr>
            <a:r>
              <a:rPr lang="en-US" sz="2200" dirty="0">
                <a:latin typeface="Courier New" panose="02070309020205020404" pitchFamily="49" charset="0"/>
                <a:cs typeface="Courier New" panose="02070309020205020404" pitchFamily="49" charset="0"/>
              </a:rPr>
              <a:t>  &lt;a </a:t>
            </a:r>
            <a:r>
              <a:rPr lang="en-US" sz="2200" dirty="0" err="1">
                <a:latin typeface="Courier New" panose="02070309020205020404" pitchFamily="49" charset="0"/>
                <a:cs typeface="Courier New" panose="02070309020205020404" pitchFamily="49" charset="0"/>
              </a:rPr>
              <a:t>href</a:t>
            </a:r>
            <a:r>
              <a:rPr lang="en-US" sz="2200" dirty="0">
                <a:latin typeface="Courier New" panose="02070309020205020404" pitchFamily="49" charset="0"/>
                <a:cs typeface="Courier New" panose="02070309020205020404" pitchFamily="49" charset="0"/>
              </a:rPr>
              <a:t>="lectures.html"&gt;Lecture Notes&lt;/a&gt;.</a:t>
            </a:r>
          </a:p>
          <a:p>
            <a:pPr>
              <a:spcBef>
                <a:spcPts val="0"/>
              </a:spcBef>
            </a:pPr>
            <a:r>
              <a:rPr lang="en-US" sz="2200" dirty="0">
                <a:latin typeface="Courier New" panose="02070309020205020404" pitchFamily="49" charset="0"/>
                <a:cs typeface="Courier New" panose="02070309020205020404" pitchFamily="49" charset="0"/>
              </a:rPr>
              <a:t>&lt;/p&gt;</a:t>
            </a:r>
          </a:p>
          <a:p>
            <a:pPr>
              <a:spcBef>
                <a:spcPts val="0"/>
              </a:spcBef>
            </a:pPr>
            <a:endParaRPr lang="en-US" sz="2200" dirty="0"/>
          </a:p>
          <a:p>
            <a:pPr>
              <a:spcBef>
                <a:spcPts val="0"/>
              </a:spcBef>
            </a:pPr>
            <a:r>
              <a:rPr lang="en-US" sz="2200" dirty="0"/>
              <a:t>Search Google or our Lecture Notes.</a:t>
            </a:r>
          </a:p>
          <a:p>
            <a:pPr>
              <a:spcBef>
                <a:spcPts val="0"/>
              </a:spcBef>
            </a:pPr>
            <a:endParaRPr lang="en-US" sz="2200" dirty="0"/>
          </a:p>
          <a:p>
            <a:pPr>
              <a:spcBef>
                <a:spcPts val="0"/>
              </a:spcBef>
              <a:buFont typeface="Arial" panose="020B0604020202020204" pitchFamily="34" charset="0"/>
              <a:buChar char="•"/>
            </a:pPr>
            <a:r>
              <a:rPr lang="en-US" sz="2200" dirty="0"/>
              <a:t>    uses the </a:t>
            </a:r>
            <a:r>
              <a:rPr lang="en-US" sz="2200" dirty="0" err="1"/>
              <a:t>href</a:t>
            </a:r>
            <a:r>
              <a:rPr lang="en-US" sz="2200" dirty="0"/>
              <a:t> attribute to specify the destination URL</a:t>
            </a:r>
          </a:p>
          <a:p>
            <a:pPr lvl="1">
              <a:spcBef>
                <a:spcPts val="0"/>
              </a:spcBef>
              <a:buFont typeface="Arial" panose="020B0604020202020204" pitchFamily="34" charset="0"/>
              <a:buChar char="•"/>
            </a:pPr>
            <a:r>
              <a:rPr lang="en-US" sz="2200" dirty="0"/>
              <a:t>   </a:t>
            </a:r>
            <a:r>
              <a:rPr lang="en-US" sz="2200" dirty="0" smtClean="0"/>
              <a:t>can </a:t>
            </a:r>
            <a:r>
              <a:rPr lang="en-US" sz="2200" dirty="0"/>
              <a:t>be absolute (to another web site) or relative (to another page on this site)</a:t>
            </a:r>
          </a:p>
          <a:p>
            <a:pPr>
              <a:spcBef>
                <a:spcPts val="0"/>
              </a:spcBef>
              <a:buFont typeface="Arial" panose="020B0604020202020204" pitchFamily="34" charset="0"/>
              <a:buChar char="•"/>
            </a:pPr>
            <a:r>
              <a:rPr lang="en-US" sz="2200" dirty="0"/>
              <a:t>    anchors are inline elements; must be placed in a block element such as p or h1</a:t>
            </a:r>
          </a:p>
          <a:p>
            <a:endParaRPr lang="en-US" sz="2200" dirty="0"/>
          </a:p>
        </p:txBody>
      </p:sp>
    </p:spTree>
    <p:extLst>
      <p:ext uri="{BB962C8B-B14F-4D97-AF65-F5344CB8AC3E}">
        <p14:creationId xmlns:p14="http://schemas.microsoft.com/office/powerpoint/2010/main" val="36863971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match this page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7280" y="1856312"/>
            <a:ext cx="3848985" cy="4022725"/>
          </a:xfrm>
        </p:spPr>
      </p:pic>
      <p:sp>
        <p:nvSpPr>
          <p:cNvPr id="5" name="TextBox 4"/>
          <p:cNvSpPr txBox="1"/>
          <p:nvPr/>
        </p:nvSpPr>
        <p:spPr>
          <a:xfrm>
            <a:off x="6141552" y="1856312"/>
            <a:ext cx="5014128" cy="4185761"/>
          </a:xfrm>
          <a:prstGeom prst="rect">
            <a:avLst/>
          </a:prstGeom>
          <a:noFill/>
        </p:spPr>
        <p:txBody>
          <a:bodyPr wrap="square" rtlCol="0">
            <a:spAutoFit/>
          </a:bodyPr>
          <a:lstStyle/>
          <a:p>
            <a:r>
              <a:rPr lang="en-US" sz="3200" b="1" dirty="0" smtClean="0">
                <a:latin typeface="+mj-lt"/>
              </a:rPr>
              <a:t>Page Text:</a:t>
            </a:r>
          </a:p>
          <a:p>
            <a:endParaRPr lang="en-US" dirty="0" smtClean="0"/>
          </a:p>
          <a:p>
            <a:r>
              <a:rPr lang="en-US" dirty="0" smtClean="0"/>
              <a:t>Koala Bears</a:t>
            </a:r>
            <a:endParaRPr lang="en-US" dirty="0"/>
          </a:p>
          <a:p>
            <a:r>
              <a:rPr lang="en-US" dirty="0" smtClean="0"/>
              <a:t>Koalas </a:t>
            </a:r>
            <a:r>
              <a:rPr lang="en-US" dirty="0"/>
              <a:t>are </a:t>
            </a:r>
            <a:r>
              <a:rPr lang="en-US" dirty="0" smtClean="0"/>
              <a:t>marsupials and not </a:t>
            </a:r>
            <a:r>
              <a:rPr lang="en-US" dirty="0"/>
              <a:t>actually </a:t>
            </a:r>
            <a:r>
              <a:rPr lang="en-US" dirty="0" smtClean="0"/>
              <a:t>bears.</a:t>
            </a:r>
            <a:endParaRPr lang="en-US" dirty="0"/>
          </a:p>
          <a:p>
            <a:endParaRPr lang="en-US" dirty="0" smtClean="0"/>
          </a:p>
          <a:p>
            <a:r>
              <a:rPr lang="en-US" dirty="0" smtClean="0"/>
              <a:t>Food</a:t>
            </a:r>
          </a:p>
          <a:p>
            <a:r>
              <a:rPr lang="en-US" dirty="0" smtClean="0"/>
              <a:t>Koalas </a:t>
            </a:r>
            <a:r>
              <a:rPr lang="en-US" dirty="0"/>
              <a:t>eat eucalyptus. </a:t>
            </a:r>
          </a:p>
          <a:p>
            <a:endParaRPr lang="en-US" dirty="0" smtClean="0"/>
          </a:p>
          <a:p>
            <a:r>
              <a:rPr lang="en-US" dirty="0" smtClean="0"/>
              <a:t>Dangers</a:t>
            </a:r>
          </a:p>
          <a:p>
            <a:r>
              <a:rPr lang="en-US" dirty="0"/>
              <a:t>(</a:t>
            </a:r>
            <a:r>
              <a:rPr lang="en-US" dirty="0" smtClean="0"/>
              <a:t>Koalas </a:t>
            </a:r>
            <a:r>
              <a:rPr lang="en-US" dirty="0"/>
              <a:t>are an endangered species</a:t>
            </a:r>
            <a:r>
              <a:rPr lang="en-US" dirty="0" smtClean="0"/>
              <a:t>)</a:t>
            </a:r>
            <a:r>
              <a:rPr lang="en-US" dirty="0"/>
              <a:t>		</a:t>
            </a:r>
            <a:endParaRPr lang="en-US" dirty="0" smtClean="0"/>
          </a:p>
          <a:p>
            <a:r>
              <a:rPr lang="en-US" dirty="0" err="1" smtClean="0"/>
              <a:t>Dingos</a:t>
            </a:r>
            <a:r>
              <a:rPr lang="en-US" dirty="0" smtClean="0"/>
              <a:t> </a:t>
            </a:r>
            <a:r>
              <a:rPr lang="en-US" dirty="0"/>
              <a:t>&amp; Deforestation &amp; Roads &amp; Disease. </a:t>
            </a:r>
          </a:p>
          <a:p>
            <a:endParaRPr lang="en-US" dirty="0" smtClean="0"/>
          </a:p>
          <a:p>
            <a:r>
              <a:rPr lang="en-US" dirty="0" smtClean="0"/>
              <a:t>Pictures</a:t>
            </a:r>
          </a:p>
          <a:p>
            <a:r>
              <a:rPr lang="en-US" dirty="0" smtClean="0"/>
              <a:t>*(</a:t>
            </a:r>
            <a:r>
              <a:rPr lang="en-US" dirty="0"/>
              <a:t>'O</a:t>
            </a:r>
            <a:r>
              <a:rPr lang="en-US" dirty="0" smtClean="0"/>
              <a:t>')*</a:t>
            </a:r>
            <a:endParaRPr lang="en-US" dirty="0"/>
          </a:p>
        </p:txBody>
      </p:sp>
    </p:spTree>
    <p:extLst>
      <p:ext uri="{BB962C8B-B14F-4D97-AF65-F5344CB8AC3E}">
        <p14:creationId xmlns:p14="http://schemas.microsoft.com/office/powerpoint/2010/main" val="456304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Headings: </a:t>
            </a:r>
            <a:r>
              <a:rPr lang="en-US" b="1" dirty="0">
                <a:solidFill>
                  <a:srgbClr val="84B93F"/>
                </a:solidFill>
              </a:rPr>
              <a:t>&lt;h1&gt;</a:t>
            </a:r>
            <a:r>
              <a:rPr lang="en-US" b="1" dirty="0"/>
              <a:t>, </a:t>
            </a:r>
            <a:r>
              <a:rPr lang="en-US" b="1" dirty="0">
                <a:solidFill>
                  <a:srgbClr val="84B93F"/>
                </a:solidFill>
              </a:rPr>
              <a:t>&lt;h2&gt;</a:t>
            </a:r>
            <a:r>
              <a:rPr lang="en-US" b="1" dirty="0"/>
              <a:t>, ..., </a:t>
            </a:r>
            <a:r>
              <a:rPr lang="en-US" b="1" dirty="0">
                <a:solidFill>
                  <a:srgbClr val="84B93F"/>
                </a:solidFill>
              </a:rPr>
              <a:t>&lt;h6</a:t>
            </a:r>
            <a:r>
              <a:rPr lang="en-US" b="1" dirty="0" smtClean="0">
                <a:solidFill>
                  <a:srgbClr val="84B93F"/>
                </a:solidFill>
              </a:rPr>
              <a:t>&gt;</a:t>
            </a:r>
            <a:endParaRPr lang="en-US" b="1" dirty="0">
              <a:solidFill>
                <a:srgbClr val="84B93F"/>
              </a:solidFill>
            </a:endParaRPr>
          </a:p>
        </p:txBody>
      </p:sp>
      <p:sp>
        <p:nvSpPr>
          <p:cNvPr id="3" name="Content Placeholder 2"/>
          <p:cNvSpPr>
            <a:spLocks noGrp="1"/>
          </p:cNvSpPr>
          <p:nvPr>
            <p:ph idx="1"/>
          </p:nvPr>
        </p:nvSpPr>
        <p:spPr>
          <a:xfrm>
            <a:off x="1097280" y="1845734"/>
            <a:ext cx="10058400" cy="4008060"/>
          </a:xfrm>
        </p:spPr>
        <p:txBody>
          <a:bodyPr>
            <a:normAutofit/>
          </a:bodyPr>
          <a:lstStyle/>
          <a:p>
            <a:pPr algn="ctr"/>
            <a:r>
              <a:rPr lang="en-US" dirty="0"/>
              <a:t> </a:t>
            </a:r>
            <a:r>
              <a:rPr lang="en-US" i="1" dirty="0"/>
              <a:t>headings to separate major areas of the page (block</a:t>
            </a:r>
            <a:r>
              <a:rPr lang="en-US" i="1" dirty="0" smtClean="0"/>
              <a:t>)</a:t>
            </a:r>
            <a:endParaRPr lang="en-US" dirty="0"/>
          </a:p>
          <a:p>
            <a:r>
              <a:rPr lang="en-US" dirty="0">
                <a:latin typeface="Courier New" panose="02070309020205020404" pitchFamily="49" charset="0"/>
                <a:cs typeface="Courier New" panose="02070309020205020404" pitchFamily="49" charset="0"/>
              </a:rPr>
              <a:t>&lt;h1&gt;University of </a:t>
            </a:r>
            <a:r>
              <a:rPr lang="en-US" dirty="0" err="1">
                <a:latin typeface="Courier New" panose="02070309020205020404" pitchFamily="49" charset="0"/>
                <a:cs typeface="Courier New" panose="02070309020205020404" pitchFamily="49" charset="0"/>
              </a:rPr>
              <a:t>Whoville</a:t>
            </a:r>
            <a:r>
              <a:rPr lang="en-US" dirty="0">
                <a:latin typeface="Courier New" panose="02070309020205020404" pitchFamily="49" charset="0"/>
                <a:cs typeface="Courier New" panose="02070309020205020404" pitchFamily="49" charset="0"/>
              </a:rPr>
              <a:t>&lt;/h1&gt;</a:t>
            </a:r>
          </a:p>
          <a:p>
            <a:r>
              <a:rPr lang="en-US" dirty="0">
                <a:latin typeface="Courier New" panose="02070309020205020404" pitchFamily="49" charset="0"/>
                <a:cs typeface="Courier New" panose="02070309020205020404" pitchFamily="49" charset="0"/>
              </a:rPr>
              <a:t>&lt;h2&gt;Department of Computer Science&lt;/h2&gt;</a:t>
            </a:r>
          </a:p>
          <a:p>
            <a:r>
              <a:rPr lang="en-US" dirty="0">
                <a:latin typeface="Courier New" panose="02070309020205020404" pitchFamily="49" charset="0"/>
                <a:cs typeface="Courier New" panose="02070309020205020404" pitchFamily="49" charset="0"/>
              </a:rPr>
              <a:t>&lt;h3&gt;Sponsored by </a:t>
            </a:r>
            <a:r>
              <a:rPr lang="en-US" dirty="0" err="1">
                <a:latin typeface="Courier New" panose="02070309020205020404" pitchFamily="49" charset="0"/>
                <a:cs typeface="Courier New" panose="02070309020205020404" pitchFamily="49" charset="0"/>
              </a:rPr>
              <a:t>Micro$oft</a:t>
            </a:r>
            <a:r>
              <a:rPr lang="en-US" dirty="0">
                <a:latin typeface="Courier New" panose="02070309020205020404" pitchFamily="49" charset="0"/>
                <a:cs typeface="Courier New" panose="02070309020205020404" pitchFamily="49" charset="0"/>
              </a:rPr>
              <a:t>&lt;/h3</a:t>
            </a:r>
            <a:r>
              <a:rPr lang="en-US" dirty="0" smtClean="0">
                <a:latin typeface="Courier New" panose="02070309020205020404" pitchFamily="49" charset="0"/>
                <a:cs typeface="Courier New" panose="02070309020205020404" pitchFamily="49" charset="0"/>
              </a:rPr>
              <a:t>&gt;</a:t>
            </a:r>
          </a:p>
          <a:p>
            <a:endParaRPr lang="en-US" dirty="0"/>
          </a:p>
          <a:p>
            <a:r>
              <a:rPr lang="en-US" sz="3200" dirty="0"/>
              <a:t>University of </a:t>
            </a:r>
            <a:r>
              <a:rPr lang="en-US" sz="3200" dirty="0" err="1"/>
              <a:t>Whoville</a:t>
            </a:r>
            <a:endParaRPr lang="en-US" sz="3200" dirty="0"/>
          </a:p>
          <a:p>
            <a:r>
              <a:rPr lang="en-US" sz="2800" dirty="0"/>
              <a:t>Department of Computer Science</a:t>
            </a:r>
          </a:p>
          <a:p>
            <a:r>
              <a:rPr lang="en-US" sz="2400" dirty="0"/>
              <a:t>Sponsored by </a:t>
            </a:r>
            <a:r>
              <a:rPr lang="en-US" sz="2400" dirty="0" err="1"/>
              <a:t>Micro$oft</a:t>
            </a:r>
            <a:endParaRPr lang="en-US" sz="2400" dirty="0"/>
          </a:p>
          <a:p>
            <a:endParaRPr lang="en-US" dirty="0"/>
          </a:p>
          <a:p>
            <a:endParaRPr lang="en-US" dirty="0"/>
          </a:p>
          <a:p>
            <a:endParaRPr lang="en-US" dirty="0"/>
          </a:p>
        </p:txBody>
      </p:sp>
    </p:spTree>
    <p:extLst>
      <p:ext uri="{BB962C8B-B14F-4D97-AF65-F5344CB8AC3E}">
        <p14:creationId xmlns:p14="http://schemas.microsoft.com/office/powerpoint/2010/main" val="32005428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Images: </a:t>
            </a:r>
            <a:r>
              <a:rPr lang="en-US" b="1" dirty="0">
                <a:solidFill>
                  <a:srgbClr val="84B93F"/>
                </a:solidFill>
              </a:rPr>
              <a:t>&lt;</a:t>
            </a:r>
            <a:r>
              <a:rPr lang="en-US" b="1" dirty="0" err="1">
                <a:solidFill>
                  <a:srgbClr val="84B93F"/>
                </a:solidFill>
              </a:rPr>
              <a:t>img</a:t>
            </a:r>
            <a:r>
              <a:rPr lang="en-US" b="1" dirty="0">
                <a:solidFill>
                  <a:srgbClr val="84B93F"/>
                </a:solidFill>
              </a:rPr>
              <a:t>&gt;</a:t>
            </a:r>
          </a:p>
        </p:txBody>
      </p:sp>
      <p:sp>
        <p:nvSpPr>
          <p:cNvPr id="3" name="Content Placeholder 2"/>
          <p:cNvSpPr>
            <a:spLocks noGrp="1"/>
          </p:cNvSpPr>
          <p:nvPr>
            <p:ph idx="1"/>
          </p:nvPr>
        </p:nvSpPr>
        <p:spPr>
          <a:xfrm>
            <a:off x="1097280" y="1845734"/>
            <a:ext cx="10058400" cy="4783666"/>
          </a:xfrm>
        </p:spPr>
        <p:txBody>
          <a:bodyPr/>
          <a:lstStyle/>
          <a:p>
            <a:pPr algn="ctr"/>
            <a:r>
              <a:rPr lang="en-US" sz="2200" i="1" dirty="0"/>
              <a:t>inserts a graphical image into the page (inline</a:t>
            </a:r>
            <a:r>
              <a:rPr lang="en-US" sz="2200" i="1" dirty="0" smtClean="0"/>
              <a:t>)</a:t>
            </a:r>
            <a:endParaRPr lang="en-US" sz="2200" dirty="0"/>
          </a:p>
          <a:p>
            <a:r>
              <a:rPr lang="en-US" sz="2100" dirty="0">
                <a:latin typeface="Courier New" panose="02070309020205020404" pitchFamily="49" charset="0"/>
                <a:cs typeface="Courier New" panose="02070309020205020404" pitchFamily="49" charset="0"/>
              </a:rPr>
              <a:t>&lt;</a:t>
            </a:r>
            <a:r>
              <a:rPr lang="en-US" sz="2100" dirty="0" err="1">
                <a:latin typeface="Courier New" panose="02070309020205020404" pitchFamily="49" charset="0"/>
                <a:cs typeface="Courier New" panose="02070309020205020404" pitchFamily="49" charset="0"/>
              </a:rPr>
              <a:t>img</a:t>
            </a:r>
            <a:r>
              <a:rPr lang="en-US" sz="2100" dirty="0">
                <a:latin typeface="Courier New" panose="02070309020205020404" pitchFamily="49" charset="0"/>
                <a:cs typeface="Courier New" panose="02070309020205020404" pitchFamily="49" charset="0"/>
              </a:rPr>
              <a:t> </a:t>
            </a:r>
            <a:r>
              <a:rPr lang="en-US" sz="2100" dirty="0" err="1">
                <a:latin typeface="Courier New" panose="02070309020205020404" pitchFamily="49" charset="0"/>
                <a:cs typeface="Courier New" panose="02070309020205020404" pitchFamily="49" charset="0"/>
              </a:rPr>
              <a:t>src</a:t>
            </a:r>
            <a:r>
              <a:rPr lang="en-US" sz="2100" dirty="0">
                <a:latin typeface="Courier New" panose="02070309020205020404" pitchFamily="49" charset="0"/>
                <a:cs typeface="Courier New" panose="02070309020205020404" pitchFamily="49" charset="0"/>
              </a:rPr>
              <a:t>="images/koalafications.jpg" alt="</a:t>
            </a:r>
            <a:r>
              <a:rPr lang="en-US" sz="2100" dirty="0" err="1">
                <a:latin typeface="Courier New" panose="02070309020205020404" pitchFamily="49" charset="0"/>
                <a:cs typeface="Courier New" panose="02070309020205020404" pitchFamily="49" charset="0"/>
              </a:rPr>
              <a:t>Koalified</a:t>
            </a:r>
            <a:r>
              <a:rPr lang="en-US" sz="2100" dirty="0">
                <a:latin typeface="Courier New" panose="02070309020205020404" pitchFamily="49" charset="0"/>
                <a:cs typeface="Courier New" panose="02070309020205020404" pitchFamily="49" charset="0"/>
              </a:rPr>
              <a:t> koala" /&gt;</a:t>
            </a:r>
          </a:p>
          <a:p>
            <a:endParaRPr lang="en-US" sz="2200" dirty="0"/>
          </a:p>
          <a:p>
            <a:endParaRPr lang="en-US" sz="2200" dirty="0" smtClean="0"/>
          </a:p>
          <a:p>
            <a:endParaRPr lang="en-US" sz="2200" dirty="0"/>
          </a:p>
          <a:p>
            <a:endParaRPr lang="en-US" sz="2200" dirty="0" smtClean="0"/>
          </a:p>
          <a:p>
            <a:endParaRPr lang="en-US" sz="2200" dirty="0"/>
          </a:p>
          <a:p>
            <a:pPr>
              <a:buFont typeface="Arial" panose="020B0604020202020204" pitchFamily="34" charset="0"/>
              <a:buChar char="•"/>
            </a:pPr>
            <a:r>
              <a:rPr lang="en-US" sz="2200" dirty="0"/>
              <a:t>    the </a:t>
            </a:r>
            <a:r>
              <a:rPr lang="en-US" sz="2200" dirty="0" err="1"/>
              <a:t>src</a:t>
            </a:r>
            <a:r>
              <a:rPr lang="en-US" sz="2200" dirty="0"/>
              <a:t> attribute specifies the image URL</a:t>
            </a:r>
          </a:p>
          <a:p>
            <a:pPr>
              <a:buFont typeface="Arial" panose="020B0604020202020204" pitchFamily="34" charset="0"/>
              <a:buChar char="•"/>
            </a:pPr>
            <a:r>
              <a:rPr lang="en-US" sz="2200" dirty="0"/>
              <a:t>    HTML5 also requires an alt attribute describing the image</a:t>
            </a:r>
          </a:p>
          <a:p>
            <a:endParaRPr lang="en-US" dirty="0"/>
          </a:p>
        </p:txBody>
      </p:sp>
      <p:pic>
        <p:nvPicPr>
          <p:cNvPr id="6146" name="Picture 2" descr="Koalified koa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280" y="2798049"/>
            <a:ext cx="1933575"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02511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Line break: </a:t>
            </a:r>
            <a:r>
              <a:rPr lang="en-US" b="1" dirty="0">
                <a:solidFill>
                  <a:srgbClr val="84B93F"/>
                </a:solidFill>
              </a:rPr>
              <a:t>&lt;</a:t>
            </a:r>
            <a:r>
              <a:rPr lang="en-US" b="1" dirty="0" err="1">
                <a:solidFill>
                  <a:srgbClr val="84B93F"/>
                </a:solidFill>
              </a:rPr>
              <a:t>br</a:t>
            </a:r>
            <a:r>
              <a:rPr lang="en-US" b="1" dirty="0">
                <a:solidFill>
                  <a:srgbClr val="84B93F"/>
                </a:solidFill>
              </a:rPr>
              <a:t>&gt;</a:t>
            </a:r>
          </a:p>
        </p:txBody>
      </p:sp>
      <p:sp>
        <p:nvSpPr>
          <p:cNvPr id="3" name="Content Placeholder 2"/>
          <p:cNvSpPr>
            <a:spLocks noGrp="1"/>
          </p:cNvSpPr>
          <p:nvPr>
            <p:ph idx="1"/>
          </p:nvPr>
        </p:nvSpPr>
        <p:spPr>
          <a:xfrm>
            <a:off x="1097280" y="1845734"/>
            <a:ext cx="10058400" cy="4714092"/>
          </a:xfrm>
        </p:spPr>
        <p:txBody>
          <a:bodyPr>
            <a:normAutofit/>
          </a:bodyPr>
          <a:lstStyle/>
          <a:p>
            <a:pPr algn="ctr"/>
            <a:r>
              <a:rPr lang="en-US" sz="2200" i="1" dirty="0"/>
              <a:t>forces a line break in the middle of a block element (inline</a:t>
            </a:r>
            <a:r>
              <a:rPr lang="en-US" sz="2200" i="1" dirty="0" smtClean="0"/>
              <a:t>)</a:t>
            </a:r>
            <a:endParaRPr lang="en-US" sz="2200" dirty="0"/>
          </a:p>
          <a:p>
            <a:pPr>
              <a:spcBef>
                <a:spcPts val="200"/>
              </a:spcBef>
            </a:pPr>
            <a:r>
              <a:rPr lang="en-US" sz="1800" dirty="0">
                <a:latin typeface="Courier New" panose="02070309020205020404" pitchFamily="49" charset="0"/>
                <a:cs typeface="Courier New" panose="02070309020205020404" pitchFamily="49" charset="0"/>
              </a:rPr>
              <a:t>&lt;p&gt;The woods are lovely, dark and deep, &lt;</a:t>
            </a:r>
            <a:r>
              <a:rPr lang="en-US" sz="1800" dirty="0" err="1">
                <a:latin typeface="Courier New" panose="02070309020205020404" pitchFamily="49" charset="0"/>
                <a:cs typeface="Courier New" panose="02070309020205020404" pitchFamily="49" charset="0"/>
              </a:rPr>
              <a:t>br</a:t>
            </a:r>
            <a:r>
              <a:rPr lang="en-US" sz="1800" dirty="0">
                <a:latin typeface="Courier New" panose="02070309020205020404" pitchFamily="49" charset="0"/>
                <a:cs typeface="Courier New" panose="02070309020205020404" pitchFamily="49" charset="0"/>
              </a:rPr>
              <a:t> /&gt; But I have promises to keep,</a:t>
            </a:r>
          </a:p>
          <a:p>
            <a:pPr>
              <a:spcBef>
                <a:spcPts val="200"/>
              </a:spcBef>
            </a:pPr>
            <a:r>
              <a:rPr lang="en-US" sz="1800" dirty="0">
                <a:latin typeface="Courier New" panose="02070309020205020404" pitchFamily="49" charset="0"/>
                <a:cs typeface="Courier New" panose="02070309020205020404" pitchFamily="49" charset="0"/>
              </a:rPr>
              <a:t>&lt;</a:t>
            </a:r>
            <a:r>
              <a:rPr lang="en-US" sz="1800" dirty="0" err="1">
                <a:latin typeface="Courier New" panose="02070309020205020404" pitchFamily="49" charset="0"/>
                <a:cs typeface="Courier New" panose="02070309020205020404" pitchFamily="49" charset="0"/>
              </a:rPr>
              <a:t>br</a:t>
            </a:r>
            <a:r>
              <a:rPr lang="en-US" sz="1800" dirty="0">
                <a:latin typeface="Courier New" panose="02070309020205020404" pitchFamily="49" charset="0"/>
                <a:cs typeface="Courier New" panose="02070309020205020404" pitchFamily="49" charset="0"/>
              </a:rPr>
              <a:t> /&gt; And miles to go before I sleep, &lt;</a:t>
            </a:r>
            <a:r>
              <a:rPr lang="en-US" sz="1800" dirty="0" err="1">
                <a:latin typeface="Courier New" panose="02070309020205020404" pitchFamily="49" charset="0"/>
                <a:cs typeface="Courier New" panose="02070309020205020404" pitchFamily="49" charset="0"/>
              </a:rPr>
              <a:t>br</a:t>
            </a:r>
            <a:r>
              <a:rPr lang="en-US" sz="1800" dirty="0">
                <a:latin typeface="Courier New" panose="02070309020205020404" pitchFamily="49" charset="0"/>
                <a:cs typeface="Courier New" panose="02070309020205020404" pitchFamily="49" charset="0"/>
              </a:rPr>
              <a:t> /&gt; And miles to go before I sleep.&lt;/p&gt;</a:t>
            </a:r>
          </a:p>
          <a:p>
            <a:pPr>
              <a:spcBef>
                <a:spcPts val="200"/>
              </a:spcBef>
            </a:pPr>
            <a:endParaRPr lang="en-US" sz="2200" dirty="0"/>
          </a:p>
          <a:p>
            <a:pPr>
              <a:spcBef>
                <a:spcPts val="200"/>
              </a:spcBef>
            </a:pPr>
            <a:r>
              <a:rPr lang="en-US" sz="2200" dirty="0"/>
              <a:t>The woods are lovely, dark and deep,</a:t>
            </a:r>
          </a:p>
          <a:p>
            <a:pPr>
              <a:spcBef>
                <a:spcPts val="200"/>
              </a:spcBef>
            </a:pPr>
            <a:r>
              <a:rPr lang="en-US" sz="2200" dirty="0"/>
              <a:t>But I have promises to keep,</a:t>
            </a:r>
          </a:p>
          <a:p>
            <a:pPr>
              <a:spcBef>
                <a:spcPts val="200"/>
              </a:spcBef>
            </a:pPr>
            <a:r>
              <a:rPr lang="en-US" sz="2200" dirty="0"/>
              <a:t>And miles to go before I sleep,</a:t>
            </a:r>
          </a:p>
          <a:p>
            <a:pPr>
              <a:spcBef>
                <a:spcPts val="200"/>
              </a:spcBef>
            </a:pPr>
            <a:r>
              <a:rPr lang="en-US" sz="2200" dirty="0"/>
              <a:t>And miles to go before I sleep.</a:t>
            </a:r>
          </a:p>
          <a:p>
            <a:endParaRPr lang="en-US" sz="2200" dirty="0"/>
          </a:p>
          <a:p>
            <a:pPr>
              <a:buFont typeface="Arial" panose="020B0604020202020204" pitchFamily="34" charset="0"/>
              <a:buChar char="•"/>
            </a:pPr>
            <a:r>
              <a:rPr lang="en-US" sz="2200" dirty="0"/>
              <a:t>    Warning: Don't over-use </a:t>
            </a:r>
            <a:r>
              <a:rPr lang="en-US" sz="2200" dirty="0" err="1"/>
              <a:t>br</a:t>
            </a:r>
            <a:r>
              <a:rPr lang="en-US" sz="2200" dirty="0"/>
              <a:t> (guideline: &gt;= 2 in a row is bad)</a:t>
            </a:r>
          </a:p>
          <a:p>
            <a:endParaRPr lang="en-US" dirty="0"/>
          </a:p>
        </p:txBody>
      </p:sp>
    </p:spTree>
    <p:extLst>
      <p:ext uri="{BB962C8B-B14F-4D97-AF65-F5344CB8AC3E}">
        <p14:creationId xmlns:p14="http://schemas.microsoft.com/office/powerpoint/2010/main" val="11637227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Phrase elements </a:t>
            </a:r>
            <a:r>
              <a:rPr lang="en-US" b="1" dirty="0"/>
              <a:t>: </a:t>
            </a:r>
            <a:r>
              <a:rPr lang="en-US" b="1" dirty="0">
                <a:solidFill>
                  <a:srgbClr val="84B93F"/>
                </a:solidFill>
              </a:rPr>
              <a:t>&lt;</a:t>
            </a:r>
            <a:r>
              <a:rPr lang="en-US" b="1" dirty="0" err="1">
                <a:solidFill>
                  <a:srgbClr val="84B93F"/>
                </a:solidFill>
              </a:rPr>
              <a:t>em</a:t>
            </a:r>
            <a:r>
              <a:rPr lang="en-US" b="1" dirty="0">
                <a:solidFill>
                  <a:srgbClr val="84B93F"/>
                </a:solidFill>
              </a:rPr>
              <a:t>&gt;</a:t>
            </a:r>
            <a:r>
              <a:rPr lang="en-US" b="1" dirty="0"/>
              <a:t>, </a:t>
            </a:r>
            <a:r>
              <a:rPr lang="en-US" b="1" dirty="0">
                <a:solidFill>
                  <a:srgbClr val="84B93F"/>
                </a:solidFill>
              </a:rPr>
              <a:t>&lt;strong&gt;</a:t>
            </a:r>
          </a:p>
        </p:txBody>
      </p:sp>
      <p:sp>
        <p:nvSpPr>
          <p:cNvPr id="3" name="Content Placeholder 2"/>
          <p:cNvSpPr>
            <a:spLocks noGrp="1"/>
          </p:cNvSpPr>
          <p:nvPr>
            <p:ph idx="1"/>
          </p:nvPr>
        </p:nvSpPr>
        <p:spPr/>
        <p:txBody>
          <a:bodyPr>
            <a:normAutofit/>
          </a:bodyPr>
          <a:lstStyle/>
          <a:p>
            <a:pPr algn="ctr">
              <a:spcBef>
                <a:spcPts val="200"/>
              </a:spcBef>
            </a:pPr>
            <a:r>
              <a:rPr lang="en-US" i="1" dirty="0" smtClean="0"/>
              <a:t> </a:t>
            </a:r>
            <a:r>
              <a:rPr lang="en-US" i="1" dirty="0" err="1" smtClean="0"/>
              <a:t>em</a:t>
            </a:r>
            <a:r>
              <a:rPr lang="en-US" i="1" dirty="0" smtClean="0"/>
              <a:t>: emphasized text (usually rendered in italic)</a:t>
            </a:r>
          </a:p>
          <a:p>
            <a:pPr algn="ctr">
              <a:spcBef>
                <a:spcPts val="200"/>
              </a:spcBef>
            </a:pPr>
            <a:r>
              <a:rPr lang="en-US" i="1" dirty="0" smtClean="0"/>
              <a:t>strong: strongly emphasized text (usually rendered in bold)</a:t>
            </a:r>
          </a:p>
          <a:p>
            <a:pPr>
              <a:spcBef>
                <a:spcPts val="200"/>
              </a:spcBef>
            </a:pPr>
            <a:endParaRPr lang="en-US" dirty="0" smtClean="0"/>
          </a:p>
          <a:p>
            <a:pPr>
              <a:spcBef>
                <a:spcPts val="200"/>
              </a:spcBef>
            </a:pPr>
            <a:r>
              <a:rPr lang="en-US" dirty="0" smtClean="0">
                <a:latin typeface="Courier New" panose="02070309020205020404" pitchFamily="49" charset="0"/>
                <a:cs typeface="Courier New" panose="02070309020205020404" pitchFamily="49" charset="0"/>
              </a:rPr>
              <a:t>&lt;p&gt;</a:t>
            </a:r>
          </a:p>
          <a:p>
            <a:pPr>
              <a:spcBef>
                <a:spcPts val="200"/>
              </a:spcBef>
            </a:pPr>
            <a:r>
              <a:rPr lang="en-US" dirty="0" smtClean="0">
                <a:latin typeface="Courier New" panose="02070309020205020404" pitchFamily="49" charset="0"/>
                <a:cs typeface="Courier New" panose="02070309020205020404" pitchFamily="49" charset="0"/>
              </a:rPr>
              <a:t>  HTML is &lt;</a:t>
            </a:r>
            <a:r>
              <a:rPr lang="en-US" dirty="0" err="1" smtClean="0">
                <a:latin typeface="Courier New" panose="02070309020205020404" pitchFamily="49" charset="0"/>
                <a:cs typeface="Courier New" panose="02070309020205020404" pitchFamily="49" charset="0"/>
              </a:rPr>
              <a:t>em</a:t>
            </a:r>
            <a:r>
              <a:rPr lang="en-US" dirty="0" smtClean="0">
                <a:latin typeface="Courier New" panose="02070309020205020404" pitchFamily="49" charset="0"/>
                <a:cs typeface="Courier New" panose="02070309020205020404" pitchFamily="49" charset="0"/>
              </a:rPr>
              <a:t>&gt;really&lt;/</a:t>
            </a:r>
            <a:r>
              <a:rPr lang="en-US" dirty="0" err="1" smtClean="0">
                <a:latin typeface="Courier New" panose="02070309020205020404" pitchFamily="49" charset="0"/>
                <a:cs typeface="Courier New" panose="02070309020205020404" pitchFamily="49" charset="0"/>
              </a:rPr>
              <a:t>em</a:t>
            </a:r>
            <a:r>
              <a:rPr lang="en-US" dirty="0" smtClean="0">
                <a:latin typeface="Courier New" panose="02070309020205020404" pitchFamily="49" charset="0"/>
                <a:cs typeface="Courier New" panose="02070309020205020404" pitchFamily="49" charset="0"/>
              </a:rPr>
              <a:t>&gt;,</a:t>
            </a:r>
          </a:p>
          <a:p>
            <a:pPr>
              <a:spcBef>
                <a:spcPts val="200"/>
              </a:spcBef>
            </a:pPr>
            <a:r>
              <a:rPr lang="en-US" dirty="0" smtClean="0">
                <a:latin typeface="Courier New" panose="02070309020205020404" pitchFamily="49" charset="0"/>
                <a:cs typeface="Courier New" panose="02070309020205020404" pitchFamily="49" charset="0"/>
              </a:rPr>
              <a:t>  &lt;strong&gt;REALLY&lt;/strong&gt; fun!</a:t>
            </a:r>
          </a:p>
          <a:p>
            <a:pPr>
              <a:spcBef>
                <a:spcPts val="200"/>
              </a:spcBef>
            </a:pPr>
            <a:r>
              <a:rPr lang="en-US" dirty="0" smtClean="0">
                <a:latin typeface="Courier New" panose="02070309020205020404" pitchFamily="49" charset="0"/>
                <a:cs typeface="Courier New" panose="02070309020205020404" pitchFamily="49" charset="0"/>
              </a:rPr>
              <a:t>&lt;/p&gt;</a:t>
            </a:r>
          </a:p>
          <a:p>
            <a:pPr>
              <a:spcBef>
                <a:spcPts val="200"/>
              </a:spcBef>
            </a:pPr>
            <a:endParaRPr lang="en-US" dirty="0" smtClean="0"/>
          </a:p>
          <a:p>
            <a:pPr>
              <a:spcBef>
                <a:spcPts val="200"/>
              </a:spcBef>
            </a:pPr>
            <a:r>
              <a:rPr lang="en-US" dirty="0" smtClean="0"/>
              <a:t>HTML is </a:t>
            </a:r>
            <a:r>
              <a:rPr lang="en-US" i="1" dirty="0" smtClean="0"/>
              <a:t>really</a:t>
            </a:r>
            <a:r>
              <a:rPr lang="en-US" dirty="0" smtClean="0"/>
              <a:t>, </a:t>
            </a:r>
            <a:r>
              <a:rPr lang="en-US" b="1" dirty="0" smtClean="0"/>
              <a:t>REALLY</a:t>
            </a:r>
            <a:r>
              <a:rPr lang="en-US" dirty="0" smtClean="0"/>
              <a:t> fun!</a:t>
            </a:r>
          </a:p>
          <a:p>
            <a:pPr>
              <a:spcBef>
                <a:spcPts val="200"/>
              </a:spcBef>
            </a:pPr>
            <a:endParaRPr lang="en-US" dirty="0" smtClean="0"/>
          </a:p>
          <a:p>
            <a:pPr>
              <a:spcBef>
                <a:spcPts val="200"/>
              </a:spcBef>
              <a:buFont typeface="Arial" panose="020B0604020202020204" pitchFamily="34" charset="0"/>
              <a:buChar char="•"/>
            </a:pPr>
            <a:r>
              <a:rPr lang="en-US" dirty="0" smtClean="0"/>
              <a:t>    as usual, the tags must be properly nested for a valid page</a:t>
            </a:r>
          </a:p>
          <a:p>
            <a:endParaRPr lang="en-US" dirty="0"/>
          </a:p>
        </p:txBody>
      </p:sp>
    </p:spTree>
    <p:extLst>
      <p:ext uri="{BB962C8B-B14F-4D97-AF65-F5344CB8AC3E}">
        <p14:creationId xmlns:p14="http://schemas.microsoft.com/office/powerpoint/2010/main" val="2565066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Quotations &lt;</a:t>
            </a:r>
            <a:r>
              <a:rPr lang="en-US" b="1" dirty="0" err="1"/>
              <a:t>blockquote</a:t>
            </a:r>
            <a:r>
              <a:rPr lang="en-US" b="1" dirty="0"/>
              <a:t>&gt;</a:t>
            </a:r>
          </a:p>
        </p:txBody>
      </p:sp>
      <p:sp>
        <p:nvSpPr>
          <p:cNvPr id="4" name="Content Placeholder 2"/>
          <p:cNvSpPr>
            <a:spLocks noGrp="1"/>
          </p:cNvSpPr>
          <p:nvPr>
            <p:ph sz="quarter" idx="1"/>
          </p:nvPr>
        </p:nvSpPr>
        <p:spPr>
          <a:xfrm>
            <a:off x="1097280" y="1737360"/>
            <a:ext cx="10058400" cy="556591"/>
          </a:xfrm>
        </p:spPr>
        <p:txBody>
          <a:bodyPr/>
          <a:lstStyle/>
          <a:p>
            <a:pPr algn="ctr"/>
            <a:r>
              <a:rPr lang="en-US" i="1" dirty="0"/>
              <a:t>a </a:t>
            </a:r>
            <a:r>
              <a:rPr lang="en-US" i="1" dirty="0" smtClean="0"/>
              <a:t>lengthy quotation (block) </a:t>
            </a:r>
            <a:endParaRPr lang="en-US" i="1" dirty="0"/>
          </a:p>
        </p:txBody>
      </p:sp>
      <p:sp>
        <p:nvSpPr>
          <p:cNvPr id="5" name="TextBox 4"/>
          <p:cNvSpPr txBox="1"/>
          <p:nvPr/>
        </p:nvSpPr>
        <p:spPr>
          <a:xfrm>
            <a:off x="1131073" y="2736574"/>
            <a:ext cx="10058400" cy="1754326"/>
          </a:xfrm>
          <a:prstGeom prst="rect">
            <a:avLst/>
          </a:prstGeom>
          <a:solidFill>
            <a:srgbClr val="E5F5FF"/>
          </a:solidFill>
          <a:ln w="19050">
            <a:solidFill>
              <a:schemeClr val="tx1"/>
            </a:solidFill>
          </a:ln>
        </p:spPr>
        <p:txBody>
          <a:bodyPr wrap="square" rtlCol="0">
            <a:spAutoFit/>
          </a:bodyPr>
          <a:lstStyle/>
          <a:p>
            <a:r>
              <a:rPr lang="en-US" dirty="0">
                <a:latin typeface="Courier New" pitchFamily="49" charset="0"/>
                <a:cs typeface="Courier New" pitchFamily="49" charset="0"/>
              </a:rPr>
              <a:t>&lt;p&gt;As Lincoln said in his famous Gettysburg Address:&lt;/p&gt;</a:t>
            </a:r>
          </a:p>
          <a:p>
            <a:r>
              <a:rPr lang="en-US" dirty="0" smtClean="0">
                <a:latin typeface="Courier New" pitchFamily="49" charset="0"/>
                <a:cs typeface="Courier New" pitchFamily="49" charset="0"/>
              </a:rPr>
              <a:t>&lt;</a:t>
            </a:r>
            <a:r>
              <a:rPr lang="en-US" dirty="0" err="1">
                <a:latin typeface="Courier New" pitchFamily="49" charset="0"/>
                <a:cs typeface="Courier New" pitchFamily="49" charset="0"/>
              </a:rPr>
              <a:t>blockquote</a:t>
            </a:r>
            <a:r>
              <a:rPr lang="en-US" dirty="0">
                <a:latin typeface="Courier New" pitchFamily="49" charset="0"/>
                <a:cs typeface="Courier New" pitchFamily="49" charset="0"/>
              </a:rPr>
              <a:t>&gt;</a:t>
            </a:r>
          </a:p>
          <a:p>
            <a:r>
              <a:rPr lang="en-US" dirty="0" smtClean="0">
                <a:latin typeface="Courier New" pitchFamily="49" charset="0"/>
                <a:cs typeface="Courier New" pitchFamily="49" charset="0"/>
              </a:rPr>
              <a:t>	&lt;</a:t>
            </a:r>
            <a:r>
              <a:rPr lang="en-US" dirty="0">
                <a:latin typeface="Courier New" pitchFamily="49" charset="0"/>
                <a:cs typeface="Courier New" pitchFamily="49" charset="0"/>
              </a:rPr>
              <a:t>p&gt;Fourscore and seven years ago, our fathers brought forth</a:t>
            </a:r>
          </a:p>
          <a:p>
            <a:r>
              <a:rPr lang="en-US" dirty="0" smtClean="0">
                <a:latin typeface="Courier New" pitchFamily="49" charset="0"/>
                <a:cs typeface="Courier New" pitchFamily="49" charset="0"/>
              </a:rPr>
              <a:t>	on </a:t>
            </a:r>
            <a:r>
              <a:rPr lang="en-US" dirty="0">
                <a:latin typeface="Courier New" pitchFamily="49" charset="0"/>
                <a:cs typeface="Courier New" pitchFamily="49" charset="0"/>
              </a:rPr>
              <a:t>this continent a new nation, conceived in liberty, and</a:t>
            </a:r>
          </a:p>
          <a:p>
            <a:r>
              <a:rPr lang="en-US" dirty="0" smtClean="0">
                <a:latin typeface="Courier New" pitchFamily="49" charset="0"/>
                <a:cs typeface="Courier New" pitchFamily="49" charset="0"/>
              </a:rPr>
              <a:t>	dedicated </a:t>
            </a:r>
            <a:r>
              <a:rPr lang="en-US" dirty="0">
                <a:latin typeface="Courier New" pitchFamily="49" charset="0"/>
                <a:cs typeface="Courier New" pitchFamily="49" charset="0"/>
              </a:rPr>
              <a:t>to the proposition that all men are created equal.&lt;/p&gt;</a:t>
            </a:r>
          </a:p>
          <a:p>
            <a:r>
              <a:rPr lang="en-US" dirty="0">
                <a:latin typeface="Courier New" pitchFamily="49" charset="0"/>
                <a:cs typeface="Courier New" pitchFamily="49" charset="0"/>
              </a:rPr>
              <a:t>&lt;/</a:t>
            </a:r>
            <a:r>
              <a:rPr lang="en-US" dirty="0" err="1">
                <a:latin typeface="Courier New" pitchFamily="49" charset="0"/>
                <a:cs typeface="Courier New" pitchFamily="49" charset="0"/>
              </a:rPr>
              <a:t>blockquote</a:t>
            </a:r>
            <a:r>
              <a:rPr lang="en-US" dirty="0">
                <a:latin typeface="Courier New" pitchFamily="49" charset="0"/>
                <a:cs typeface="Courier New" pitchFamily="49" charset="0"/>
              </a:rPr>
              <a:t>&gt;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b="1" dirty="0" smtClean="0">
                <a:solidFill>
                  <a:schemeClr val="bg1">
                    <a:lumMod val="65000"/>
                  </a:schemeClr>
                </a:solidFill>
                <a:latin typeface="Consolas" pitchFamily="49" charset="0"/>
                <a:cs typeface="Consolas" pitchFamily="49" charset="0"/>
              </a:rPr>
              <a:t>HTML</a:t>
            </a:r>
          </a:p>
        </p:txBody>
      </p:sp>
      <p:sp>
        <p:nvSpPr>
          <p:cNvPr id="6" name="TextBox 5"/>
          <p:cNvSpPr txBox="1"/>
          <p:nvPr/>
        </p:nvSpPr>
        <p:spPr>
          <a:xfrm>
            <a:off x="1131073" y="4490900"/>
            <a:ext cx="10058400" cy="1292662"/>
          </a:xfrm>
          <a:prstGeom prst="rect">
            <a:avLst/>
          </a:prstGeom>
          <a:noFill/>
          <a:ln w="19050">
            <a:solidFill>
              <a:schemeClr val="tx1"/>
            </a:solidFill>
          </a:ln>
        </p:spPr>
        <p:txBody>
          <a:bodyPr wrap="square" rtlCol="0">
            <a:spAutoFit/>
          </a:bodyPr>
          <a:lstStyle/>
          <a:p>
            <a:r>
              <a:rPr lang="en-US" sz="2000" dirty="0">
                <a:latin typeface="Times New Roman" pitchFamily="18" charset="0"/>
                <a:cs typeface="Times New Roman" pitchFamily="18" charset="0"/>
              </a:rPr>
              <a:t>As Lincoln said in his famous Gettysburg Address:</a:t>
            </a:r>
          </a:p>
          <a:p>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Fourscore </a:t>
            </a:r>
            <a:r>
              <a:rPr lang="en-US" sz="2000" i="1" dirty="0">
                <a:latin typeface="Times New Roman" pitchFamily="18" charset="0"/>
                <a:cs typeface="Times New Roman" pitchFamily="18" charset="0"/>
              </a:rPr>
              <a:t>and seven years ago, our fathers brought forth on </a:t>
            </a:r>
            <a:r>
              <a:rPr lang="en-US" sz="2000" i="1" dirty="0" smtClean="0">
                <a:latin typeface="Times New Roman" pitchFamily="18" charset="0"/>
                <a:cs typeface="Times New Roman" pitchFamily="18" charset="0"/>
              </a:rPr>
              <a:t>this continent </a:t>
            </a:r>
            <a:r>
              <a:rPr lang="en-US" sz="2000" i="1" dirty="0">
                <a:latin typeface="Times New Roman" pitchFamily="18" charset="0"/>
                <a:cs typeface="Times New Roman" pitchFamily="18" charset="0"/>
              </a:rPr>
              <a:t>a new </a:t>
            </a:r>
            <a:r>
              <a:rPr lang="en-US" sz="2000" i="1" dirty="0" smtClean="0">
                <a:latin typeface="Times New Roman" pitchFamily="18" charset="0"/>
                <a:cs typeface="Times New Roman" pitchFamily="18" charset="0"/>
              </a:rPr>
              <a:t>nation, 	conceived </a:t>
            </a:r>
            <a:r>
              <a:rPr lang="en-US" sz="2000" i="1" dirty="0">
                <a:latin typeface="Times New Roman" pitchFamily="18" charset="0"/>
                <a:cs typeface="Times New Roman" pitchFamily="18" charset="0"/>
              </a:rPr>
              <a:t>in liberty, and dedicated to the proposition that all men are created equal. </a:t>
            </a:r>
            <a:r>
              <a:rPr lang="en-US" sz="2000" i="1" dirty="0" smtClean="0">
                <a:latin typeface="Times New Roman" pitchFamily="18" charset="0"/>
                <a:cs typeface="Times New Roman" pitchFamily="18" charset="0"/>
              </a:rPr>
              <a:t>	</a:t>
            </a:r>
            <a:r>
              <a:rPr lang="en-US" i="1" dirty="0" smtClean="0">
                <a:latin typeface="Consolas" pitchFamily="49" charset="0"/>
                <a:cs typeface="Consolas" pitchFamily="49" charset="0"/>
              </a:rPr>
              <a:t>                               		</a:t>
            </a:r>
            <a:r>
              <a:rPr lang="en-US" dirty="0" smtClean="0">
                <a:latin typeface="Consolas" pitchFamily="49" charset="0"/>
                <a:cs typeface="Consolas" pitchFamily="49" charset="0"/>
              </a:rPr>
              <a:t>			                                                      </a:t>
            </a:r>
            <a:r>
              <a:rPr lang="en-US" b="1" dirty="0" smtClean="0">
                <a:solidFill>
                  <a:schemeClr val="bg1">
                    <a:lumMod val="65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37831392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Inline quotations &lt;q&gt;</a:t>
            </a:r>
          </a:p>
        </p:txBody>
      </p:sp>
      <p:sp>
        <p:nvSpPr>
          <p:cNvPr id="3" name="Content Placeholder 2"/>
          <p:cNvSpPr>
            <a:spLocks noGrp="1"/>
          </p:cNvSpPr>
          <p:nvPr>
            <p:ph idx="1"/>
          </p:nvPr>
        </p:nvSpPr>
        <p:spPr>
          <a:xfrm>
            <a:off x="1097279" y="1779056"/>
            <a:ext cx="10058400" cy="688744"/>
          </a:xfrm>
        </p:spPr>
        <p:txBody>
          <a:bodyPr/>
          <a:lstStyle/>
          <a:p>
            <a:pPr algn="ctr"/>
            <a:r>
              <a:rPr lang="en-US" i="1" dirty="0"/>
              <a:t>a short quotation (inline)</a:t>
            </a:r>
          </a:p>
        </p:txBody>
      </p:sp>
      <p:sp>
        <p:nvSpPr>
          <p:cNvPr id="4" name="TextBox 3"/>
          <p:cNvSpPr txBox="1"/>
          <p:nvPr/>
        </p:nvSpPr>
        <p:spPr>
          <a:xfrm>
            <a:off x="1097280" y="2736574"/>
            <a:ext cx="10058400" cy="461665"/>
          </a:xfrm>
          <a:prstGeom prst="rect">
            <a:avLst/>
          </a:prstGeom>
          <a:solidFill>
            <a:srgbClr val="E5F5FF"/>
          </a:solidFill>
          <a:ln w="19050">
            <a:solidFill>
              <a:schemeClr val="tx1"/>
            </a:solidFill>
          </a:ln>
        </p:spPr>
        <p:txBody>
          <a:bodyPr wrap="square" rtlCol="0">
            <a:spAutoFit/>
          </a:bodyPr>
          <a:lstStyle/>
          <a:p>
            <a:r>
              <a:rPr lang="en-US" sz="2400" dirty="0">
                <a:latin typeface="Courier New" pitchFamily="49" charset="0"/>
                <a:cs typeface="Courier New" pitchFamily="49" charset="0"/>
              </a:rPr>
              <a:t>&lt;p&gt;</a:t>
            </a:r>
            <a:r>
              <a:rPr lang="en-US" sz="2400" dirty="0" err="1">
                <a:latin typeface="Courier New" pitchFamily="49" charset="0"/>
                <a:cs typeface="Courier New" pitchFamily="49" charset="0"/>
              </a:rPr>
              <a:t>Quoth</a:t>
            </a:r>
            <a:r>
              <a:rPr lang="en-US" sz="2400" dirty="0">
                <a:latin typeface="Courier New" pitchFamily="49" charset="0"/>
                <a:cs typeface="Courier New" pitchFamily="49" charset="0"/>
              </a:rPr>
              <a:t> the Raven, &lt;q&gt;Nevermore.&lt;/q&gt;&lt;/p</a:t>
            </a:r>
            <a:r>
              <a:rPr lang="en-US" sz="2400" dirty="0" smtClean="0">
                <a:latin typeface="Courier New" pitchFamily="49" charset="0"/>
                <a:cs typeface="Courier New" pitchFamily="49" charset="0"/>
              </a:rPr>
              <a:t>&gt;         </a:t>
            </a:r>
            <a:r>
              <a:rPr lang="en-US" sz="2400" b="1" dirty="0" smtClean="0">
                <a:solidFill>
                  <a:schemeClr val="bg1">
                    <a:lumMod val="65000"/>
                  </a:schemeClr>
                </a:solidFill>
                <a:latin typeface="Consolas" pitchFamily="49" charset="0"/>
                <a:cs typeface="Consolas" pitchFamily="49" charset="0"/>
              </a:rPr>
              <a:t>HTML</a:t>
            </a:r>
          </a:p>
        </p:txBody>
      </p:sp>
      <p:sp>
        <p:nvSpPr>
          <p:cNvPr id="5" name="TextBox 4"/>
          <p:cNvSpPr txBox="1"/>
          <p:nvPr/>
        </p:nvSpPr>
        <p:spPr>
          <a:xfrm>
            <a:off x="1097279" y="3198239"/>
            <a:ext cx="10058400" cy="461665"/>
          </a:xfrm>
          <a:prstGeom prst="rect">
            <a:avLst/>
          </a:prstGeom>
          <a:noFill/>
          <a:ln w="19050">
            <a:solidFill>
              <a:schemeClr val="tx1"/>
            </a:solidFill>
          </a:ln>
        </p:spPr>
        <p:txBody>
          <a:bodyPr wrap="square" rtlCol="0">
            <a:spAutoFit/>
          </a:bodyPr>
          <a:lstStyle/>
          <a:p>
            <a:r>
              <a:rPr lang="en-US" sz="2400" dirty="0" err="1">
                <a:latin typeface="Times New Roman" pitchFamily="18" charset="0"/>
                <a:cs typeface="Times New Roman" pitchFamily="18" charset="0"/>
              </a:rPr>
              <a:t>Quoth</a:t>
            </a:r>
            <a:r>
              <a:rPr lang="en-US" sz="2400" dirty="0">
                <a:latin typeface="Times New Roman" pitchFamily="18" charset="0"/>
                <a:cs typeface="Times New Roman" pitchFamily="18" charset="0"/>
              </a:rPr>
              <a:t> the Raven, “Nevermore.” </a:t>
            </a:r>
            <a:r>
              <a:rPr lang="en-US" sz="2400" dirty="0" smtClean="0">
                <a:latin typeface="Times New Roman" pitchFamily="18" charset="0"/>
                <a:cs typeface="Times New Roman" pitchFamily="18" charset="0"/>
              </a:rPr>
              <a:t>	</a:t>
            </a:r>
            <a:r>
              <a:rPr lang="en-US" sz="2400" dirty="0" smtClean="0">
                <a:latin typeface="Consolas" pitchFamily="49" charset="0"/>
                <a:cs typeface="Consolas" pitchFamily="49" charset="0"/>
              </a:rPr>
              <a:t>                            </a:t>
            </a:r>
            <a:r>
              <a:rPr lang="en-US" sz="2400" b="1" dirty="0" smtClean="0">
                <a:solidFill>
                  <a:schemeClr val="bg1">
                    <a:lumMod val="65000"/>
                  </a:schemeClr>
                </a:solidFill>
                <a:latin typeface="Consolas" pitchFamily="49" charset="0"/>
                <a:cs typeface="Consolas" pitchFamily="49" charset="0"/>
              </a:rPr>
              <a:t>output</a:t>
            </a:r>
          </a:p>
        </p:txBody>
      </p:sp>
      <p:sp>
        <p:nvSpPr>
          <p:cNvPr id="6" name="Rectangle 5"/>
          <p:cNvSpPr/>
          <p:nvPr/>
        </p:nvSpPr>
        <p:spPr>
          <a:xfrm>
            <a:off x="1097279" y="4169322"/>
            <a:ext cx="10058401" cy="830997"/>
          </a:xfrm>
          <a:prstGeom prst="rect">
            <a:avLst/>
          </a:prstGeom>
        </p:spPr>
        <p:txBody>
          <a:bodyPr wrap="square">
            <a:spAutoFit/>
          </a:bodyPr>
          <a:lstStyle/>
          <a:p>
            <a:pPr marL="285750" indent="-285750">
              <a:buFont typeface="Arial" panose="020B0604020202020204" pitchFamily="34" charset="0"/>
              <a:buChar char="•"/>
            </a:pPr>
            <a:r>
              <a:rPr lang="en-US" sz="2400" dirty="0"/>
              <a:t>Why not just write the following?</a:t>
            </a:r>
          </a:p>
          <a:p>
            <a:r>
              <a:rPr lang="en-US" sz="2400" dirty="0" smtClean="0"/>
              <a:t>		&lt;</a:t>
            </a:r>
            <a:r>
              <a:rPr lang="en-US" sz="2400" dirty="0"/>
              <a:t>p&gt;</a:t>
            </a:r>
            <a:r>
              <a:rPr lang="en-US" sz="2400" dirty="0" err="1"/>
              <a:t>Quoth</a:t>
            </a:r>
            <a:r>
              <a:rPr lang="en-US" sz="2400" dirty="0"/>
              <a:t> the Raven, "Nevermore."&lt;/p&gt;</a:t>
            </a:r>
          </a:p>
        </p:txBody>
      </p:sp>
    </p:spTree>
    <p:extLst>
      <p:ext uri="{BB962C8B-B14F-4D97-AF65-F5344CB8AC3E}">
        <p14:creationId xmlns:p14="http://schemas.microsoft.com/office/powerpoint/2010/main" val="17969248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Computer code &lt;code&gt;</a:t>
            </a:r>
          </a:p>
        </p:txBody>
      </p:sp>
      <p:sp>
        <p:nvSpPr>
          <p:cNvPr id="4" name="TextBox 3"/>
          <p:cNvSpPr txBox="1"/>
          <p:nvPr/>
        </p:nvSpPr>
        <p:spPr>
          <a:xfrm>
            <a:off x="1114182" y="2806149"/>
            <a:ext cx="10044545" cy="1446550"/>
          </a:xfrm>
          <a:prstGeom prst="rect">
            <a:avLst/>
          </a:prstGeom>
          <a:solidFill>
            <a:srgbClr val="E5F5FF"/>
          </a:solidFill>
          <a:ln w="19050">
            <a:solidFill>
              <a:schemeClr val="tx1"/>
            </a:solidFill>
          </a:ln>
        </p:spPr>
        <p:txBody>
          <a:bodyPr wrap="square" rtlCol="0">
            <a:spAutoFit/>
          </a:bodyPr>
          <a:lstStyle/>
          <a:p>
            <a:r>
              <a:rPr lang="en-US" sz="2200" dirty="0">
                <a:latin typeface="Courier New" pitchFamily="49" charset="0"/>
                <a:cs typeface="Courier New" pitchFamily="49" charset="0"/>
              </a:rPr>
              <a:t>&lt;p&gt;</a:t>
            </a:r>
          </a:p>
          <a:p>
            <a:r>
              <a:rPr lang="en-US" sz="2200" dirty="0" smtClean="0">
                <a:latin typeface="Courier New" pitchFamily="49" charset="0"/>
                <a:cs typeface="Courier New" pitchFamily="49" charset="0"/>
              </a:rPr>
              <a:t>	The </a:t>
            </a:r>
            <a:r>
              <a:rPr lang="en-US" sz="2200" dirty="0">
                <a:latin typeface="Courier New" pitchFamily="49" charset="0"/>
                <a:cs typeface="Courier New" pitchFamily="49" charset="0"/>
              </a:rPr>
              <a:t>&lt;code&gt;</a:t>
            </a:r>
            <a:r>
              <a:rPr lang="en-US" sz="2200" dirty="0" err="1">
                <a:latin typeface="Courier New" pitchFamily="49" charset="0"/>
                <a:cs typeface="Courier New" pitchFamily="49" charset="0"/>
              </a:rPr>
              <a:t>ul</a:t>
            </a:r>
            <a:r>
              <a:rPr lang="en-US" sz="2200" dirty="0">
                <a:latin typeface="Courier New" pitchFamily="49" charset="0"/>
                <a:cs typeface="Courier New" pitchFamily="49" charset="0"/>
              </a:rPr>
              <a:t>&lt;/code&gt; and &lt;code&gt;</a:t>
            </a:r>
            <a:r>
              <a:rPr lang="en-US" sz="2200" dirty="0" err="1">
                <a:latin typeface="Courier New" pitchFamily="49" charset="0"/>
                <a:cs typeface="Courier New" pitchFamily="49" charset="0"/>
              </a:rPr>
              <a:t>ol</a:t>
            </a:r>
            <a:r>
              <a:rPr lang="en-US" sz="2200" dirty="0">
                <a:latin typeface="Courier New" pitchFamily="49" charset="0"/>
                <a:cs typeface="Courier New" pitchFamily="49" charset="0"/>
              </a:rPr>
              <a:t>&lt;/code&gt;</a:t>
            </a:r>
          </a:p>
          <a:p>
            <a:r>
              <a:rPr lang="en-US" sz="2200" dirty="0" smtClean="0">
                <a:latin typeface="Courier New" pitchFamily="49" charset="0"/>
                <a:cs typeface="Courier New" pitchFamily="49" charset="0"/>
              </a:rPr>
              <a:t>	tags </a:t>
            </a:r>
            <a:r>
              <a:rPr lang="en-US" sz="2200" dirty="0">
                <a:latin typeface="Courier New" pitchFamily="49" charset="0"/>
                <a:cs typeface="Courier New" pitchFamily="49" charset="0"/>
              </a:rPr>
              <a:t>make lists.</a:t>
            </a:r>
          </a:p>
          <a:p>
            <a:r>
              <a:rPr lang="en-US" sz="2200" dirty="0">
                <a:latin typeface="Courier New" pitchFamily="49" charset="0"/>
                <a:cs typeface="Courier New" pitchFamily="49" charset="0"/>
              </a:rPr>
              <a:t>&lt;/p&gt;</a:t>
            </a:r>
            <a:r>
              <a:rPr lang="en-US" sz="2200" dirty="0" smtClean="0">
                <a:latin typeface="Courier New" pitchFamily="49" charset="0"/>
                <a:cs typeface="Courier New" pitchFamily="49" charset="0"/>
              </a:rPr>
              <a:t>                                                  </a:t>
            </a:r>
            <a:r>
              <a:rPr lang="en-US" sz="2200" b="1" dirty="0" smtClean="0">
                <a:solidFill>
                  <a:schemeClr val="bg1">
                    <a:lumMod val="65000"/>
                  </a:schemeClr>
                </a:solidFill>
                <a:latin typeface="Consolas" pitchFamily="49" charset="0"/>
                <a:cs typeface="Consolas" pitchFamily="49" charset="0"/>
              </a:rPr>
              <a:t>HTML</a:t>
            </a:r>
          </a:p>
        </p:txBody>
      </p:sp>
      <p:sp>
        <p:nvSpPr>
          <p:cNvPr id="5" name="TextBox 4"/>
          <p:cNvSpPr txBox="1"/>
          <p:nvPr/>
        </p:nvSpPr>
        <p:spPr>
          <a:xfrm>
            <a:off x="1114182" y="4241339"/>
            <a:ext cx="10044545" cy="430887"/>
          </a:xfrm>
          <a:prstGeom prst="rect">
            <a:avLst/>
          </a:prstGeom>
          <a:noFill/>
          <a:ln w="19050">
            <a:solidFill>
              <a:schemeClr val="tx1"/>
            </a:solidFill>
          </a:ln>
        </p:spPr>
        <p:txBody>
          <a:bodyPr wrap="square" rtlCol="0">
            <a:spAutoFit/>
          </a:bodyPr>
          <a:lstStyle/>
          <a:p>
            <a:r>
              <a:rPr lang="en-US" sz="2200" dirty="0">
                <a:latin typeface="Times New Roman" pitchFamily="18" charset="0"/>
                <a:cs typeface="Times New Roman" pitchFamily="18" charset="0"/>
              </a:rPr>
              <a:t>The </a:t>
            </a:r>
            <a:r>
              <a:rPr lang="en-US" sz="2200" dirty="0" err="1">
                <a:latin typeface="Courier New" pitchFamily="49" charset="0"/>
                <a:cs typeface="Courier New" pitchFamily="49" charset="0"/>
              </a:rPr>
              <a:t>ul</a:t>
            </a:r>
            <a:r>
              <a:rPr lang="en-US" sz="2200" dirty="0">
                <a:latin typeface="Times New Roman" pitchFamily="18" charset="0"/>
                <a:cs typeface="Times New Roman" pitchFamily="18" charset="0"/>
              </a:rPr>
              <a:t> and </a:t>
            </a:r>
            <a:r>
              <a:rPr lang="en-US" sz="2200" dirty="0" err="1">
                <a:latin typeface="Courier New" pitchFamily="49" charset="0"/>
                <a:cs typeface="Courier New" pitchFamily="49" charset="0"/>
              </a:rPr>
              <a:t>ol</a:t>
            </a:r>
            <a:r>
              <a:rPr lang="en-US" sz="2200" dirty="0">
                <a:latin typeface="Times New Roman" pitchFamily="18" charset="0"/>
                <a:cs typeface="Times New Roman" pitchFamily="18" charset="0"/>
              </a:rPr>
              <a:t> tags make lists.</a:t>
            </a:r>
            <a:r>
              <a:rPr lang="en-US" sz="2200" dirty="0" smtClean="0">
                <a:latin typeface="Times New Roman" pitchFamily="18" charset="0"/>
                <a:cs typeface="Times New Roman" pitchFamily="18" charset="0"/>
              </a:rPr>
              <a:t>	</a:t>
            </a:r>
            <a:r>
              <a:rPr lang="en-US" sz="2200" dirty="0" smtClean="0">
                <a:latin typeface="Consolas" pitchFamily="49" charset="0"/>
                <a:cs typeface="Consolas" pitchFamily="49" charset="0"/>
              </a:rPr>
              <a:t>                               	</a:t>
            </a:r>
            <a:r>
              <a:rPr lang="en-US" sz="2200" b="1" dirty="0" smtClean="0">
                <a:solidFill>
                  <a:schemeClr val="bg1">
                    <a:lumMod val="65000"/>
                  </a:schemeClr>
                </a:solidFill>
                <a:latin typeface="Consolas" pitchFamily="49" charset="0"/>
                <a:cs typeface="Consolas" pitchFamily="49" charset="0"/>
              </a:rPr>
              <a:t>output</a:t>
            </a:r>
          </a:p>
        </p:txBody>
      </p:sp>
      <p:sp>
        <p:nvSpPr>
          <p:cNvPr id="6" name="Content Placeholder 2"/>
          <p:cNvSpPr>
            <a:spLocks noGrp="1"/>
          </p:cNvSpPr>
          <p:nvPr>
            <p:ph sz="quarter" idx="1"/>
          </p:nvPr>
        </p:nvSpPr>
        <p:spPr>
          <a:xfrm>
            <a:off x="1114182" y="1927198"/>
            <a:ext cx="10044545" cy="689113"/>
          </a:xfrm>
        </p:spPr>
        <p:txBody>
          <a:bodyPr>
            <a:normAutofit/>
          </a:bodyPr>
          <a:lstStyle/>
          <a:p>
            <a:pPr algn="ctr"/>
            <a:r>
              <a:rPr lang="en-US" sz="2400" i="1" dirty="0"/>
              <a:t>a short section of computer code (usually shown in a fixed-width font) </a:t>
            </a:r>
          </a:p>
        </p:txBody>
      </p:sp>
    </p:spTree>
    <p:extLst>
      <p:ext uri="{BB962C8B-B14F-4D97-AF65-F5344CB8AC3E}">
        <p14:creationId xmlns:p14="http://schemas.microsoft.com/office/powerpoint/2010/main" val="18153440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76664"/>
            <a:ext cx="10058400" cy="1450757"/>
          </a:xfrm>
        </p:spPr>
        <p:txBody>
          <a:bodyPr/>
          <a:lstStyle/>
          <a:p>
            <a:r>
              <a:rPr lang="en-US" b="1" dirty="0"/>
              <a:t>Preformatted text &lt;pre&gt;</a:t>
            </a:r>
          </a:p>
        </p:txBody>
      </p:sp>
      <p:sp>
        <p:nvSpPr>
          <p:cNvPr id="3" name="Content Placeholder 2"/>
          <p:cNvSpPr>
            <a:spLocks noGrp="1"/>
          </p:cNvSpPr>
          <p:nvPr>
            <p:ph idx="1"/>
          </p:nvPr>
        </p:nvSpPr>
        <p:spPr>
          <a:xfrm>
            <a:off x="1097280" y="1845734"/>
            <a:ext cx="10058400" cy="609231"/>
          </a:xfrm>
        </p:spPr>
        <p:txBody>
          <a:bodyPr>
            <a:normAutofit/>
          </a:bodyPr>
          <a:lstStyle/>
          <a:p>
            <a:pPr algn="ctr"/>
            <a:r>
              <a:rPr lang="en-US" sz="2200" i="1" dirty="0"/>
              <a:t>a large section of pre-formatted text (block)</a:t>
            </a:r>
          </a:p>
        </p:txBody>
      </p:sp>
      <p:sp>
        <p:nvSpPr>
          <p:cNvPr id="4" name="TextBox 3"/>
          <p:cNvSpPr txBox="1"/>
          <p:nvPr/>
        </p:nvSpPr>
        <p:spPr>
          <a:xfrm>
            <a:off x="1111135" y="2454965"/>
            <a:ext cx="10120082" cy="1477328"/>
          </a:xfrm>
          <a:prstGeom prst="rect">
            <a:avLst/>
          </a:prstGeom>
          <a:solidFill>
            <a:srgbClr val="E5F5FF"/>
          </a:solidFill>
          <a:ln w="19050">
            <a:solidFill>
              <a:schemeClr val="tx1"/>
            </a:solidFill>
          </a:ln>
        </p:spPr>
        <p:txBody>
          <a:bodyPr wrap="square" rtlCol="0">
            <a:spAutoFit/>
          </a:bodyPr>
          <a:lstStyle/>
          <a:p>
            <a:r>
              <a:rPr lang="en-US" dirty="0">
                <a:latin typeface="Courier New" pitchFamily="49" charset="0"/>
                <a:cs typeface="Courier New" pitchFamily="49" charset="0"/>
              </a:rPr>
              <a:t>&lt;pre&gt;</a:t>
            </a:r>
          </a:p>
          <a:p>
            <a:r>
              <a:rPr lang="en-US" dirty="0" smtClean="0">
                <a:latin typeface="Courier New" pitchFamily="49" charset="0"/>
                <a:cs typeface="Courier New" pitchFamily="49" charset="0"/>
              </a:rPr>
              <a:t>		Bill Gates </a:t>
            </a:r>
            <a:r>
              <a:rPr lang="en-US" dirty="0">
                <a:latin typeface="Courier New" pitchFamily="49" charset="0"/>
                <a:cs typeface="Courier New" pitchFamily="49" charset="0"/>
              </a:rPr>
              <a:t>speaks </a:t>
            </a: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    		You will be assimilated </a:t>
            </a:r>
            <a:endParaRPr lang="en-US" dirty="0">
              <a:latin typeface="Courier New" pitchFamily="49" charset="0"/>
              <a:cs typeface="Courier New" pitchFamily="49" charset="0"/>
            </a:endParaRPr>
          </a:p>
          <a:p>
            <a:r>
              <a:rPr lang="en-US" dirty="0" smtClean="0">
                <a:latin typeface="Courier New" pitchFamily="49" charset="0"/>
                <a:cs typeface="Courier New" pitchFamily="49" charset="0"/>
              </a:rPr>
              <a:t>  		  Microsoft fans delirious</a:t>
            </a:r>
            <a:endParaRPr lang="en-US" dirty="0">
              <a:latin typeface="Courier New" pitchFamily="49" charset="0"/>
              <a:cs typeface="Courier New" pitchFamily="49" charset="0"/>
            </a:endParaRPr>
          </a:p>
          <a:p>
            <a:r>
              <a:rPr lang="en-US" dirty="0">
                <a:latin typeface="Courier New" pitchFamily="49" charset="0"/>
                <a:cs typeface="Courier New" pitchFamily="49" charset="0"/>
              </a:rPr>
              <a:t>&lt;/pre</a:t>
            </a:r>
            <a:r>
              <a:rPr lang="en-US" dirty="0" smtClean="0">
                <a:latin typeface="Courier New" pitchFamily="49" charset="0"/>
                <a:cs typeface="Courier New" pitchFamily="49" charset="0"/>
              </a:rPr>
              <a:t>&gt;                                                             </a:t>
            </a:r>
            <a:r>
              <a:rPr lang="en-US" b="1" dirty="0" smtClean="0">
                <a:solidFill>
                  <a:schemeClr val="bg1">
                    <a:lumMod val="65000"/>
                  </a:schemeClr>
                </a:solidFill>
                <a:latin typeface="Consolas" pitchFamily="49" charset="0"/>
                <a:cs typeface="Consolas" pitchFamily="49" charset="0"/>
              </a:rPr>
              <a:t>HTML</a:t>
            </a:r>
          </a:p>
        </p:txBody>
      </p:sp>
      <p:sp>
        <p:nvSpPr>
          <p:cNvPr id="5" name="TextBox 4"/>
          <p:cNvSpPr txBox="1"/>
          <p:nvPr/>
        </p:nvSpPr>
        <p:spPr>
          <a:xfrm>
            <a:off x="1111135" y="3932293"/>
            <a:ext cx="10120082" cy="954107"/>
          </a:xfrm>
          <a:prstGeom prst="rect">
            <a:avLst/>
          </a:prstGeom>
          <a:noFill/>
          <a:ln w="19050">
            <a:solidFill>
              <a:schemeClr val="tx1"/>
            </a:solidFill>
          </a:ln>
        </p:spPr>
        <p:txBody>
          <a:bodyPr wrap="square" rtlCol="0">
            <a:spAutoFit/>
          </a:bodyPr>
          <a:lstStyle/>
          <a:p>
            <a:r>
              <a:rPr lang="en-US" dirty="0" smtClean="0">
                <a:latin typeface="Courier New" pitchFamily="49" charset="0"/>
                <a:cs typeface="Courier New" pitchFamily="49" charset="0"/>
              </a:rPr>
              <a:t>		Bill Gates speaks </a:t>
            </a:r>
          </a:p>
          <a:p>
            <a:r>
              <a:rPr lang="en-US" dirty="0" smtClean="0">
                <a:latin typeface="Courier New" pitchFamily="49" charset="0"/>
                <a:cs typeface="Courier New" pitchFamily="49" charset="0"/>
              </a:rPr>
              <a:t>    		You will be assimilated </a:t>
            </a:r>
          </a:p>
          <a:p>
            <a:r>
              <a:rPr lang="en-US" dirty="0" smtClean="0">
                <a:latin typeface="Courier New" pitchFamily="49" charset="0"/>
                <a:cs typeface="Courier New" pitchFamily="49" charset="0"/>
              </a:rPr>
              <a:t>  		  Microsoft fans delirious</a:t>
            </a:r>
            <a:r>
              <a:rPr lang="en-US" sz="2000" dirty="0" smtClean="0">
                <a:latin typeface="Times New Roman" pitchFamily="18" charset="0"/>
                <a:cs typeface="Times New Roman" pitchFamily="18" charset="0"/>
              </a:rPr>
              <a:t>	</a:t>
            </a:r>
            <a:r>
              <a:rPr lang="en-US" dirty="0" smtClean="0">
                <a:latin typeface="Consolas" pitchFamily="49" charset="0"/>
                <a:cs typeface="Consolas" pitchFamily="49" charset="0"/>
              </a:rPr>
              <a:t>                               </a:t>
            </a:r>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b="1" dirty="0" smtClean="0">
                <a:solidFill>
                  <a:schemeClr val="bg1">
                    <a:lumMod val="65000"/>
                  </a:schemeClr>
                </a:solidFill>
                <a:latin typeface="Consolas" pitchFamily="49" charset="0"/>
                <a:cs typeface="Consolas" pitchFamily="49" charset="0"/>
              </a:rPr>
              <a:t>output</a:t>
            </a:r>
          </a:p>
        </p:txBody>
      </p:sp>
      <p:sp>
        <p:nvSpPr>
          <p:cNvPr id="6" name="Content Placeholder 2"/>
          <p:cNvSpPr txBox="1">
            <a:spLocks/>
          </p:cNvSpPr>
          <p:nvPr/>
        </p:nvSpPr>
        <p:spPr>
          <a:xfrm>
            <a:off x="1111135" y="5257800"/>
            <a:ext cx="10120082" cy="160020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Arial" panose="020B0604020202020204" pitchFamily="34" charset="0"/>
              <a:buChar char="•"/>
            </a:pPr>
            <a:r>
              <a:rPr lang="en-US" sz="2200" dirty="0" smtClean="0"/>
              <a:t>  Displayed with exactly the whitespace / line breaks given in the text</a:t>
            </a:r>
          </a:p>
          <a:p>
            <a:pPr>
              <a:buFont typeface="Arial" panose="020B0604020202020204" pitchFamily="34" charset="0"/>
              <a:buChar char="•"/>
            </a:pPr>
            <a:r>
              <a:rPr lang="en-US" sz="2200" dirty="0" smtClean="0"/>
              <a:t>  Shown in a fixed-width font by default</a:t>
            </a:r>
            <a:endParaRPr lang="en-US" sz="2200" dirty="0"/>
          </a:p>
        </p:txBody>
      </p:sp>
    </p:spTree>
    <p:extLst>
      <p:ext uri="{BB962C8B-B14F-4D97-AF65-F5344CB8AC3E}">
        <p14:creationId xmlns:p14="http://schemas.microsoft.com/office/powerpoint/2010/main" val="2238680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hlinkClick r:id="rId2"/>
              </a:rPr>
              <a:t>Web servers</a:t>
            </a:r>
            <a:r>
              <a:rPr lang="en-US" dirty="0"/>
              <a:t> and </a:t>
            </a:r>
            <a:r>
              <a:rPr lang="en-US" dirty="0">
                <a:hlinkClick r:id="rId3"/>
              </a:rPr>
              <a:t>browsers</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200" b="1" dirty="0" smtClean="0"/>
              <a:t>  web </a:t>
            </a:r>
            <a:r>
              <a:rPr lang="en-US" sz="2200" b="1" dirty="0"/>
              <a:t>server</a:t>
            </a:r>
            <a:r>
              <a:rPr lang="en-US" sz="2200" dirty="0"/>
              <a:t>: software that listens for web page </a:t>
            </a:r>
            <a:r>
              <a:rPr lang="en-US" sz="2200" dirty="0" smtClean="0"/>
              <a:t>requests </a:t>
            </a:r>
          </a:p>
          <a:p>
            <a:pPr lvl="1">
              <a:buFont typeface="Arial" panose="020B0604020202020204" pitchFamily="34" charset="0"/>
              <a:buChar char="•"/>
            </a:pPr>
            <a:r>
              <a:rPr lang="en-US" sz="2200" dirty="0" smtClean="0">
                <a:hlinkClick r:id="rId4"/>
              </a:rPr>
              <a:t>Apache</a:t>
            </a:r>
            <a:endParaRPr lang="en-US" sz="2200" dirty="0"/>
          </a:p>
          <a:p>
            <a:pPr lvl="1">
              <a:buFont typeface="Arial" panose="020B0604020202020204" pitchFamily="34" charset="0"/>
              <a:buChar char="•"/>
            </a:pPr>
            <a:r>
              <a:rPr lang="en-US" sz="2200" dirty="0" smtClean="0"/>
              <a:t>Microsoft </a:t>
            </a:r>
            <a:r>
              <a:rPr lang="en-US" sz="2200" dirty="0"/>
              <a:t>Internet </a:t>
            </a:r>
            <a:r>
              <a:rPr lang="en-US" sz="2200" dirty="0" smtClean="0"/>
              <a:t>Information </a:t>
            </a:r>
            <a:r>
              <a:rPr lang="en-US" sz="2200" dirty="0"/>
              <a:t>Server (IIS) (</a:t>
            </a:r>
            <a:r>
              <a:rPr lang="en-US" sz="2200" dirty="0">
                <a:hlinkClick r:id="rId5"/>
              </a:rPr>
              <a:t>part of </a:t>
            </a:r>
            <a:r>
              <a:rPr lang="en-US" sz="2200" dirty="0" smtClean="0">
                <a:hlinkClick r:id="rId5"/>
              </a:rPr>
              <a:t>Windows</a:t>
            </a:r>
            <a:r>
              <a:rPr lang="en-US" sz="2200" dirty="0" smtClean="0"/>
              <a:t>)</a:t>
            </a:r>
          </a:p>
          <a:p>
            <a:pPr>
              <a:buFont typeface="Arial" panose="020B0604020202020204" pitchFamily="34" charset="0"/>
              <a:buChar char="•"/>
            </a:pPr>
            <a:r>
              <a:rPr lang="en-US" sz="2200" b="1" dirty="0" smtClean="0"/>
              <a:t>  web </a:t>
            </a:r>
            <a:r>
              <a:rPr lang="en-US" sz="2200" b="1" dirty="0"/>
              <a:t>browser</a:t>
            </a:r>
            <a:r>
              <a:rPr lang="en-US" sz="2200" dirty="0"/>
              <a:t>: fetches/displays documents from web </a:t>
            </a:r>
            <a:r>
              <a:rPr lang="en-US" sz="2200" dirty="0" smtClean="0"/>
              <a:t>servers</a:t>
            </a:r>
            <a:endParaRPr lang="en-US" sz="2200" dirty="0"/>
          </a:p>
          <a:p>
            <a:pPr lvl="1">
              <a:buFont typeface="Arial" panose="020B0604020202020204" pitchFamily="34" charset="0"/>
              <a:buChar char="•"/>
            </a:pPr>
            <a:r>
              <a:rPr lang="en-US" sz="2200" dirty="0">
                <a:hlinkClick r:id="rId6"/>
              </a:rPr>
              <a:t>Mozilla Firefox</a:t>
            </a:r>
            <a:endParaRPr lang="en-US" sz="2200" dirty="0"/>
          </a:p>
          <a:p>
            <a:pPr lvl="1">
              <a:buFont typeface="Arial" panose="020B0604020202020204" pitchFamily="34" charset="0"/>
              <a:buChar char="•"/>
            </a:pPr>
            <a:r>
              <a:rPr lang="en-US" sz="2200" dirty="0"/>
              <a:t>Microsoft </a:t>
            </a:r>
            <a:r>
              <a:rPr lang="en-US" sz="2200" dirty="0">
                <a:hlinkClick r:id="rId7"/>
              </a:rPr>
              <a:t>Internet Explorer</a:t>
            </a:r>
            <a:r>
              <a:rPr lang="en-US" sz="2200" dirty="0"/>
              <a:t> (IE)</a:t>
            </a:r>
          </a:p>
          <a:p>
            <a:pPr lvl="1">
              <a:buFont typeface="Arial" panose="020B0604020202020204" pitchFamily="34" charset="0"/>
              <a:buChar char="•"/>
            </a:pPr>
            <a:r>
              <a:rPr lang="en-US" sz="2200" dirty="0"/>
              <a:t>Apple </a:t>
            </a:r>
            <a:r>
              <a:rPr lang="en-US" sz="2200" dirty="0">
                <a:hlinkClick r:id="rId8"/>
              </a:rPr>
              <a:t>Safari</a:t>
            </a:r>
            <a:endParaRPr lang="en-US" sz="2200" dirty="0"/>
          </a:p>
          <a:p>
            <a:pPr lvl="1">
              <a:buFont typeface="Arial" panose="020B0604020202020204" pitchFamily="34" charset="0"/>
              <a:buChar char="•"/>
            </a:pPr>
            <a:r>
              <a:rPr lang="en-US" sz="2200" dirty="0">
                <a:hlinkClick r:id="rId9"/>
              </a:rPr>
              <a:t>Google Chrome</a:t>
            </a:r>
            <a:endParaRPr lang="en-US" sz="2200" dirty="0"/>
          </a:p>
          <a:p>
            <a:pPr lvl="1">
              <a:buFont typeface="Arial" panose="020B0604020202020204" pitchFamily="34" charset="0"/>
              <a:buChar char="•"/>
            </a:pPr>
            <a:r>
              <a:rPr lang="en-US" sz="2200" dirty="0">
                <a:hlinkClick r:id="rId10"/>
              </a:rPr>
              <a:t>Opera</a:t>
            </a:r>
            <a:endParaRPr lang="en-US" sz="2200" dirty="0"/>
          </a:p>
          <a:p>
            <a:pPr lvl="1">
              <a:buFont typeface="Arial" panose="020B0604020202020204" pitchFamily="34" charset="0"/>
              <a:buChar char="•"/>
            </a:pPr>
            <a:endParaRPr lang="en-US" sz="2200" dirty="0"/>
          </a:p>
        </p:txBody>
      </p:sp>
      <p:pic>
        <p:nvPicPr>
          <p:cNvPr id="6146" name="Picture 2" descr="web serve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322602" y="1973131"/>
            <a:ext cx="1466850" cy="2028826"/>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Firefox web browse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281932" y="4335568"/>
            <a:ext cx="3619500" cy="1533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31278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Line break: </a:t>
            </a:r>
            <a:r>
              <a:rPr lang="en-US" b="1" dirty="0">
                <a:solidFill>
                  <a:srgbClr val="84B93F"/>
                </a:solidFill>
              </a:rPr>
              <a:t>&lt;</a:t>
            </a:r>
            <a:r>
              <a:rPr lang="en-US" b="1" dirty="0" err="1">
                <a:solidFill>
                  <a:srgbClr val="84B93F"/>
                </a:solidFill>
              </a:rPr>
              <a:t>br</a:t>
            </a:r>
            <a:r>
              <a:rPr lang="en-US" b="1" dirty="0">
                <a:solidFill>
                  <a:srgbClr val="84B93F"/>
                </a:solidFill>
              </a:rPr>
              <a:t>&gt;</a:t>
            </a:r>
          </a:p>
        </p:txBody>
      </p:sp>
      <p:sp>
        <p:nvSpPr>
          <p:cNvPr id="3" name="Content Placeholder 2"/>
          <p:cNvSpPr>
            <a:spLocks noGrp="1"/>
          </p:cNvSpPr>
          <p:nvPr>
            <p:ph idx="1"/>
          </p:nvPr>
        </p:nvSpPr>
        <p:spPr>
          <a:xfrm>
            <a:off x="1097280" y="1845734"/>
            <a:ext cx="10058400" cy="4714092"/>
          </a:xfrm>
        </p:spPr>
        <p:txBody>
          <a:bodyPr>
            <a:normAutofit/>
          </a:bodyPr>
          <a:lstStyle/>
          <a:p>
            <a:pPr algn="ctr"/>
            <a:r>
              <a:rPr lang="en-US" sz="2200" i="1" dirty="0"/>
              <a:t>forces a line break in the middle of a block element (inline</a:t>
            </a:r>
            <a:r>
              <a:rPr lang="en-US" sz="2200" i="1" dirty="0" smtClean="0"/>
              <a:t>)</a:t>
            </a:r>
            <a:endParaRPr lang="en-US" sz="2200" dirty="0"/>
          </a:p>
          <a:p>
            <a:pPr>
              <a:spcBef>
                <a:spcPts val="200"/>
              </a:spcBef>
            </a:pPr>
            <a:r>
              <a:rPr lang="en-US" sz="1800" dirty="0">
                <a:latin typeface="Courier New" panose="02070309020205020404" pitchFamily="49" charset="0"/>
                <a:cs typeface="Courier New" panose="02070309020205020404" pitchFamily="49" charset="0"/>
              </a:rPr>
              <a:t>&lt;</a:t>
            </a:r>
            <a:r>
              <a:rPr lang="en-US" sz="1800" dirty="0" smtClean="0">
                <a:latin typeface="Courier New" panose="02070309020205020404" pitchFamily="49" charset="0"/>
                <a:cs typeface="Courier New" panose="02070309020205020404" pitchFamily="49" charset="0"/>
              </a:rPr>
              <a:t>p&gt;</a:t>
            </a:r>
          </a:p>
          <a:p>
            <a:pPr marL="201168" lvl="1" indent="0">
              <a:buNone/>
            </a:pPr>
            <a:r>
              <a:rPr lang="en-US" sz="1600" dirty="0" smtClean="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The </a:t>
            </a:r>
            <a:r>
              <a:rPr lang="en-US" dirty="0">
                <a:latin typeface="Courier New" panose="02070309020205020404" pitchFamily="49" charset="0"/>
                <a:cs typeface="Courier New" panose="02070309020205020404" pitchFamily="49" charset="0"/>
              </a:rPr>
              <a:t>woods are lovely, dark and deep, &lt;</a:t>
            </a:r>
            <a:r>
              <a:rPr lang="en-US" dirty="0" err="1">
                <a:latin typeface="Courier New" panose="02070309020205020404" pitchFamily="49" charset="0"/>
                <a:cs typeface="Courier New" panose="02070309020205020404" pitchFamily="49" charset="0"/>
              </a:rPr>
              <a:t>br</a:t>
            </a:r>
            <a:r>
              <a:rPr lang="en-US" dirty="0">
                <a:latin typeface="Courier New" panose="02070309020205020404" pitchFamily="49" charset="0"/>
                <a:cs typeface="Courier New" panose="02070309020205020404" pitchFamily="49" charset="0"/>
              </a:rPr>
              <a:t> /&gt; </a:t>
            </a:r>
            <a:r>
              <a:rPr lang="en-US" dirty="0" smtClean="0">
                <a:latin typeface="Courier New" panose="02070309020205020404" pitchFamily="49" charset="0"/>
                <a:cs typeface="Courier New" panose="02070309020205020404" pitchFamily="49" charset="0"/>
              </a:rPr>
              <a:t>But </a:t>
            </a:r>
            <a:r>
              <a:rPr lang="en-US" dirty="0">
                <a:latin typeface="Courier New" panose="02070309020205020404" pitchFamily="49" charset="0"/>
                <a:cs typeface="Courier New" panose="02070309020205020404" pitchFamily="49" charset="0"/>
              </a:rPr>
              <a:t>I have promises </a:t>
            </a:r>
            <a:r>
              <a:rPr lang="en-US" dirty="0" smtClean="0">
                <a:latin typeface="Courier New" panose="02070309020205020404" pitchFamily="49" charset="0"/>
                <a:cs typeface="Courier New" panose="02070309020205020404" pitchFamily="49" charset="0"/>
              </a:rPr>
              <a:t>to</a:t>
            </a:r>
          </a:p>
          <a:p>
            <a:pPr marL="201168"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keep, &lt;</a:t>
            </a:r>
            <a:r>
              <a:rPr lang="en-US" dirty="0" err="1">
                <a:latin typeface="Courier New" panose="02070309020205020404" pitchFamily="49" charset="0"/>
                <a:cs typeface="Courier New" panose="02070309020205020404" pitchFamily="49" charset="0"/>
              </a:rPr>
              <a:t>br</a:t>
            </a:r>
            <a:r>
              <a:rPr lang="en-US" dirty="0">
                <a:latin typeface="Courier New" panose="02070309020205020404" pitchFamily="49" charset="0"/>
                <a:cs typeface="Courier New" panose="02070309020205020404" pitchFamily="49" charset="0"/>
              </a:rPr>
              <a:t> /&gt; </a:t>
            </a:r>
            <a:r>
              <a:rPr lang="en-US" dirty="0" smtClean="0">
                <a:latin typeface="Courier New" panose="02070309020205020404" pitchFamily="49" charset="0"/>
                <a:cs typeface="Courier New" panose="02070309020205020404" pitchFamily="49" charset="0"/>
              </a:rPr>
              <a:t>And </a:t>
            </a:r>
            <a:r>
              <a:rPr lang="en-US" dirty="0">
                <a:latin typeface="Courier New" panose="02070309020205020404" pitchFamily="49" charset="0"/>
                <a:cs typeface="Courier New" panose="02070309020205020404" pitchFamily="49" charset="0"/>
              </a:rPr>
              <a:t>miles to go before I sleep, &lt;</a:t>
            </a:r>
            <a:r>
              <a:rPr lang="en-US" dirty="0" err="1">
                <a:latin typeface="Courier New" panose="02070309020205020404" pitchFamily="49" charset="0"/>
                <a:cs typeface="Courier New" panose="02070309020205020404" pitchFamily="49" charset="0"/>
              </a:rPr>
              <a:t>br</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/&gt; And </a:t>
            </a:r>
            <a:r>
              <a:rPr lang="en-US" dirty="0">
                <a:latin typeface="Courier New" panose="02070309020205020404" pitchFamily="49" charset="0"/>
                <a:cs typeface="Courier New" panose="02070309020205020404" pitchFamily="49" charset="0"/>
              </a:rPr>
              <a:t>miles to </a:t>
            </a:r>
            <a:r>
              <a:rPr lang="en-US" dirty="0" smtClean="0">
                <a:latin typeface="Courier New" panose="02070309020205020404" pitchFamily="49" charset="0"/>
                <a:cs typeface="Courier New" panose="02070309020205020404" pitchFamily="49" charset="0"/>
              </a:rPr>
              <a:t>go</a:t>
            </a:r>
          </a:p>
          <a:p>
            <a:pPr marL="201168"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before I </a:t>
            </a:r>
            <a:r>
              <a:rPr lang="en-US" dirty="0">
                <a:latin typeface="Courier New" panose="02070309020205020404" pitchFamily="49" charset="0"/>
                <a:cs typeface="Courier New" panose="02070309020205020404" pitchFamily="49" charset="0"/>
              </a:rPr>
              <a:t>sleep</a:t>
            </a:r>
            <a:r>
              <a:rPr lang="en-US" dirty="0" smtClean="0">
                <a:latin typeface="Courier New" panose="02070309020205020404" pitchFamily="49" charset="0"/>
                <a:cs typeface="Courier New" panose="02070309020205020404" pitchFamily="49" charset="0"/>
              </a:rPr>
              <a:t>.</a:t>
            </a:r>
          </a:p>
          <a:p>
            <a:pPr marL="201168" lvl="1" indent="0">
              <a:buNone/>
            </a:pPr>
            <a:r>
              <a:rPr lang="en-US" sz="1800" dirty="0" smtClean="0">
                <a:latin typeface="Courier New" panose="02070309020205020404" pitchFamily="49" charset="0"/>
                <a:cs typeface="Courier New" panose="02070309020205020404" pitchFamily="49" charset="0"/>
              </a:rPr>
              <a:t>&lt;/</a:t>
            </a:r>
            <a:r>
              <a:rPr lang="en-US" sz="1800" dirty="0">
                <a:latin typeface="Courier New" panose="02070309020205020404" pitchFamily="49" charset="0"/>
                <a:cs typeface="Courier New" panose="02070309020205020404" pitchFamily="49" charset="0"/>
              </a:rPr>
              <a:t>p&gt;</a:t>
            </a:r>
          </a:p>
          <a:p>
            <a:pPr>
              <a:spcBef>
                <a:spcPts val="200"/>
              </a:spcBef>
            </a:pPr>
            <a:endParaRPr lang="en-US" sz="1400" dirty="0"/>
          </a:p>
          <a:p>
            <a:pPr>
              <a:spcBef>
                <a:spcPts val="200"/>
              </a:spcBef>
            </a:pPr>
            <a:r>
              <a:rPr lang="en-US" sz="2200" dirty="0"/>
              <a:t>The woods are lovely, dark and deep,</a:t>
            </a:r>
          </a:p>
          <a:p>
            <a:pPr>
              <a:spcBef>
                <a:spcPts val="200"/>
              </a:spcBef>
            </a:pPr>
            <a:r>
              <a:rPr lang="en-US" sz="2200" dirty="0"/>
              <a:t>But I have promises to keep,</a:t>
            </a:r>
          </a:p>
          <a:p>
            <a:pPr>
              <a:spcBef>
                <a:spcPts val="200"/>
              </a:spcBef>
            </a:pPr>
            <a:r>
              <a:rPr lang="en-US" sz="2200" dirty="0"/>
              <a:t>And miles to go before I sleep,</a:t>
            </a:r>
          </a:p>
          <a:p>
            <a:pPr>
              <a:spcBef>
                <a:spcPts val="200"/>
              </a:spcBef>
            </a:pPr>
            <a:r>
              <a:rPr lang="en-US" sz="2200" dirty="0"/>
              <a:t>And miles to go before I sleep</a:t>
            </a:r>
            <a:r>
              <a:rPr lang="en-US" sz="2200" dirty="0" smtClean="0"/>
              <a:t>.</a:t>
            </a:r>
          </a:p>
          <a:p>
            <a:pPr>
              <a:spcBef>
                <a:spcPts val="200"/>
              </a:spcBef>
            </a:pPr>
            <a:endParaRPr lang="en-US" sz="2200" dirty="0"/>
          </a:p>
          <a:p>
            <a:pPr>
              <a:buFont typeface="Arial" panose="020B0604020202020204" pitchFamily="34" charset="0"/>
              <a:buChar char="•"/>
            </a:pPr>
            <a:r>
              <a:rPr lang="en-US" sz="2200" dirty="0"/>
              <a:t>    </a:t>
            </a:r>
            <a:r>
              <a:rPr lang="en-US" sz="2200" dirty="0">
                <a:solidFill>
                  <a:srgbClr val="FF0000"/>
                </a:solidFill>
              </a:rPr>
              <a:t>Warning</a:t>
            </a:r>
            <a:r>
              <a:rPr lang="en-US" sz="2200" dirty="0"/>
              <a:t>: Don't over-use </a:t>
            </a:r>
            <a:r>
              <a:rPr lang="en-US" sz="2200" dirty="0" err="1"/>
              <a:t>br</a:t>
            </a:r>
            <a:r>
              <a:rPr lang="en-US" sz="2200" dirty="0"/>
              <a:t> (guideline: &gt;= 2 in a row is bad)</a:t>
            </a:r>
          </a:p>
          <a:p>
            <a:endParaRPr lang="en-US" dirty="0"/>
          </a:p>
        </p:txBody>
      </p:sp>
    </p:spTree>
    <p:extLst>
      <p:ext uri="{BB962C8B-B14F-4D97-AF65-F5344CB8AC3E}">
        <p14:creationId xmlns:p14="http://schemas.microsoft.com/office/powerpoint/2010/main" val="25419807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HTML Character Entities</a:t>
            </a:r>
          </a:p>
        </p:txBody>
      </p:sp>
      <p:sp>
        <p:nvSpPr>
          <p:cNvPr id="3" name="Content Placeholder 2"/>
          <p:cNvSpPr>
            <a:spLocks noGrp="1"/>
          </p:cNvSpPr>
          <p:nvPr>
            <p:ph idx="1"/>
          </p:nvPr>
        </p:nvSpPr>
        <p:spPr>
          <a:xfrm>
            <a:off x="1097280" y="1845734"/>
            <a:ext cx="10058400" cy="440266"/>
          </a:xfrm>
        </p:spPr>
        <p:txBody>
          <a:bodyPr/>
          <a:lstStyle/>
          <a:p>
            <a:pPr algn="ctr"/>
            <a:r>
              <a:rPr lang="en-US" i="1" dirty="0"/>
              <a:t>a way of representing any </a:t>
            </a:r>
            <a:r>
              <a:rPr lang="en-US" i="1" dirty="0">
                <a:hlinkClick r:id="rId2"/>
              </a:rPr>
              <a:t>Unicode</a:t>
            </a:r>
            <a:r>
              <a:rPr lang="en-US" i="1" dirty="0"/>
              <a:t> character within a web page</a:t>
            </a:r>
            <a:endParaRPr lang="en-US" dirty="0"/>
          </a:p>
        </p:txBody>
      </p:sp>
      <p:graphicFrame>
        <p:nvGraphicFramePr>
          <p:cNvPr id="4" name="Table 3"/>
          <p:cNvGraphicFramePr>
            <a:graphicFrameLocks noGrp="1"/>
          </p:cNvGraphicFramePr>
          <p:nvPr>
            <p:extLst/>
          </p:nvPr>
        </p:nvGraphicFramePr>
        <p:xfrm>
          <a:off x="3041374" y="2530861"/>
          <a:ext cx="6261652" cy="2702560"/>
        </p:xfrm>
        <a:graphic>
          <a:graphicData uri="http://schemas.openxmlformats.org/drawingml/2006/table">
            <a:tbl>
              <a:tblPr>
                <a:tableStyleId>{2D5ABB26-0587-4C30-8999-92F81FD0307C}</a:tableStyleId>
              </a:tblPr>
              <a:tblGrid>
                <a:gridCol w="1838739"/>
                <a:gridCol w="4422913"/>
              </a:tblGrid>
              <a:tr h="0">
                <a:tc>
                  <a:txBody>
                    <a:bodyPr/>
                    <a:lstStyle/>
                    <a:p>
                      <a:pPr fontAlgn="t"/>
                      <a:r>
                        <a:rPr lang="en-US" sz="2200" b="1" dirty="0">
                          <a:effectLst/>
                        </a:rPr>
                        <a:t>character(s)</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2200" b="1" dirty="0">
                          <a:effectLst/>
                        </a:rPr>
                        <a:t>entity</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fontAlgn="t"/>
                      <a:r>
                        <a:rPr lang="en-US" sz="2200">
                          <a:effectLst/>
                          <a:latin typeface="Consolas" panose="020B0609020204030204" pitchFamily="49" charset="0"/>
                          <a:cs typeface="Consolas" panose="020B0609020204030204" pitchFamily="49" charset="0"/>
                        </a:rPr>
                        <a:t>&lt; &gt;</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2200">
                          <a:effectLst/>
                          <a:latin typeface="Consolas" panose="020B0609020204030204" pitchFamily="49" charset="0"/>
                          <a:cs typeface="Consolas" panose="020B0609020204030204" pitchFamily="49" charset="0"/>
                        </a:rPr>
                        <a:t>&amp;lt; &amp;gt;</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fontAlgn="t"/>
                      <a:r>
                        <a:rPr lang="en-US" sz="2200">
                          <a:effectLst/>
                          <a:latin typeface="Consolas" panose="020B0609020204030204" pitchFamily="49" charset="0"/>
                          <a:cs typeface="Consolas" panose="020B0609020204030204" pitchFamily="49" charset="0"/>
                        </a:rPr>
                        <a:t>é è ñ</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2200">
                          <a:effectLst/>
                          <a:latin typeface="Consolas" panose="020B0609020204030204" pitchFamily="49" charset="0"/>
                          <a:cs typeface="Consolas" panose="020B0609020204030204" pitchFamily="49" charset="0"/>
                        </a:rPr>
                        <a:t>&amp;eacute; &amp;egrave; &amp;ntilde;</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fontAlgn="t"/>
                      <a:r>
                        <a:rPr lang="en-US" sz="2200">
                          <a:effectLst/>
                          <a:latin typeface="Consolas" panose="020B0609020204030204" pitchFamily="49" charset="0"/>
                          <a:cs typeface="Consolas" panose="020B0609020204030204" pitchFamily="49" charset="0"/>
                        </a:rPr>
                        <a:t>™ ©</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2200">
                          <a:effectLst/>
                          <a:latin typeface="Consolas" panose="020B0609020204030204" pitchFamily="49" charset="0"/>
                          <a:cs typeface="Consolas" panose="020B0609020204030204" pitchFamily="49" charset="0"/>
                        </a:rPr>
                        <a:t>&amp;trade; &amp;copy;</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fontAlgn="t"/>
                      <a:r>
                        <a:rPr lang="el-GR" sz="2200">
                          <a:effectLst/>
                          <a:latin typeface="Consolas" panose="020B0609020204030204" pitchFamily="49" charset="0"/>
                          <a:cs typeface="Consolas" panose="020B0609020204030204" pitchFamily="49" charset="0"/>
                        </a:rPr>
                        <a:t>π δ Δ</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2200">
                          <a:effectLst/>
                          <a:latin typeface="Consolas" panose="020B0609020204030204" pitchFamily="49" charset="0"/>
                          <a:cs typeface="Consolas" panose="020B0609020204030204" pitchFamily="49" charset="0"/>
                        </a:rPr>
                        <a:t>&amp;pi; &amp;delta; &amp;Delta;</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fontAlgn="t"/>
                      <a:r>
                        <a:rPr lang="az-Cyrl-AZ" sz="2200">
                          <a:effectLst/>
                          <a:latin typeface="Consolas" panose="020B0609020204030204" pitchFamily="49" charset="0"/>
                          <a:cs typeface="Consolas" panose="020B0609020204030204" pitchFamily="49" charset="0"/>
                        </a:rPr>
                        <a:t>И</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2200">
                          <a:effectLst/>
                          <a:latin typeface="Consolas" panose="020B0609020204030204" pitchFamily="49" charset="0"/>
                          <a:cs typeface="Consolas" panose="020B0609020204030204" pitchFamily="49" charset="0"/>
                        </a:rPr>
                        <a:t>&amp;#1048;</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fontAlgn="t"/>
                      <a:r>
                        <a:rPr lang="en-US" sz="2200">
                          <a:effectLst/>
                          <a:latin typeface="Consolas" panose="020B0609020204030204" pitchFamily="49" charset="0"/>
                          <a:cs typeface="Consolas" panose="020B0609020204030204" pitchFamily="49" charset="0"/>
                        </a:rPr>
                        <a:t>" &amp;</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2200" dirty="0">
                          <a:effectLst/>
                          <a:latin typeface="Consolas" panose="020B0609020204030204" pitchFamily="49" charset="0"/>
                          <a:cs typeface="Consolas" panose="020B0609020204030204" pitchFamily="49" charset="0"/>
                        </a:rPr>
                        <a:t>&amp;</a:t>
                      </a:r>
                      <a:r>
                        <a:rPr lang="en-US" sz="2200" dirty="0" err="1">
                          <a:effectLst/>
                          <a:latin typeface="Consolas" panose="020B0609020204030204" pitchFamily="49" charset="0"/>
                          <a:cs typeface="Consolas" panose="020B0609020204030204" pitchFamily="49" charset="0"/>
                        </a:rPr>
                        <a:t>quot</a:t>
                      </a:r>
                      <a:r>
                        <a:rPr lang="en-US" sz="2200" dirty="0">
                          <a:effectLst/>
                          <a:latin typeface="Consolas" panose="020B0609020204030204" pitchFamily="49" charset="0"/>
                          <a:cs typeface="Consolas" panose="020B0609020204030204" pitchFamily="49" charset="0"/>
                        </a:rPr>
                        <a:t>; &amp;amp;</a:t>
                      </a:r>
                    </a:p>
                  </a:txBody>
                  <a:tcPr marL="63500" marR="63500" marT="25400" marB="25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Rectangle 5"/>
          <p:cNvSpPr/>
          <p:nvPr/>
        </p:nvSpPr>
        <p:spPr>
          <a:xfrm>
            <a:off x="1097280" y="5589969"/>
            <a:ext cx="3744230" cy="430887"/>
          </a:xfrm>
          <a:prstGeom prst="rect">
            <a:avLst/>
          </a:prstGeom>
        </p:spPr>
        <p:txBody>
          <a:bodyPr wrap="none">
            <a:spAutoFit/>
          </a:bodyPr>
          <a:lstStyle/>
          <a:p>
            <a:pPr>
              <a:buFont typeface="Arial" panose="020B0604020202020204" pitchFamily="34" charset="0"/>
              <a:buChar char="•"/>
            </a:pPr>
            <a:r>
              <a:rPr lang="en-US" sz="2200" dirty="0">
                <a:solidFill>
                  <a:srgbClr val="335177"/>
                </a:solidFill>
                <a:latin typeface="Calibri" panose="020F0502020204030204" pitchFamily="34" charset="0"/>
                <a:hlinkClick r:id="rId3"/>
              </a:rPr>
              <a:t>Complete list of HTML entities</a:t>
            </a:r>
            <a:endParaRPr lang="en-US" sz="2200"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5453931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Deletions and insertions: &lt;del&gt;, &lt;ins&gt;</a:t>
            </a:r>
          </a:p>
        </p:txBody>
      </p:sp>
      <p:sp>
        <p:nvSpPr>
          <p:cNvPr id="3" name="Content Placeholder 2"/>
          <p:cNvSpPr>
            <a:spLocks noGrp="1"/>
          </p:cNvSpPr>
          <p:nvPr>
            <p:ph idx="1"/>
          </p:nvPr>
        </p:nvSpPr>
        <p:spPr>
          <a:xfrm>
            <a:off x="1097280" y="1737360"/>
            <a:ext cx="10058400" cy="450205"/>
          </a:xfrm>
        </p:spPr>
        <p:txBody>
          <a:bodyPr/>
          <a:lstStyle/>
          <a:p>
            <a:pPr algn="ctr"/>
            <a:r>
              <a:rPr lang="en-US" i="1" dirty="0"/>
              <a:t>content that should be considered deleted or added to the document (inline)</a:t>
            </a:r>
          </a:p>
        </p:txBody>
      </p:sp>
      <p:sp>
        <p:nvSpPr>
          <p:cNvPr id="5" name="Rectangle 2"/>
          <p:cNvSpPr>
            <a:spLocks noChangeArrowheads="1"/>
          </p:cNvSpPr>
          <p:nvPr/>
        </p:nvSpPr>
        <p:spPr bwMode="auto">
          <a:xfrm>
            <a:off x="1097280" y="2735542"/>
            <a:ext cx="10058400" cy="1446550"/>
          </a:xfrm>
          <a:prstGeom prst="rect">
            <a:avLst/>
          </a:prstGeom>
          <a:solidFill>
            <a:srgbClr val="E5F5FF"/>
          </a:solidFill>
          <a:ln w="19050">
            <a:solidFill>
              <a:schemeClr val="tx1"/>
            </a:solid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&lt;p&gt; </a:t>
            </a:r>
          </a:p>
          <a:p>
            <a:pPr marL="0" marR="0" lvl="0" indent="0" algn="l" defTabSz="914400" rtl="0" eaLnBrk="0" fontAlgn="base" latinLnBrk="0" hangingPunct="0">
              <a:lnSpc>
                <a:spcPct val="100000"/>
              </a:lnSpc>
              <a:spcBef>
                <a:spcPct val="0"/>
              </a:spcBef>
              <a:spcAft>
                <a:spcPct val="0"/>
              </a:spcAft>
              <a:buClrTx/>
              <a:buSzTx/>
              <a:buFontTx/>
              <a:buNone/>
              <a:tabLst/>
            </a:pPr>
            <a:r>
              <a:rPr lang="en-US" sz="2200" dirty="0">
                <a:latin typeface="Courier New" panose="02070309020205020404" pitchFamily="49" charset="0"/>
                <a:cs typeface="Courier New" panose="02070309020205020404" pitchFamily="49" charset="0"/>
              </a:rPr>
              <a:t>	</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&lt;del&gt;</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Final Exam</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&lt;/del&gt;</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&lt;ins&gt;</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Midterm</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&lt;/ins&gt;</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is on 	</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&lt;del&gt;</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Aug 29</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&lt;/del&gt;</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&lt;ins&gt;</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Apr 17</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&lt;/ins&gt;</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&lt;/p&gt;                                                  </a:t>
            </a:r>
            <a:r>
              <a:rPr kumimoji="0" lang="en-US" sz="2200" b="1" i="0" u="none" strike="noStrike" cap="none" normalizeH="0" baseline="0" dirty="0" smtClean="0">
                <a:ln>
                  <a:noFill/>
                </a:ln>
                <a:solidFill>
                  <a:schemeClr val="bg1">
                    <a:lumMod val="65000"/>
                  </a:schemeClr>
                </a:solidFill>
                <a:effectLst/>
                <a:latin typeface="Courier New" panose="02070309020205020404" pitchFamily="49" charset="0"/>
                <a:cs typeface="Courier New" panose="02070309020205020404" pitchFamily="49" charset="0"/>
              </a:rPr>
              <a:t>HTML</a:t>
            </a:r>
          </a:p>
        </p:txBody>
      </p:sp>
      <p:sp>
        <p:nvSpPr>
          <p:cNvPr id="6" name="Rectangle 3"/>
          <p:cNvSpPr>
            <a:spLocks noChangeArrowheads="1"/>
          </p:cNvSpPr>
          <p:nvPr/>
        </p:nvSpPr>
        <p:spPr bwMode="auto">
          <a:xfrm>
            <a:off x="1097280" y="4182092"/>
            <a:ext cx="10058400" cy="43088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sngStrike" cap="none" normalizeH="0" baseline="0" dirty="0" smtClean="0">
                <a:ln>
                  <a:noFill/>
                </a:ln>
                <a:solidFill>
                  <a:srgbClr val="FF0000"/>
                </a:solidFill>
                <a:effectLst/>
                <a:latin typeface="Arial" panose="020B0604020202020204" pitchFamily="34" charset="0"/>
              </a:rPr>
              <a:t>Final Exam </a:t>
            </a:r>
            <a:r>
              <a:rPr kumimoji="0" lang="en-US" sz="2200" b="0" i="0" u="none" strike="noStrike" cap="none" normalizeH="0" baseline="0" dirty="0" smtClean="0">
                <a:ln>
                  <a:noFill/>
                </a:ln>
                <a:solidFill>
                  <a:srgbClr val="00B050"/>
                </a:solidFill>
                <a:effectLst/>
                <a:latin typeface="Arial" panose="020B0604020202020204" pitchFamily="34" charset="0"/>
              </a:rPr>
              <a:t>Midterm</a:t>
            </a:r>
            <a:r>
              <a:rPr kumimoji="0" lang="en-US" sz="2200" b="0" i="0" u="none" strike="noStrike" cap="none" normalizeH="0" baseline="0" dirty="0" smtClean="0">
                <a:ln>
                  <a:noFill/>
                </a:ln>
                <a:solidFill>
                  <a:schemeClr val="tx1"/>
                </a:solidFill>
                <a:effectLst/>
                <a:latin typeface="Arial" panose="020B0604020202020204" pitchFamily="34" charset="0"/>
              </a:rPr>
              <a:t> is on </a:t>
            </a:r>
            <a:r>
              <a:rPr kumimoji="0" lang="en-US" sz="2200" b="0" i="0" u="none" strike="sngStrike" cap="none" normalizeH="0" baseline="0" dirty="0" smtClean="0">
                <a:ln>
                  <a:noFill/>
                </a:ln>
                <a:solidFill>
                  <a:srgbClr val="FF0000"/>
                </a:solidFill>
                <a:effectLst/>
                <a:latin typeface="Arial" panose="020B0604020202020204" pitchFamily="34" charset="0"/>
              </a:rPr>
              <a:t>Aug 29 </a:t>
            </a:r>
            <a:r>
              <a:rPr kumimoji="0" lang="en-US" sz="2200" b="0" i="0" u="none" strike="noStrike" cap="none" normalizeH="0" baseline="0" dirty="0" smtClean="0">
                <a:ln>
                  <a:noFill/>
                </a:ln>
                <a:solidFill>
                  <a:srgbClr val="00B050"/>
                </a:solidFill>
                <a:effectLst/>
                <a:latin typeface="Arial" panose="020B0604020202020204" pitchFamily="34" charset="0"/>
              </a:rPr>
              <a:t>Apr 17</a:t>
            </a:r>
            <a:r>
              <a:rPr kumimoji="0" lang="en-US" sz="2200" b="0" i="0" u="none" strike="noStrike" cap="none" normalizeH="0" baseline="0" dirty="0" smtClean="0">
                <a:ln>
                  <a:noFill/>
                </a:ln>
                <a:solidFill>
                  <a:schemeClr val="tx1"/>
                </a:solidFill>
                <a:effectLst/>
                <a:latin typeface="Arial" panose="020B0604020202020204" pitchFamily="34" charset="0"/>
              </a:rPr>
              <a:t>.                                                  </a:t>
            </a:r>
            <a:r>
              <a:rPr kumimoji="0" lang="en-US" sz="2200" b="1" i="0" u="none" strike="noStrike" cap="none" normalizeH="0" baseline="0" dirty="0" smtClean="0">
                <a:ln>
                  <a:noFill/>
                </a:ln>
                <a:solidFill>
                  <a:schemeClr val="bg1">
                    <a:lumMod val="65000"/>
                  </a:schemeClr>
                </a:solidFill>
                <a:effectLst/>
                <a:latin typeface="Arial" panose="020B0604020202020204" pitchFamily="34" charset="0"/>
              </a:rPr>
              <a:t>output</a:t>
            </a:r>
            <a:r>
              <a:rPr kumimoji="0" lang="en-US" sz="22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5810138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Abbreviations: &lt;</a:t>
            </a:r>
            <a:r>
              <a:rPr lang="en-US" b="1" dirty="0" err="1"/>
              <a:t>abbr</a:t>
            </a:r>
            <a:r>
              <a:rPr lang="en-US" b="1" dirty="0"/>
              <a:t>&gt;</a:t>
            </a:r>
          </a:p>
        </p:txBody>
      </p:sp>
      <p:sp>
        <p:nvSpPr>
          <p:cNvPr id="3" name="Content Placeholder 2"/>
          <p:cNvSpPr>
            <a:spLocks noGrp="1"/>
          </p:cNvSpPr>
          <p:nvPr>
            <p:ph idx="1"/>
          </p:nvPr>
        </p:nvSpPr>
        <p:spPr>
          <a:xfrm>
            <a:off x="1097280" y="1845734"/>
            <a:ext cx="10058400" cy="589353"/>
          </a:xfrm>
        </p:spPr>
        <p:txBody>
          <a:bodyPr/>
          <a:lstStyle/>
          <a:p>
            <a:pPr algn="ctr"/>
            <a:r>
              <a:rPr lang="en-US" i="1" dirty="0"/>
              <a:t>an abbreviation, acronym, or slang term (inline)</a:t>
            </a:r>
          </a:p>
        </p:txBody>
      </p:sp>
      <p:sp>
        <p:nvSpPr>
          <p:cNvPr id="4" name="Rectangle 1"/>
          <p:cNvSpPr>
            <a:spLocks noChangeArrowheads="1"/>
          </p:cNvSpPr>
          <p:nvPr/>
        </p:nvSpPr>
        <p:spPr bwMode="auto">
          <a:xfrm>
            <a:off x="1097280" y="2435087"/>
            <a:ext cx="10058400" cy="1785104"/>
          </a:xfrm>
          <a:prstGeom prst="rect">
            <a:avLst/>
          </a:prstGeom>
          <a:solidFill>
            <a:srgbClr val="E5F5FF"/>
          </a:solidFill>
          <a:ln w="19050">
            <a:solidFill>
              <a:schemeClr val="tx1"/>
            </a:solid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&lt;p&gt; </a:t>
            </a:r>
          </a:p>
          <a:p>
            <a:pPr marL="0" marR="0" lvl="0" indent="0" algn="l" defTabSz="914400" rtl="0" eaLnBrk="0" fontAlgn="base" latinLnBrk="0" hangingPunct="0">
              <a:lnSpc>
                <a:spcPct val="100000"/>
              </a:lnSpc>
              <a:spcBef>
                <a:spcPct val="0"/>
              </a:spcBef>
              <a:spcAft>
                <a:spcPct val="0"/>
              </a:spcAft>
              <a:buClrTx/>
              <a:buSzTx/>
              <a:buFontTx/>
              <a:buNone/>
              <a:tabLst/>
            </a:pPr>
            <a:r>
              <a:rPr lang="en-US" sz="2200" dirty="0">
                <a:latin typeface="Courier New" panose="02070309020205020404" pitchFamily="49" charset="0"/>
                <a:cs typeface="Courier New" panose="02070309020205020404" pitchFamily="49" charset="0"/>
              </a:rPr>
              <a:t>	</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Safe divers always remember to check their </a:t>
            </a:r>
          </a:p>
          <a:p>
            <a:pPr marL="0" marR="0" lvl="0" indent="0" algn="l" defTabSz="914400" rtl="0" eaLnBrk="0" fontAlgn="base" latinLnBrk="0" hangingPunct="0">
              <a:lnSpc>
                <a:spcPct val="100000"/>
              </a:lnSpc>
              <a:spcBef>
                <a:spcPct val="0"/>
              </a:spcBef>
              <a:spcAft>
                <a:spcPct val="0"/>
              </a:spcAft>
              <a:buClrTx/>
              <a:buSzTx/>
              <a:buFontTx/>
              <a:buNone/>
              <a:tabLst/>
            </a:pPr>
            <a:r>
              <a:rPr lang="en-US" sz="2200" dirty="0">
                <a:latin typeface="Courier New" panose="02070309020205020404" pitchFamily="49" charset="0"/>
                <a:cs typeface="Courier New" panose="02070309020205020404" pitchFamily="49" charset="0"/>
              </a:rPr>
              <a:t>	</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a:t>
            </a:r>
            <a:r>
              <a:rPr kumimoji="0" lang="en-US" sz="2200" b="0" i="1" u="none" strike="noStrike" cap="none" normalizeH="0" baseline="0" dirty="0" err="1" smtClean="0">
                <a:ln>
                  <a:noFill/>
                </a:ln>
                <a:solidFill>
                  <a:schemeClr val="tx1"/>
                </a:solidFill>
                <a:effectLst/>
                <a:latin typeface="Courier New" panose="02070309020205020404" pitchFamily="49" charset="0"/>
                <a:cs typeface="Courier New" panose="02070309020205020404" pitchFamily="49" charset="0"/>
              </a:rPr>
              <a:t>abbr</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title="Self-Contained Underwater Breathing 	Apparatus"&gt;</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SCUBA</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a:t>
            </a:r>
            <a:r>
              <a:rPr kumimoji="0" lang="en-US" sz="2200" b="0" i="1" u="none" strike="noStrike" cap="none" normalizeH="0" baseline="0" dirty="0" err="1" smtClean="0">
                <a:ln>
                  <a:noFill/>
                </a:ln>
                <a:solidFill>
                  <a:schemeClr val="tx1"/>
                </a:solidFill>
                <a:effectLst/>
                <a:latin typeface="Courier New" panose="02070309020205020404" pitchFamily="49" charset="0"/>
                <a:cs typeface="Courier New" panose="02070309020205020404" pitchFamily="49" charset="0"/>
              </a:rPr>
              <a:t>abbr</a:t>
            </a:r>
            <a:r>
              <a:rPr kumimoji="0" lang="en-US" sz="22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&gt;</a:t>
            </a: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gear.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&lt;/p&gt;                                                  </a:t>
            </a:r>
            <a:r>
              <a:rPr kumimoji="0" lang="en-US" sz="2200" b="1" i="0" u="none" strike="noStrike" cap="none" normalizeH="0" baseline="0" dirty="0" smtClean="0">
                <a:ln>
                  <a:noFill/>
                </a:ln>
                <a:solidFill>
                  <a:schemeClr val="bg1">
                    <a:lumMod val="65000"/>
                  </a:schemeClr>
                </a:solidFill>
                <a:effectLst/>
                <a:latin typeface="Courier New" panose="02070309020205020404" pitchFamily="49" charset="0"/>
                <a:cs typeface="Courier New" panose="02070309020205020404" pitchFamily="49" charset="0"/>
              </a:rPr>
              <a:t>HTML</a:t>
            </a:r>
          </a:p>
        </p:txBody>
      </p:sp>
      <p:sp>
        <p:nvSpPr>
          <p:cNvPr id="5" name="Rectangle 2"/>
          <p:cNvSpPr>
            <a:spLocks noChangeArrowheads="1"/>
          </p:cNvSpPr>
          <p:nvPr/>
        </p:nvSpPr>
        <p:spPr bwMode="auto">
          <a:xfrm>
            <a:off x="1097280" y="4220191"/>
            <a:ext cx="10058400" cy="43088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anose="020B0604020202020204" pitchFamily="34" charset="0"/>
              </a:rPr>
              <a:t>Safe divers always remember to check their </a:t>
            </a:r>
            <a:r>
              <a:rPr kumimoji="0" lang="en-US" sz="2200" b="0" i="0" strike="noStrike" cap="none" normalizeH="0" baseline="0" dirty="0" smtClean="0">
                <a:ln>
                  <a:noFill/>
                </a:ln>
                <a:solidFill>
                  <a:schemeClr val="tx1"/>
                </a:solidFill>
                <a:effectLst/>
                <a:latin typeface="Arial" panose="020B0604020202020204" pitchFamily="34" charset="0"/>
              </a:rPr>
              <a:t>SCUBA</a:t>
            </a:r>
            <a:r>
              <a:rPr kumimoji="0" lang="en-US" sz="2200" b="0" i="0" u="none" strike="noStrike" cap="none" normalizeH="0" baseline="0" dirty="0" smtClean="0">
                <a:ln>
                  <a:noFill/>
                </a:ln>
                <a:solidFill>
                  <a:schemeClr val="tx1"/>
                </a:solidFill>
                <a:effectLst/>
                <a:latin typeface="Arial" panose="020B0604020202020204" pitchFamily="34" charset="0"/>
              </a:rPr>
              <a:t> gear.                       </a:t>
            </a:r>
            <a:r>
              <a:rPr kumimoji="0" lang="en-US" sz="2200" b="1" i="0" u="none" strike="noStrike" cap="none" normalizeH="0" baseline="0" dirty="0" smtClean="0">
                <a:ln>
                  <a:noFill/>
                </a:ln>
                <a:solidFill>
                  <a:schemeClr val="bg1">
                    <a:lumMod val="65000"/>
                  </a:schemeClr>
                </a:solidFill>
                <a:effectLst/>
                <a:latin typeface="Arial" panose="020B0604020202020204" pitchFamily="34" charset="0"/>
              </a:rPr>
              <a:t>output </a:t>
            </a:r>
          </a:p>
        </p:txBody>
      </p:sp>
      <p:sp>
        <p:nvSpPr>
          <p:cNvPr id="6" name="TextBox 5"/>
          <p:cNvSpPr txBox="1"/>
          <p:nvPr/>
        </p:nvSpPr>
        <p:spPr>
          <a:xfrm>
            <a:off x="1097280" y="4897299"/>
            <a:ext cx="9943106" cy="110799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200" dirty="0" smtClean="0"/>
              <a:t>The title will appear when the abbreviated word is hovered over</a:t>
            </a:r>
          </a:p>
          <a:p>
            <a:pPr marL="285750" indent="-285750">
              <a:lnSpc>
                <a:spcPct val="150000"/>
              </a:lnSpc>
              <a:buFont typeface="Arial" panose="020B0604020202020204" pitchFamily="34" charset="0"/>
              <a:buChar char="•"/>
            </a:pPr>
            <a:r>
              <a:rPr lang="en-US" sz="2200" dirty="0" smtClean="0"/>
              <a:t>In some browsers the abbreviated word will have a dashed underline</a:t>
            </a:r>
            <a:endParaRPr lang="en-US" sz="2200" dirty="0"/>
          </a:p>
        </p:txBody>
      </p:sp>
    </p:spTree>
    <p:extLst>
      <p:ext uri="{BB962C8B-B14F-4D97-AF65-F5344CB8AC3E}">
        <p14:creationId xmlns:p14="http://schemas.microsoft.com/office/powerpoint/2010/main" val="22642300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Phrase elements </a:t>
            </a:r>
            <a:r>
              <a:rPr lang="en-US" b="1" dirty="0"/>
              <a:t>: </a:t>
            </a:r>
            <a:r>
              <a:rPr lang="en-US" b="1" dirty="0">
                <a:solidFill>
                  <a:srgbClr val="84B93F"/>
                </a:solidFill>
              </a:rPr>
              <a:t>&lt;</a:t>
            </a:r>
            <a:r>
              <a:rPr lang="en-US" b="1" dirty="0" err="1">
                <a:solidFill>
                  <a:srgbClr val="84B93F"/>
                </a:solidFill>
              </a:rPr>
              <a:t>em</a:t>
            </a:r>
            <a:r>
              <a:rPr lang="en-US" b="1" dirty="0">
                <a:solidFill>
                  <a:srgbClr val="84B93F"/>
                </a:solidFill>
              </a:rPr>
              <a:t>&gt;</a:t>
            </a:r>
            <a:r>
              <a:rPr lang="en-US" b="1" dirty="0"/>
              <a:t>, </a:t>
            </a:r>
            <a:r>
              <a:rPr lang="en-US" b="1" dirty="0">
                <a:solidFill>
                  <a:srgbClr val="84B93F"/>
                </a:solidFill>
              </a:rPr>
              <a:t>&lt;strong&gt;</a:t>
            </a:r>
          </a:p>
        </p:txBody>
      </p:sp>
      <p:sp>
        <p:nvSpPr>
          <p:cNvPr id="3" name="Content Placeholder 2"/>
          <p:cNvSpPr>
            <a:spLocks noGrp="1"/>
          </p:cNvSpPr>
          <p:nvPr>
            <p:ph idx="1"/>
          </p:nvPr>
        </p:nvSpPr>
        <p:spPr/>
        <p:txBody>
          <a:bodyPr>
            <a:normAutofit/>
          </a:bodyPr>
          <a:lstStyle/>
          <a:p>
            <a:pPr algn="ctr">
              <a:spcBef>
                <a:spcPts val="200"/>
              </a:spcBef>
            </a:pPr>
            <a:r>
              <a:rPr lang="en-US" i="1" dirty="0" smtClean="0"/>
              <a:t> </a:t>
            </a:r>
            <a:r>
              <a:rPr lang="en-US" i="1" dirty="0" err="1" smtClean="0"/>
              <a:t>em</a:t>
            </a:r>
            <a:r>
              <a:rPr lang="en-US" i="1" dirty="0" smtClean="0"/>
              <a:t>: emphasized text (usually rendered in italic)</a:t>
            </a:r>
          </a:p>
          <a:p>
            <a:pPr algn="ctr">
              <a:spcBef>
                <a:spcPts val="200"/>
              </a:spcBef>
            </a:pPr>
            <a:r>
              <a:rPr lang="en-US" i="1" dirty="0" smtClean="0"/>
              <a:t>strong: strongly emphasized text (usually rendered in bold)</a:t>
            </a:r>
          </a:p>
          <a:p>
            <a:pPr>
              <a:spcBef>
                <a:spcPts val="200"/>
              </a:spcBef>
            </a:pPr>
            <a:endParaRPr lang="en-US" dirty="0" smtClean="0"/>
          </a:p>
          <a:p>
            <a:pPr>
              <a:spcBef>
                <a:spcPts val="200"/>
              </a:spcBef>
            </a:pPr>
            <a:r>
              <a:rPr lang="en-US" dirty="0" smtClean="0">
                <a:latin typeface="Courier New" panose="02070309020205020404" pitchFamily="49" charset="0"/>
                <a:cs typeface="Courier New" panose="02070309020205020404" pitchFamily="49" charset="0"/>
              </a:rPr>
              <a:t>&lt;p&gt;</a:t>
            </a:r>
          </a:p>
          <a:p>
            <a:pPr>
              <a:spcBef>
                <a:spcPts val="200"/>
              </a:spcBef>
            </a:pPr>
            <a:r>
              <a:rPr lang="en-US" dirty="0" smtClean="0">
                <a:latin typeface="Courier New" panose="02070309020205020404" pitchFamily="49" charset="0"/>
                <a:cs typeface="Courier New" panose="02070309020205020404" pitchFamily="49" charset="0"/>
              </a:rPr>
              <a:t>  HTML is &lt;</a:t>
            </a:r>
            <a:r>
              <a:rPr lang="en-US" dirty="0" err="1" smtClean="0">
                <a:latin typeface="Courier New" panose="02070309020205020404" pitchFamily="49" charset="0"/>
                <a:cs typeface="Courier New" panose="02070309020205020404" pitchFamily="49" charset="0"/>
              </a:rPr>
              <a:t>em</a:t>
            </a:r>
            <a:r>
              <a:rPr lang="en-US" dirty="0" smtClean="0">
                <a:latin typeface="Courier New" panose="02070309020205020404" pitchFamily="49" charset="0"/>
                <a:cs typeface="Courier New" panose="02070309020205020404" pitchFamily="49" charset="0"/>
              </a:rPr>
              <a:t>&gt;really&lt;/</a:t>
            </a:r>
            <a:r>
              <a:rPr lang="en-US" dirty="0" err="1" smtClean="0">
                <a:latin typeface="Courier New" panose="02070309020205020404" pitchFamily="49" charset="0"/>
                <a:cs typeface="Courier New" panose="02070309020205020404" pitchFamily="49" charset="0"/>
              </a:rPr>
              <a:t>em</a:t>
            </a:r>
            <a:r>
              <a:rPr lang="en-US" dirty="0" smtClean="0">
                <a:latin typeface="Courier New" panose="02070309020205020404" pitchFamily="49" charset="0"/>
                <a:cs typeface="Courier New" panose="02070309020205020404" pitchFamily="49" charset="0"/>
              </a:rPr>
              <a:t>&gt;,</a:t>
            </a:r>
          </a:p>
          <a:p>
            <a:pPr>
              <a:spcBef>
                <a:spcPts val="200"/>
              </a:spcBef>
            </a:pPr>
            <a:r>
              <a:rPr lang="en-US" dirty="0" smtClean="0">
                <a:latin typeface="Courier New" panose="02070309020205020404" pitchFamily="49" charset="0"/>
                <a:cs typeface="Courier New" panose="02070309020205020404" pitchFamily="49" charset="0"/>
              </a:rPr>
              <a:t>  &lt;strong&gt;REALLY&lt;/strong&gt; fun!</a:t>
            </a:r>
          </a:p>
          <a:p>
            <a:pPr>
              <a:spcBef>
                <a:spcPts val="200"/>
              </a:spcBef>
            </a:pPr>
            <a:r>
              <a:rPr lang="en-US" dirty="0" smtClean="0">
                <a:latin typeface="Courier New" panose="02070309020205020404" pitchFamily="49" charset="0"/>
                <a:cs typeface="Courier New" panose="02070309020205020404" pitchFamily="49" charset="0"/>
              </a:rPr>
              <a:t>&lt;/p&gt;</a:t>
            </a:r>
          </a:p>
          <a:p>
            <a:pPr>
              <a:spcBef>
                <a:spcPts val="200"/>
              </a:spcBef>
            </a:pPr>
            <a:endParaRPr lang="en-US" dirty="0" smtClean="0"/>
          </a:p>
          <a:p>
            <a:pPr>
              <a:spcBef>
                <a:spcPts val="200"/>
              </a:spcBef>
            </a:pPr>
            <a:r>
              <a:rPr lang="en-US" dirty="0" smtClean="0"/>
              <a:t>HTML is </a:t>
            </a:r>
            <a:r>
              <a:rPr lang="en-US" i="1" dirty="0" smtClean="0"/>
              <a:t>really</a:t>
            </a:r>
            <a:r>
              <a:rPr lang="en-US" dirty="0" smtClean="0"/>
              <a:t>, </a:t>
            </a:r>
            <a:r>
              <a:rPr lang="en-US" b="1" dirty="0" smtClean="0"/>
              <a:t>REALLY</a:t>
            </a:r>
            <a:r>
              <a:rPr lang="en-US" dirty="0" smtClean="0"/>
              <a:t> fun!</a:t>
            </a:r>
          </a:p>
          <a:p>
            <a:pPr>
              <a:spcBef>
                <a:spcPts val="200"/>
              </a:spcBef>
            </a:pPr>
            <a:endParaRPr lang="en-US" dirty="0" smtClean="0"/>
          </a:p>
          <a:p>
            <a:pPr>
              <a:spcBef>
                <a:spcPts val="200"/>
              </a:spcBef>
              <a:buFont typeface="Arial" panose="020B0604020202020204" pitchFamily="34" charset="0"/>
              <a:buChar char="•"/>
            </a:pPr>
            <a:r>
              <a:rPr lang="en-US" dirty="0" smtClean="0"/>
              <a:t>    as usual, the tags must be properly nested for a valid page</a:t>
            </a:r>
          </a:p>
          <a:p>
            <a:endParaRPr lang="en-US" dirty="0"/>
          </a:p>
        </p:txBody>
      </p:sp>
    </p:spTree>
    <p:extLst>
      <p:ext uri="{BB962C8B-B14F-4D97-AF65-F5344CB8AC3E}">
        <p14:creationId xmlns:p14="http://schemas.microsoft.com/office/powerpoint/2010/main" val="28141188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Nesting </a:t>
            </a:r>
            <a:r>
              <a:rPr lang="en-US" b="1" dirty="0" smtClean="0"/>
              <a:t>tags</a:t>
            </a:r>
            <a:endParaRPr lang="en-US" dirty="0"/>
          </a:p>
        </p:txBody>
      </p:sp>
      <p:sp>
        <p:nvSpPr>
          <p:cNvPr id="4" name="Rectangle 1"/>
          <p:cNvSpPr>
            <a:spLocks noGrp="1" noChangeArrowheads="1"/>
          </p:cNvSpPr>
          <p:nvPr>
            <p:ph idx="1"/>
          </p:nvPr>
        </p:nvSpPr>
        <p:spPr bwMode="auto">
          <a:xfrm>
            <a:off x="1097280" y="1830193"/>
            <a:ext cx="88505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&lt;p&gt; </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solidFill>
                  <a:schemeClr val="tx1"/>
                </a:solidFill>
                <a:latin typeface="Courier New" panose="02070309020205020404" pitchFamily="49" charset="0"/>
                <a:cs typeface="Courier New" panose="02070309020205020404" pitchFamily="49" charset="0"/>
              </a:rPr>
              <a:t>	</a:t>
            </a:r>
            <a:r>
              <a:rPr kumimoji="0" lang="en-US" sz="24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HTML is &lt;</a:t>
            </a:r>
            <a:r>
              <a:rPr kumimoji="0" lang="en-US" sz="2400" b="0" i="0" u="none" strike="noStrike" cap="none" normalizeH="0" baseline="0" dirty="0" err="1" smtClean="0">
                <a:ln>
                  <a:noFill/>
                </a:ln>
                <a:solidFill>
                  <a:schemeClr val="tx1"/>
                </a:solidFill>
                <a:effectLst/>
                <a:latin typeface="Courier New" panose="02070309020205020404" pitchFamily="49" charset="0"/>
                <a:cs typeface="Courier New" panose="02070309020205020404" pitchFamily="49" charset="0"/>
              </a:rPr>
              <a:t>em</a:t>
            </a:r>
            <a:r>
              <a:rPr kumimoji="0" lang="en-US" sz="24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&gt;really, </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solidFill>
                  <a:schemeClr val="tx1"/>
                </a:solidFill>
                <a:latin typeface="Courier New" panose="02070309020205020404" pitchFamily="49" charset="0"/>
                <a:cs typeface="Courier New" panose="02070309020205020404" pitchFamily="49" charset="0"/>
              </a:rPr>
              <a:t>	</a:t>
            </a:r>
            <a:r>
              <a:rPr kumimoji="0" lang="en-US" sz="24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&lt;strong&gt;REALLY</a:t>
            </a:r>
            <a:r>
              <a:rPr kumimoji="0" lang="en-US" sz="24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a:t>
            </a:r>
            <a:r>
              <a:rPr kumimoji="0" lang="en-US" sz="2400" b="0" i="1" u="none" strike="noStrike" cap="none" normalizeH="0" baseline="0" dirty="0" err="1" smtClean="0">
                <a:ln>
                  <a:noFill/>
                </a:ln>
                <a:solidFill>
                  <a:schemeClr val="tx1"/>
                </a:solidFill>
                <a:effectLst/>
                <a:latin typeface="Courier New" panose="02070309020205020404" pitchFamily="49" charset="0"/>
                <a:cs typeface="Courier New" panose="02070309020205020404" pitchFamily="49" charset="0"/>
              </a:rPr>
              <a:t>em</a:t>
            </a:r>
            <a:r>
              <a:rPr kumimoji="0" lang="en-US" sz="2400" b="0" i="1"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&gt;</a:t>
            </a:r>
            <a:r>
              <a:rPr kumimoji="0" lang="en-US" sz="24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 lots of&lt;/strong&gt; fun!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ourier New" panose="02070309020205020404" pitchFamily="49" charset="0"/>
                <a:cs typeface="Courier New" panose="02070309020205020404" pitchFamily="49" charset="0"/>
              </a:rPr>
              <a:t>&lt;/p&gt; </a:t>
            </a:r>
          </a:p>
        </p:txBody>
      </p:sp>
      <p:sp>
        <p:nvSpPr>
          <p:cNvPr id="7" name="Rectangle 6"/>
          <p:cNvSpPr/>
          <p:nvPr/>
        </p:nvSpPr>
        <p:spPr>
          <a:xfrm>
            <a:off x="1097280" y="3450580"/>
            <a:ext cx="9875520" cy="2677656"/>
          </a:xfrm>
          <a:prstGeom prst="rect">
            <a:avLst/>
          </a:prstGeom>
        </p:spPr>
        <p:txBody>
          <a:bodyPr wrap="square">
            <a:spAutoFit/>
          </a:bodyPr>
          <a:lstStyle/>
          <a:p>
            <a:pPr>
              <a:lnSpc>
                <a:spcPct val="150000"/>
              </a:lnSpc>
              <a:buFont typeface="Arial" panose="020B0604020202020204" pitchFamily="34" charset="0"/>
              <a:buChar char="•"/>
            </a:pPr>
            <a:r>
              <a:rPr lang="en-US" sz="2800" dirty="0" smtClean="0"/>
              <a:t> tags </a:t>
            </a:r>
            <a:r>
              <a:rPr lang="en-US" sz="2800" dirty="0"/>
              <a:t>must be correctly nested </a:t>
            </a:r>
          </a:p>
          <a:p>
            <a:pPr marL="742950" lvl="1" indent="-285750">
              <a:lnSpc>
                <a:spcPct val="150000"/>
              </a:lnSpc>
              <a:buFont typeface="Arial" panose="020B0604020202020204" pitchFamily="34" charset="0"/>
              <a:buChar char="•"/>
            </a:pPr>
            <a:r>
              <a:rPr lang="en-US" sz="2800" dirty="0"/>
              <a:t>(a closing tag must match the most recently opened tag)</a:t>
            </a:r>
          </a:p>
          <a:p>
            <a:pPr>
              <a:lnSpc>
                <a:spcPct val="150000"/>
              </a:lnSpc>
              <a:buFont typeface="Arial" panose="020B0604020202020204" pitchFamily="34" charset="0"/>
              <a:buChar char="•"/>
            </a:pPr>
            <a:r>
              <a:rPr lang="en-US" sz="2800" dirty="0" smtClean="0"/>
              <a:t> the </a:t>
            </a:r>
            <a:r>
              <a:rPr lang="en-US" sz="2800" dirty="0"/>
              <a:t>browser may render it correctly anyway, but it is invalid HTML </a:t>
            </a:r>
          </a:p>
          <a:p>
            <a:pPr marL="742950" lvl="1" indent="-285750">
              <a:lnSpc>
                <a:spcPct val="150000"/>
              </a:lnSpc>
              <a:buFont typeface="Arial" panose="020B0604020202020204" pitchFamily="34" charset="0"/>
              <a:buChar char="•"/>
            </a:pPr>
            <a:r>
              <a:rPr lang="en-US" sz="2800" dirty="0"/>
              <a:t>(how would we get the above effect in a valid way?) </a:t>
            </a:r>
          </a:p>
        </p:txBody>
      </p:sp>
    </p:spTree>
    <p:extLst>
      <p:ext uri="{BB962C8B-B14F-4D97-AF65-F5344CB8AC3E}">
        <p14:creationId xmlns:p14="http://schemas.microsoft.com/office/powerpoint/2010/main" val="9417533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Block and inline </a:t>
            </a:r>
            <a:r>
              <a:rPr lang="en-US" b="1" dirty="0" smtClean="0"/>
              <a:t>elements</a:t>
            </a:r>
            <a:endParaRPr lang="en-US" dirty="0"/>
          </a:p>
        </p:txBody>
      </p:sp>
      <p:sp>
        <p:nvSpPr>
          <p:cNvPr id="3" name="Content Placeholder 2"/>
          <p:cNvSpPr>
            <a:spLocks noGrp="1"/>
          </p:cNvSpPr>
          <p:nvPr>
            <p:ph idx="1"/>
          </p:nvPr>
        </p:nvSpPr>
        <p:spPr>
          <a:xfrm>
            <a:off x="1097280" y="2996610"/>
            <a:ext cx="10058400" cy="3861390"/>
          </a:xfrm>
        </p:spPr>
        <p:txBody>
          <a:bodyPr/>
          <a:lstStyle/>
          <a:p>
            <a:r>
              <a:rPr lang="en-US" sz="2400" dirty="0">
                <a:hlinkClick r:id="rId2"/>
              </a:rPr>
              <a:t>block</a:t>
            </a:r>
            <a:r>
              <a:rPr lang="en-US" sz="2400" dirty="0"/>
              <a:t> elements contain an entire large region of content </a:t>
            </a:r>
          </a:p>
          <a:p>
            <a:pPr lvl="1"/>
            <a:r>
              <a:rPr lang="en-US" sz="2400" dirty="0"/>
              <a:t>examples: paragraphs, lists, table cells</a:t>
            </a:r>
          </a:p>
          <a:p>
            <a:pPr lvl="1"/>
            <a:r>
              <a:rPr lang="en-US" sz="2400" dirty="0"/>
              <a:t>the browser places a margin of whitespace between block elements for separation</a:t>
            </a:r>
          </a:p>
          <a:p>
            <a:r>
              <a:rPr lang="en-US" sz="2400" dirty="0">
                <a:hlinkClick r:id="rId3"/>
              </a:rPr>
              <a:t>inline</a:t>
            </a:r>
            <a:r>
              <a:rPr lang="en-US" sz="2400" dirty="0"/>
              <a:t> elements affect a small amount of content </a:t>
            </a:r>
          </a:p>
          <a:p>
            <a:pPr lvl="1"/>
            <a:r>
              <a:rPr lang="en-US" sz="2400" dirty="0"/>
              <a:t>examples: bold text, code fragments, images</a:t>
            </a:r>
          </a:p>
          <a:p>
            <a:pPr lvl="1"/>
            <a:r>
              <a:rPr lang="en-US" sz="2400" dirty="0"/>
              <a:t>the browser allows many inline elements to appear on the same line</a:t>
            </a:r>
          </a:p>
          <a:p>
            <a:pPr lvl="1"/>
            <a:r>
              <a:rPr lang="en-US" sz="2400" dirty="0"/>
              <a:t>must be nested inside a block element</a:t>
            </a:r>
          </a:p>
          <a:p>
            <a:endParaRPr lang="en-US" dirty="0"/>
          </a:p>
        </p:txBody>
      </p:sp>
      <p:pic>
        <p:nvPicPr>
          <p:cNvPr id="4098" name="Picture 2" descr="element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6480" y="1777409"/>
            <a:ext cx="7620000" cy="121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093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Layers of protocol</a:t>
            </a:r>
            <a:endParaRPr lang="en-US" dirty="0"/>
          </a:p>
        </p:txBody>
      </p:sp>
      <p:pic>
        <p:nvPicPr>
          <p:cNvPr id="10242" name="Picture 2" descr="http://ipseclab.eit.lth.se/tiki-download_file.php?fileId=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1497" y="1226170"/>
            <a:ext cx="4279557" cy="485657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097280" y="2492261"/>
            <a:ext cx="5416868" cy="1200329"/>
          </a:xfrm>
          <a:prstGeom prst="rect">
            <a:avLst/>
          </a:prstGeom>
        </p:spPr>
        <p:txBody>
          <a:bodyPr wrap="none">
            <a:spAutoFit/>
          </a:bodyPr>
          <a:lstStyle/>
          <a:p>
            <a:r>
              <a:rPr lang="en-US" b="1" dirty="0" smtClean="0">
                <a:solidFill>
                  <a:srgbClr val="222222"/>
                </a:solidFill>
                <a:latin typeface="arial" panose="020B0604020202020204" pitchFamily="34" charset="0"/>
              </a:rPr>
              <a:t>Protocol</a:t>
            </a:r>
            <a:r>
              <a:rPr lang="en-US" dirty="0" smtClean="0">
                <a:solidFill>
                  <a:srgbClr val="222222"/>
                </a:solidFill>
                <a:latin typeface="arial" panose="020B0604020202020204" pitchFamily="34" charset="0"/>
              </a:rPr>
              <a:t>: </a:t>
            </a:r>
          </a:p>
          <a:p>
            <a:r>
              <a:rPr lang="en-US" dirty="0">
                <a:solidFill>
                  <a:srgbClr val="222222"/>
                </a:solidFill>
                <a:latin typeface="arial" panose="020B0604020202020204" pitchFamily="34" charset="0"/>
              </a:rPr>
              <a:t>	</a:t>
            </a:r>
            <a:r>
              <a:rPr lang="en-US" dirty="0" smtClean="0">
                <a:solidFill>
                  <a:srgbClr val="222222"/>
                </a:solidFill>
                <a:latin typeface="arial" panose="020B0604020202020204" pitchFamily="34" charset="0"/>
              </a:rPr>
              <a:t>a </a:t>
            </a:r>
            <a:r>
              <a:rPr lang="en-US" dirty="0">
                <a:solidFill>
                  <a:srgbClr val="222222"/>
                </a:solidFill>
                <a:latin typeface="arial" panose="020B0604020202020204" pitchFamily="34" charset="0"/>
              </a:rPr>
              <a:t>set of rules governing the format of data </a:t>
            </a:r>
            <a:r>
              <a:rPr lang="en-US" dirty="0" smtClean="0">
                <a:solidFill>
                  <a:srgbClr val="222222"/>
                </a:solidFill>
                <a:latin typeface="arial" panose="020B0604020202020204" pitchFamily="34" charset="0"/>
              </a:rPr>
              <a:t>sent</a:t>
            </a:r>
          </a:p>
          <a:p>
            <a:endParaRPr lang="en-US" dirty="0" smtClean="0">
              <a:solidFill>
                <a:srgbClr val="222222"/>
              </a:solidFill>
              <a:latin typeface="arial" panose="020B0604020202020204" pitchFamily="34" charset="0"/>
            </a:endParaRPr>
          </a:p>
          <a:p>
            <a:r>
              <a:rPr lang="en-US" b="1" dirty="0" smtClean="0">
                <a:solidFill>
                  <a:srgbClr val="222222"/>
                </a:solidFill>
                <a:latin typeface="arial" panose="020B0604020202020204" pitchFamily="34" charset="0"/>
              </a:rPr>
              <a:t>IP address:</a:t>
            </a:r>
            <a:endParaRPr lang="en-US" b="1" dirty="0"/>
          </a:p>
        </p:txBody>
      </p:sp>
      <p:pic>
        <p:nvPicPr>
          <p:cNvPr id="6" name="Picture 4" descr="IP addr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527" y="3692590"/>
            <a:ext cx="4184374" cy="1258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921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Internet Protocol (</a:t>
            </a:r>
            <a:r>
              <a:rPr lang="en-US" dirty="0">
                <a:hlinkClick r:id="rId2"/>
              </a:rPr>
              <a:t>IP</a:t>
            </a:r>
            <a:r>
              <a:rPr lang="en-US" dirty="0"/>
              <a:t>)</a:t>
            </a:r>
          </a:p>
        </p:txBody>
      </p:sp>
      <p:sp>
        <p:nvSpPr>
          <p:cNvPr id="3" name="Content Placeholder 2"/>
          <p:cNvSpPr>
            <a:spLocks noGrp="1"/>
          </p:cNvSpPr>
          <p:nvPr>
            <p:ph idx="1"/>
          </p:nvPr>
        </p:nvSpPr>
        <p:spPr>
          <a:xfrm>
            <a:off x="1097280" y="1845733"/>
            <a:ext cx="10058400" cy="4386101"/>
          </a:xfrm>
        </p:spPr>
        <p:txBody>
          <a:bodyPr>
            <a:normAutofit/>
          </a:bodyPr>
          <a:lstStyle/>
          <a:p>
            <a:pPr>
              <a:buFont typeface="Arial" panose="020B0604020202020204" pitchFamily="34" charset="0"/>
              <a:buChar char="•"/>
            </a:pPr>
            <a:r>
              <a:rPr lang="en-US" sz="2200" dirty="0" smtClean="0"/>
              <a:t>  a </a:t>
            </a:r>
            <a:r>
              <a:rPr lang="en-US" sz="2200" dirty="0"/>
              <a:t>simple protocol for attempting to send data between two computers</a:t>
            </a:r>
          </a:p>
          <a:p>
            <a:pPr>
              <a:buFont typeface="Arial" panose="020B0604020202020204" pitchFamily="34" charset="0"/>
              <a:buChar char="•"/>
            </a:pPr>
            <a:r>
              <a:rPr lang="en-US" sz="2200" dirty="0" smtClean="0"/>
              <a:t>  each </a:t>
            </a:r>
            <a:r>
              <a:rPr lang="en-US" sz="2200" dirty="0"/>
              <a:t>device has a 32-bit IP address written as four 8-bit numbers (0-255) </a:t>
            </a:r>
            <a:endParaRPr lang="en-US" sz="2200" dirty="0" smtClean="0"/>
          </a:p>
          <a:p>
            <a:pPr>
              <a:buFont typeface="Arial" panose="020B0604020202020204" pitchFamily="34" charset="0"/>
              <a:buChar char="•"/>
            </a:pPr>
            <a:endParaRPr lang="en-US" sz="2200" dirty="0" smtClean="0"/>
          </a:p>
          <a:p>
            <a:pPr>
              <a:buFont typeface="Arial" panose="020B0604020202020204" pitchFamily="34" charset="0"/>
              <a:buChar char="•"/>
            </a:pPr>
            <a:endParaRPr lang="en-US" sz="2200" dirty="0"/>
          </a:p>
          <a:p>
            <a:pPr>
              <a:buFont typeface="Arial" panose="020B0604020202020204" pitchFamily="34" charset="0"/>
              <a:buChar char="•"/>
            </a:pPr>
            <a:endParaRPr lang="en-US" sz="2200" dirty="0"/>
          </a:p>
          <a:p>
            <a:pPr>
              <a:buFont typeface="Arial" panose="020B0604020202020204" pitchFamily="34" charset="0"/>
              <a:buChar char="•"/>
            </a:pPr>
            <a:endParaRPr lang="en-US" sz="2200" dirty="0" smtClean="0"/>
          </a:p>
          <a:p>
            <a:pPr>
              <a:buFont typeface="Arial" panose="020B0604020202020204" pitchFamily="34" charset="0"/>
              <a:buChar char="•"/>
            </a:pPr>
            <a:r>
              <a:rPr lang="en-US" sz="2200" dirty="0" smtClean="0"/>
              <a:t>  find </a:t>
            </a:r>
            <a:r>
              <a:rPr lang="en-US" sz="2200" dirty="0"/>
              <a:t>out your internet IP address: </a:t>
            </a:r>
            <a:r>
              <a:rPr lang="en-US" sz="2200" dirty="0">
                <a:hlinkClick r:id="rId3"/>
              </a:rPr>
              <a:t>whatismyip.com</a:t>
            </a:r>
            <a:endParaRPr lang="en-US" sz="2200" dirty="0"/>
          </a:p>
          <a:p>
            <a:pPr>
              <a:buFont typeface="Arial" panose="020B0604020202020204" pitchFamily="34" charset="0"/>
              <a:buChar char="•"/>
            </a:pPr>
            <a:r>
              <a:rPr lang="en-US" sz="2200" dirty="0" smtClean="0"/>
              <a:t>  find </a:t>
            </a:r>
            <a:r>
              <a:rPr lang="en-US" sz="2200" dirty="0"/>
              <a:t>out your local IP address:</a:t>
            </a:r>
          </a:p>
          <a:p>
            <a:pPr lvl="1">
              <a:buFont typeface="Arial" panose="020B0604020202020204" pitchFamily="34" charset="0"/>
              <a:buChar char="•"/>
            </a:pPr>
            <a:r>
              <a:rPr lang="en-US" sz="2200" dirty="0"/>
              <a:t>in a terminal, type: </a:t>
            </a:r>
            <a:r>
              <a:rPr lang="en-US" sz="2200" dirty="0" err="1"/>
              <a:t>ipconfig</a:t>
            </a:r>
            <a:r>
              <a:rPr lang="en-US" sz="2200" dirty="0"/>
              <a:t> (Windows) or </a:t>
            </a:r>
            <a:r>
              <a:rPr lang="en-US" sz="2200" dirty="0" err="1"/>
              <a:t>ifconfig</a:t>
            </a:r>
            <a:r>
              <a:rPr lang="en-US" sz="2200" dirty="0"/>
              <a:t> (Mac/Linux)</a:t>
            </a:r>
          </a:p>
        </p:txBody>
      </p:sp>
      <p:pic>
        <p:nvPicPr>
          <p:cNvPr id="5124" name="Picture 4" descr="IP addres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18" y="2782610"/>
            <a:ext cx="6235286" cy="1874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908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Transmission Control Protocol (</a:t>
            </a:r>
            <a:r>
              <a:rPr lang="en-US" dirty="0">
                <a:hlinkClick r:id="rId2"/>
              </a:rPr>
              <a:t>TCP</a:t>
            </a:r>
            <a:r>
              <a:rPr lang="en-US" dirty="0"/>
              <a:t>)</a:t>
            </a:r>
          </a:p>
        </p:txBody>
      </p:sp>
      <p:sp>
        <p:nvSpPr>
          <p:cNvPr id="3" name="Content Placeholder 2"/>
          <p:cNvSpPr>
            <a:spLocks noGrp="1"/>
          </p:cNvSpPr>
          <p:nvPr>
            <p:ph idx="1"/>
          </p:nvPr>
        </p:nvSpPr>
        <p:spPr>
          <a:xfrm>
            <a:off x="1097280" y="1845734"/>
            <a:ext cx="10770042" cy="4023360"/>
          </a:xfrm>
        </p:spPr>
        <p:txBody>
          <a:bodyPr>
            <a:normAutofit/>
          </a:bodyPr>
          <a:lstStyle/>
          <a:p>
            <a:pPr>
              <a:buFont typeface="Arial" panose="020B0604020202020204" pitchFamily="34" charset="0"/>
              <a:buChar char="•"/>
            </a:pPr>
            <a:r>
              <a:rPr lang="en-US" sz="2200" dirty="0" smtClean="0"/>
              <a:t>  adds </a:t>
            </a:r>
            <a:r>
              <a:rPr lang="en-US" sz="2200" dirty="0"/>
              <a:t>multiplexing, guaranteed message delivery on top of IP</a:t>
            </a:r>
          </a:p>
          <a:p>
            <a:pPr>
              <a:buFont typeface="Arial" panose="020B0604020202020204" pitchFamily="34" charset="0"/>
              <a:buChar char="•"/>
            </a:pPr>
            <a:r>
              <a:rPr lang="en-US" sz="2200" b="1" dirty="0" smtClean="0"/>
              <a:t>  multiplexing</a:t>
            </a:r>
            <a:r>
              <a:rPr lang="en-US" sz="2200" dirty="0"/>
              <a:t>: multiple programs using the same IP address</a:t>
            </a:r>
          </a:p>
          <a:p>
            <a:pPr lvl="1">
              <a:buFont typeface="Arial" panose="020B0604020202020204" pitchFamily="34" charset="0"/>
              <a:buChar char="•"/>
            </a:pPr>
            <a:r>
              <a:rPr lang="en-US" sz="2200" b="1" dirty="0"/>
              <a:t>port</a:t>
            </a:r>
            <a:r>
              <a:rPr lang="en-US" sz="2200" dirty="0"/>
              <a:t>: a number given to each program or service</a:t>
            </a:r>
          </a:p>
          <a:p>
            <a:pPr lvl="1">
              <a:buFont typeface="Arial" panose="020B0604020202020204" pitchFamily="34" charset="0"/>
              <a:buChar char="•"/>
            </a:pPr>
            <a:r>
              <a:rPr lang="en-US" sz="2200" dirty="0"/>
              <a:t>port 80: web browser (port 443 for secure browsing)</a:t>
            </a:r>
          </a:p>
          <a:p>
            <a:pPr lvl="1">
              <a:buFont typeface="Arial" panose="020B0604020202020204" pitchFamily="34" charset="0"/>
              <a:buChar char="•"/>
            </a:pPr>
            <a:r>
              <a:rPr lang="en-US" sz="2200" dirty="0"/>
              <a:t>port 25: email</a:t>
            </a:r>
          </a:p>
          <a:p>
            <a:pPr lvl="1">
              <a:buFont typeface="Arial" panose="020B0604020202020204" pitchFamily="34" charset="0"/>
              <a:buChar char="•"/>
            </a:pPr>
            <a:r>
              <a:rPr lang="en-US" sz="2200" dirty="0"/>
              <a:t>port 22: </a:t>
            </a:r>
            <a:r>
              <a:rPr lang="en-US" sz="2200" dirty="0" err="1"/>
              <a:t>ssh</a:t>
            </a:r>
            <a:endParaRPr lang="en-US" sz="2200" dirty="0"/>
          </a:p>
          <a:p>
            <a:pPr lvl="1">
              <a:buFont typeface="Arial" panose="020B0604020202020204" pitchFamily="34" charset="0"/>
              <a:buChar char="•"/>
            </a:pPr>
            <a:r>
              <a:rPr lang="en-US" sz="2200" dirty="0"/>
              <a:t>port 5190: AOL Instant Messenger</a:t>
            </a:r>
          </a:p>
          <a:p>
            <a:pPr lvl="1">
              <a:buFont typeface="Arial" panose="020B0604020202020204" pitchFamily="34" charset="0"/>
              <a:buChar char="•"/>
            </a:pPr>
            <a:r>
              <a:rPr lang="en-US" sz="2200" dirty="0">
                <a:hlinkClick r:id="rId3"/>
              </a:rPr>
              <a:t>more common ports</a:t>
            </a:r>
            <a:endParaRPr lang="en-US" sz="2200" dirty="0"/>
          </a:p>
          <a:p>
            <a:pPr>
              <a:buFont typeface="Arial" panose="020B0604020202020204" pitchFamily="34" charset="0"/>
              <a:buChar char="•"/>
            </a:pPr>
            <a:r>
              <a:rPr lang="en-US" sz="2200" dirty="0" smtClean="0"/>
              <a:t>  some </a:t>
            </a:r>
            <a:r>
              <a:rPr lang="en-US" sz="2200" dirty="0"/>
              <a:t>programs (games, streaming media programs) use simpler </a:t>
            </a:r>
            <a:r>
              <a:rPr lang="en-US" sz="2200" dirty="0">
                <a:hlinkClick r:id="rId4"/>
              </a:rPr>
              <a:t>UDP</a:t>
            </a:r>
            <a:r>
              <a:rPr lang="en-US" sz="2200" dirty="0"/>
              <a:t> protocol instead of TCP</a:t>
            </a:r>
          </a:p>
        </p:txBody>
      </p:sp>
    </p:spTree>
    <p:extLst>
      <p:ext uri="{BB962C8B-B14F-4D97-AF65-F5344CB8AC3E}">
        <p14:creationId xmlns:p14="http://schemas.microsoft.com/office/powerpoint/2010/main" val="2264172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web addresses work?</a:t>
            </a:r>
            <a:endParaRPr lang="en-US" dirty="0"/>
          </a:p>
        </p:txBody>
      </p:sp>
      <p:sp>
        <p:nvSpPr>
          <p:cNvPr id="3" name="Content Placeholder 2"/>
          <p:cNvSpPr>
            <a:spLocks noGrp="1"/>
          </p:cNvSpPr>
          <p:nvPr>
            <p:ph idx="1"/>
          </p:nvPr>
        </p:nvSpPr>
        <p:spPr/>
        <p:txBody>
          <a:bodyPr>
            <a:normAutofit/>
          </a:bodyPr>
          <a:lstStyle/>
          <a:p>
            <a:pPr marL="0" lvl="0" indent="0" eaLnBrk="0" fontAlgn="base" hangingPunct="0">
              <a:lnSpc>
                <a:spcPct val="100000"/>
              </a:lnSpc>
              <a:spcBef>
                <a:spcPct val="0"/>
              </a:spcBef>
              <a:spcAft>
                <a:spcPct val="0"/>
              </a:spcAft>
              <a:buClrTx/>
              <a:buSzTx/>
              <a:buNone/>
            </a:pPr>
            <a:r>
              <a:rPr lang="en-US" sz="2400" b="1" dirty="0" smtClean="0">
                <a:solidFill>
                  <a:srgbClr val="000000"/>
                </a:solidFill>
                <a:latin typeface="Calibri" panose="020F0502020204030204" pitchFamily="34" charset="0"/>
              </a:rPr>
              <a:t>DNS:</a:t>
            </a:r>
          </a:p>
          <a:p>
            <a:pPr marL="292608" lvl="1" indent="0" eaLnBrk="0" fontAlgn="base" hangingPunct="0">
              <a:lnSpc>
                <a:spcPct val="100000"/>
              </a:lnSpc>
              <a:spcBef>
                <a:spcPct val="0"/>
              </a:spcBef>
              <a:spcAft>
                <a:spcPts val="1200"/>
              </a:spcAft>
              <a:buClrTx/>
              <a:buFontTx/>
              <a:buChar char="•"/>
            </a:pPr>
            <a:r>
              <a:rPr lang="en-US" sz="2200" dirty="0" smtClean="0">
                <a:solidFill>
                  <a:srgbClr val="000000"/>
                </a:solidFill>
                <a:latin typeface="Calibri" panose="020F0502020204030204" pitchFamily="34" charset="0"/>
              </a:rPr>
              <a:t> a set of servers that map written names to IP addresses</a:t>
            </a:r>
          </a:p>
          <a:p>
            <a:pPr marL="640080" lvl="2" indent="0" eaLnBrk="0" fontAlgn="base" hangingPunct="0">
              <a:lnSpc>
                <a:spcPct val="100000"/>
              </a:lnSpc>
              <a:spcBef>
                <a:spcPct val="0"/>
              </a:spcBef>
              <a:spcAft>
                <a:spcPts val="1200"/>
              </a:spcAft>
              <a:buClrTx/>
              <a:buFontTx/>
              <a:buChar char="•"/>
            </a:pPr>
            <a:r>
              <a:rPr lang="en-US" sz="2200" dirty="0" smtClean="0">
                <a:solidFill>
                  <a:srgbClr val="000000"/>
                </a:solidFill>
                <a:latin typeface="Calibri" panose="020F0502020204030204" pitchFamily="34" charset="0"/>
              </a:rPr>
              <a:t>  Example: </a:t>
            </a:r>
            <a:r>
              <a:rPr lang="en-US" sz="2200" dirty="0" smtClean="0">
                <a:solidFill>
                  <a:srgbClr val="224444"/>
                </a:solidFill>
                <a:latin typeface="Consolas" panose="020B0609020204030204" pitchFamily="49" charset="0"/>
                <a:cs typeface="Consolas" panose="020B0609020204030204" pitchFamily="49" charset="0"/>
              </a:rPr>
              <a:t>www.cs.washington.edu</a:t>
            </a:r>
            <a:r>
              <a:rPr lang="en-US" sz="2200" dirty="0" smtClean="0">
                <a:solidFill>
                  <a:srgbClr val="000000"/>
                </a:solidFill>
                <a:latin typeface="Calibri" panose="020F0502020204030204" pitchFamily="34" charset="0"/>
              </a:rPr>
              <a:t> → </a:t>
            </a:r>
            <a:r>
              <a:rPr lang="en-US" sz="2200" dirty="0" smtClean="0">
                <a:solidFill>
                  <a:srgbClr val="224444"/>
                </a:solidFill>
                <a:latin typeface="Consolas" panose="020B0609020204030204" pitchFamily="49" charset="0"/>
                <a:cs typeface="Consolas" panose="020B0609020204030204" pitchFamily="49" charset="0"/>
              </a:rPr>
              <a:t>128.208.3.88</a:t>
            </a:r>
            <a:endParaRPr lang="en-US" sz="2200" dirty="0" smtClean="0">
              <a:solidFill>
                <a:srgbClr val="000000"/>
              </a:solidFill>
              <a:latin typeface="Calibri" panose="020F0502020204030204" pitchFamily="34" charset="0"/>
            </a:endParaRPr>
          </a:p>
          <a:p>
            <a:pPr marL="292608" lvl="1" indent="0" eaLnBrk="0" fontAlgn="base" hangingPunct="0">
              <a:lnSpc>
                <a:spcPct val="100000"/>
              </a:lnSpc>
              <a:spcBef>
                <a:spcPct val="0"/>
              </a:spcBef>
              <a:spcAft>
                <a:spcPts val="1200"/>
              </a:spcAft>
              <a:buClrTx/>
              <a:buFontTx/>
              <a:buChar char="•"/>
            </a:pPr>
            <a:r>
              <a:rPr lang="en-US" sz="2200" dirty="0" smtClean="0">
                <a:solidFill>
                  <a:srgbClr val="000000"/>
                </a:solidFill>
                <a:latin typeface="Calibri" panose="020F0502020204030204" pitchFamily="34" charset="0"/>
              </a:rPr>
              <a:t>  many systems maintain a local cache called a </a:t>
            </a:r>
            <a:r>
              <a:rPr lang="en-US" sz="2200" dirty="0" smtClean="0">
                <a:solidFill>
                  <a:srgbClr val="335177"/>
                </a:solidFill>
                <a:latin typeface="Calibri" panose="020F0502020204030204" pitchFamily="34" charset="0"/>
                <a:hlinkClick r:id="rId2"/>
              </a:rPr>
              <a:t>hosts file</a:t>
            </a:r>
            <a:endParaRPr lang="en-US" sz="2200" dirty="0" smtClean="0">
              <a:solidFill>
                <a:srgbClr val="335177"/>
              </a:solidFill>
              <a:latin typeface="Calibri" panose="020F0502020204030204" pitchFamily="34" charset="0"/>
            </a:endParaRPr>
          </a:p>
          <a:p>
            <a:pPr marL="292608" lvl="1" indent="0" eaLnBrk="0" fontAlgn="base" hangingPunct="0">
              <a:lnSpc>
                <a:spcPct val="100000"/>
              </a:lnSpc>
              <a:spcBef>
                <a:spcPct val="0"/>
              </a:spcBef>
              <a:spcAft>
                <a:spcPts val="1200"/>
              </a:spcAft>
              <a:buClrTx/>
              <a:buFontTx/>
              <a:buChar char="•"/>
            </a:pPr>
            <a:endParaRPr lang="en-US" sz="2200" dirty="0">
              <a:solidFill>
                <a:srgbClr val="335177"/>
              </a:solidFill>
              <a:latin typeface="Calibri" panose="020F0502020204030204" pitchFamily="34" charset="0"/>
            </a:endParaRPr>
          </a:p>
          <a:p>
            <a:pPr marL="0" indent="0" eaLnBrk="0" fontAlgn="base" hangingPunct="0">
              <a:lnSpc>
                <a:spcPct val="100000"/>
              </a:lnSpc>
              <a:spcBef>
                <a:spcPct val="0"/>
              </a:spcBef>
              <a:spcAft>
                <a:spcPts val="1200"/>
              </a:spcAft>
              <a:buClrTx/>
              <a:buNone/>
            </a:pPr>
            <a:r>
              <a:rPr lang="en-US" sz="2400" b="1" dirty="0" smtClean="0">
                <a:solidFill>
                  <a:schemeClr val="tx1"/>
                </a:solidFill>
                <a:latin typeface="Calibri" panose="020F0502020204030204" pitchFamily="34" charset="0"/>
              </a:rPr>
              <a:t>URL:</a:t>
            </a:r>
          </a:p>
          <a:p>
            <a:pPr marL="0" lvl="0" indent="0" eaLnBrk="0" fontAlgn="base" hangingPunct="0">
              <a:lnSpc>
                <a:spcPct val="100000"/>
              </a:lnSpc>
              <a:spcBef>
                <a:spcPct val="0"/>
              </a:spcBef>
              <a:spcAft>
                <a:spcPct val="0"/>
              </a:spcAft>
              <a:buClrTx/>
              <a:buSzTx/>
              <a:buFontTx/>
              <a:buChar char="•"/>
            </a:pPr>
            <a:r>
              <a:rPr lang="en-US" sz="2200" dirty="0" smtClean="0">
                <a:solidFill>
                  <a:srgbClr val="000000"/>
                </a:solidFill>
                <a:latin typeface="Calibri" panose="020F0502020204030204" pitchFamily="34" charset="0"/>
              </a:rPr>
              <a:t>  a basic URL:</a:t>
            </a:r>
            <a:r>
              <a:rPr lang="en-US" sz="2200" dirty="0" smtClean="0">
                <a:solidFill>
                  <a:srgbClr val="335177"/>
                </a:solidFill>
                <a:latin typeface="Consolas" panose="020B0609020204030204" pitchFamily="49" charset="0"/>
                <a:cs typeface="Consolas" panose="020B0609020204030204" pitchFamily="49" charset="0"/>
                <a:hlinkClick r:id="rId3"/>
              </a:rPr>
              <a:t>http://www.aw-bc.com/info/regesstepp/index.html</a:t>
            </a:r>
            <a:r>
              <a:rPr lang="en-US" sz="2200" dirty="0" smtClean="0">
                <a:solidFill>
                  <a:srgbClr val="224444"/>
                </a:solidFill>
                <a:latin typeface="Consolas" panose="020B0609020204030204" pitchFamily="49" charset="0"/>
                <a:cs typeface="Consolas" panose="020B0609020204030204" pitchFamily="49" charset="0"/>
              </a:rPr>
              <a:t> </a:t>
            </a:r>
          </a:p>
          <a:p>
            <a:pPr marL="0" lvl="0" indent="0" eaLnBrk="0" fontAlgn="base" hangingPunct="0">
              <a:lnSpc>
                <a:spcPct val="100000"/>
              </a:lnSpc>
              <a:spcBef>
                <a:spcPct val="0"/>
              </a:spcBef>
              <a:spcAft>
                <a:spcPct val="0"/>
              </a:spcAft>
              <a:buClrTx/>
              <a:buSzTx/>
              <a:buNone/>
            </a:pPr>
            <a:r>
              <a:rPr lang="en-US" sz="2200" dirty="0" smtClean="0">
                <a:solidFill>
                  <a:srgbClr val="224444"/>
                </a:solidFill>
                <a:latin typeface="Consolas" panose="020B0609020204030204" pitchFamily="49" charset="0"/>
                <a:cs typeface="Consolas" panose="020B0609020204030204" pitchFamily="49" charset="0"/>
              </a:rPr>
              <a:t>  	     ~~~~   ~~~~~~~~~~~~~ ~~~~~~~~~~~~~~~~~~~~~~~~~~ </a:t>
            </a:r>
          </a:p>
          <a:p>
            <a:pPr marL="0" lvl="0" indent="0" eaLnBrk="0" fontAlgn="base" hangingPunct="0">
              <a:lnSpc>
                <a:spcPct val="100000"/>
              </a:lnSpc>
              <a:spcBef>
                <a:spcPct val="0"/>
              </a:spcBef>
              <a:spcAft>
                <a:spcPct val="0"/>
              </a:spcAft>
              <a:buClrTx/>
              <a:buSzTx/>
              <a:buNone/>
            </a:pPr>
            <a:r>
              <a:rPr lang="en-US" sz="2200" dirty="0" smtClean="0">
                <a:solidFill>
                  <a:srgbClr val="224444"/>
                </a:solidFill>
                <a:latin typeface="Consolas" panose="020B0609020204030204" pitchFamily="49" charset="0"/>
                <a:cs typeface="Consolas" panose="020B0609020204030204" pitchFamily="49" charset="0"/>
              </a:rPr>
              <a:t>	     protocol    host                 path </a:t>
            </a:r>
            <a:endParaRPr lang="en-US" sz="2200" dirty="0"/>
          </a:p>
        </p:txBody>
      </p:sp>
    </p:spTree>
    <p:extLst>
      <p:ext uri="{BB962C8B-B14F-4D97-AF65-F5344CB8AC3E}">
        <p14:creationId xmlns:p14="http://schemas.microsoft.com/office/powerpoint/2010/main" val="1819234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Domain Name System (</a:t>
            </a:r>
            <a:r>
              <a:rPr lang="en-US" dirty="0">
                <a:hlinkClick r:id="rId2"/>
              </a:rPr>
              <a:t>DNS</a:t>
            </a:r>
            <a:r>
              <a:rPr lang="en-US" dirty="0"/>
              <a:t>)</a:t>
            </a:r>
          </a:p>
        </p:txBody>
      </p:sp>
      <p:sp>
        <p:nvSpPr>
          <p:cNvPr id="5" name="Rectangle 2"/>
          <p:cNvSpPr>
            <a:spLocks noGrp="1" noChangeArrowheads="1"/>
          </p:cNvSpPr>
          <p:nvPr>
            <p:ph idx="1"/>
          </p:nvPr>
        </p:nvSpPr>
        <p:spPr bwMode="auto">
          <a:xfrm>
            <a:off x="1097279" y="1904494"/>
            <a:ext cx="9865581" cy="390583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350" tIns="0" rIns="0" bIns="11902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1200"/>
              </a:spcAft>
              <a:buClrTx/>
              <a:buSzTx/>
              <a:buFontTx/>
              <a:buNone/>
              <a:tabLst/>
            </a:pPr>
            <a:endParaRPr kumimoji="0" lang="en-US" sz="2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ts val="120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a set of servers that map written names to IP addresses</a:t>
            </a:r>
          </a:p>
          <a:p>
            <a:pPr marL="457200" marR="0" lvl="1" indent="0" algn="l" defTabSz="914400" rtl="0" eaLnBrk="0" fontAlgn="base" latinLnBrk="0" hangingPunct="0">
              <a:lnSpc>
                <a:spcPct val="100000"/>
              </a:lnSpc>
              <a:spcBef>
                <a:spcPct val="0"/>
              </a:spcBef>
              <a:spcAft>
                <a:spcPts val="120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Example: </a:t>
            </a: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www.cs.washington.edu</a:t>
            </a:r>
            <a:r>
              <a:rPr kumimoji="0" lang="en-US" sz="2200" b="0" i="0" u="none" strike="noStrike" cap="none" normalizeH="0" baseline="0" dirty="0" smtClean="0">
                <a:ln>
                  <a:noFill/>
                </a:ln>
                <a:solidFill>
                  <a:srgbClr val="000000"/>
                </a:solidFill>
                <a:effectLst/>
                <a:latin typeface="Calibri" panose="020F0502020204030204" pitchFamily="34" charset="0"/>
              </a:rPr>
              <a:t> → </a:t>
            </a: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128.208.3.88</a:t>
            </a:r>
            <a:endParaRPr kumimoji="0" lang="en-US" sz="22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ts val="120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many systems maintain a local cache called a </a:t>
            </a:r>
            <a:r>
              <a:rPr kumimoji="0" lang="en-US" sz="2200" b="0" i="0" u="none" strike="noStrike" cap="none" normalizeH="0" baseline="0" dirty="0" smtClean="0">
                <a:ln>
                  <a:noFill/>
                </a:ln>
                <a:solidFill>
                  <a:srgbClr val="335177"/>
                </a:solidFill>
                <a:effectLst/>
                <a:latin typeface="Calibri" panose="020F0502020204030204" pitchFamily="34" charset="0"/>
                <a:hlinkClick r:id="rId3"/>
              </a:rPr>
              <a:t>hosts file</a:t>
            </a:r>
            <a:endParaRPr kumimoji="0" lang="en-US" sz="2200" b="0" i="0" u="none" strike="noStrike" cap="none" normalizeH="0" baseline="0" dirty="0" smtClean="0">
              <a:ln>
                <a:noFill/>
              </a:ln>
              <a:solidFill>
                <a:srgbClr val="000000"/>
              </a:solidFill>
              <a:effectLst/>
              <a:latin typeface="Calibri" panose="020F0502020204030204" pitchFamily="34" charset="0"/>
            </a:endParaRPr>
          </a:p>
          <a:p>
            <a:pPr marL="457200" marR="0" lvl="1" indent="0" algn="l" defTabSz="914400" rtl="0" eaLnBrk="0" fontAlgn="base" latinLnBrk="0" hangingPunct="0">
              <a:lnSpc>
                <a:spcPct val="100000"/>
              </a:lnSpc>
              <a:spcBef>
                <a:spcPct val="0"/>
              </a:spcBef>
              <a:spcAft>
                <a:spcPts val="120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Windows: </a:t>
            </a:r>
            <a:r>
              <a:rPr kumimoji="0" lang="en-US" sz="2200" b="0" i="0" u="none" strike="noStrike" cap="none" normalizeH="0" baseline="0" dirty="0" smtClean="0">
                <a:ln>
                  <a:noFill/>
                </a:ln>
                <a:solidFill>
                  <a:srgbClr val="335177"/>
                </a:solidFill>
                <a:effectLst/>
                <a:latin typeface="Consolas" panose="020B0609020204030204" pitchFamily="49" charset="0"/>
                <a:cs typeface="Consolas" panose="020B0609020204030204" pitchFamily="49" charset="0"/>
                <a:hlinkClick r:id="rId4"/>
              </a:rPr>
              <a:t>C:\Windows\system32\drivers\etc\hosts</a:t>
            </a:r>
            <a:endParaRPr kumimoji="0" lang="en-US" sz="2200" b="0" i="0" u="none" strike="noStrike" cap="none" normalizeH="0" baseline="0" dirty="0" smtClean="0">
              <a:ln>
                <a:noFill/>
              </a:ln>
              <a:solidFill>
                <a:srgbClr val="000000"/>
              </a:solidFill>
              <a:effectLst/>
              <a:latin typeface="Calibri" panose="020F0502020204030204" pitchFamily="34" charset="0"/>
            </a:endParaRPr>
          </a:p>
          <a:p>
            <a:pPr marL="457200" marR="0" lvl="1" indent="0" algn="l" defTabSz="914400" rtl="0" eaLnBrk="0" fontAlgn="base" latinLnBrk="0" hangingPunct="0">
              <a:lnSpc>
                <a:spcPct val="100000"/>
              </a:lnSpc>
              <a:spcBef>
                <a:spcPct val="0"/>
              </a:spcBef>
              <a:spcAft>
                <a:spcPts val="120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Mac: </a:t>
            </a:r>
            <a:r>
              <a:rPr kumimoji="0" lang="en-US" sz="2200" b="0" i="0" u="none" strike="noStrike" cap="none" normalizeH="0" baseline="0" dirty="0" smtClean="0">
                <a:ln>
                  <a:noFill/>
                </a:ln>
                <a:solidFill>
                  <a:srgbClr val="335177"/>
                </a:solidFill>
                <a:effectLst/>
                <a:latin typeface="Consolas" panose="020B0609020204030204" pitchFamily="49" charset="0"/>
                <a:cs typeface="Consolas" panose="020B0609020204030204" pitchFamily="49" charset="0"/>
                <a:hlinkClick r:id="rId5"/>
              </a:rPr>
              <a:t>/private/</a:t>
            </a:r>
            <a:r>
              <a:rPr kumimoji="0" lang="en-US" sz="2200" b="0" i="0" u="none" strike="noStrike" cap="none" normalizeH="0" baseline="0" dirty="0" err="1" smtClean="0">
                <a:ln>
                  <a:noFill/>
                </a:ln>
                <a:solidFill>
                  <a:srgbClr val="335177"/>
                </a:solidFill>
                <a:effectLst/>
                <a:latin typeface="Consolas" panose="020B0609020204030204" pitchFamily="49" charset="0"/>
                <a:cs typeface="Consolas" panose="020B0609020204030204" pitchFamily="49" charset="0"/>
                <a:hlinkClick r:id="rId5"/>
              </a:rPr>
              <a:t>etc</a:t>
            </a:r>
            <a:r>
              <a:rPr kumimoji="0" lang="en-US" sz="2200" b="0" i="0" u="none" strike="noStrike" cap="none" normalizeH="0" baseline="0" dirty="0" smtClean="0">
                <a:ln>
                  <a:noFill/>
                </a:ln>
                <a:solidFill>
                  <a:srgbClr val="335177"/>
                </a:solidFill>
                <a:effectLst/>
                <a:latin typeface="Consolas" panose="020B0609020204030204" pitchFamily="49" charset="0"/>
                <a:cs typeface="Consolas" panose="020B0609020204030204" pitchFamily="49" charset="0"/>
                <a:hlinkClick r:id="rId5"/>
              </a:rPr>
              <a:t>/hosts</a:t>
            </a:r>
            <a:endParaRPr kumimoji="0" lang="en-US" sz="2200" b="0" i="0" u="none" strike="noStrike" cap="none" normalizeH="0" baseline="0" dirty="0" smtClean="0">
              <a:ln>
                <a:noFill/>
              </a:ln>
              <a:solidFill>
                <a:srgbClr val="000000"/>
              </a:solidFill>
              <a:effectLst/>
              <a:latin typeface="Calibri" panose="020F0502020204030204" pitchFamily="34" charset="0"/>
            </a:endParaRPr>
          </a:p>
          <a:p>
            <a:pPr marL="457200" marR="0" lvl="1" indent="0" algn="l" defTabSz="914400" rtl="0" eaLnBrk="0" fontAlgn="base" latinLnBrk="0" hangingPunct="0">
              <a:lnSpc>
                <a:spcPct val="100000"/>
              </a:lnSpc>
              <a:spcBef>
                <a:spcPct val="0"/>
              </a:spcBef>
              <a:spcAft>
                <a:spcPts val="120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Linux: </a:t>
            </a:r>
            <a:r>
              <a:rPr kumimoji="0" lang="en-US" sz="2200" b="0" i="0" u="none" strike="noStrike" cap="none" normalizeH="0" baseline="0" dirty="0" smtClean="0">
                <a:ln>
                  <a:noFill/>
                </a:ln>
                <a:solidFill>
                  <a:srgbClr val="335177"/>
                </a:solidFill>
                <a:effectLst/>
                <a:latin typeface="Consolas" panose="020B0609020204030204" pitchFamily="49" charset="0"/>
                <a:cs typeface="Consolas" panose="020B0609020204030204" pitchFamily="49" charset="0"/>
                <a:hlinkClick r:id="rId6"/>
              </a:rPr>
              <a:t>/</a:t>
            </a:r>
            <a:r>
              <a:rPr kumimoji="0" lang="en-US" sz="2200" b="0" i="0" u="none" strike="noStrike" cap="none" normalizeH="0" baseline="0" dirty="0" err="1" smtClean="0">
                <a:ln>
                  <a:noFill/>
                </a:ln>
                <a:solidFill>
                  <a:srgbClr val="335177"/>
                </a:solidFill>
                <a:effectLst/>
                <a:latin typeface="Consolas" panose="020B0609020204030204" pitchFamily="49" charset="0"/>
                <a:cs typeface="Consolas" panose="020B0609020204030204" pitchFamily="49" charset="0"/>
                <a:hlinkClick r:id="rId6"/>
              </a:rPr>
              <a:t>etc</a:t>
            </a:r>
            <a:r>
              <a:rPr kumimoji="0" lang="en-US" sz="2200" b="0" i="0" u="none" strike="noStrike" cap="none" normalizeH="0" baseline="0" dirty="0" smtClean="0">
                <a:ln>
                  <a:noFill/>
                </a:ln>
                <a:solidFill>
                  <a:srgbClr val="335177"/>
                </a:solidFill>
                <a:effectLst/>
                <a:latin typeface="Consolas" panose="020B0609020204030204" pitchFamily="49" charset="0"/>
                <a:cs typeface="Consolas" panose="020B0609020204030204" pitchFamily="49" charset="0"/>
                <a:hlinkClick r:id="rId6"/>
              </a:rPr>
              <a:t>/hosts</a:t>
            </a:r>
            <a:endParaRPr kumimoji="0" lang="en-US" sz="22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ts val="1200"/>
              </a:spcAft>
              <a:buClrTx/>
              <a:buSzTx/>
              <a:buFontTx/>
              <a:buNone/>
              <a:tabLst/>
            </a:pPr>
            <a:endParaRPr kumimoji="0" lang="en-US" sz="2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71210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Resource Locator (</a:t>
            </a:r>
            <a:r>
              <a:rPr lang="en-US" dirty="0">
                <a:hlinkClick r:id="rId2"/>
              </a:rPr>
              <a:t>URL</a:t>
            </a:r>
            <a:r>
              <a:rPr lang="en-US" dirty="0" smtClean="0"/>
              <a:t>)</a:t>
            </a:r>
            <a:endParaRPr lang="en-US" dirty="0"/>
          </a:p>
        </p:txBody>
      </p:sp>
      <p:sp>
        <p:nvSpPr>
          <p:cNvPr id="4" name="Rectangle 1"/>
          <p:cNvSpPr>
            <a:spLocks noGrp="1" noChangeArrowheads="1"/>
          </p:cNvSpPr>
          <p:nvPr>
            <p:ph idx="1"/>
          </p:nvPr>
        </p:nvSpPr>
        <p:spPr bwMode="auto">
          <a:xfrm>
            <a:off x="1097280" y="1777116"/>
            <a:ext cx="9244493" cy="44290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9350" tIns="0" rIns="0" bIns="11902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ts val="120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an identifier for the location of a document on a web site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a basic URL:</a:t>
            </a:r>
            <a:r>
              <a:rPr kumimoji="0" lang="en-US" sz="2200" b="0" i="0" u="none" strike="noStrike" cap="none" normalizeH="0" baseline="0" dirty="0" smtClean="0">
                <a:ln>
                  <a:noFill/>
                </a:ln>
                <a:solidFill>
                  <a:srgbClr val="335177"/>
                </a:solidFill>
                <a:effectLst/>
                <a:latin typeface="Consolas" panose="020B0609020204030204" pitchFamily="49" charset="0"/>
                <a:cs typeface="Consolas" panose="020B0609020204030204" pitchFamily="49" charset="0"/>
                <a:hlinkClick r:id="rId3"/>
              </a:rPr>
              <a:t>http://www.aw-bc.com/info/regesstepp/index.html</a:t>
            </a: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None/>
              <a:tabLst/>
            </a:pP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  	</a:t>
            </a:r>
            <a:r>
              <a:rPr kumimoji="0" lang="en-US" sz="2200" b="0" i="0" u="none" strike="noStrike" cap="none" normalizeH="0" dirty="0" smtClean="0">
                <a:ln>
                  <a:noFill/>
                </a:ln>
                <a:solidFill>
                  <a:srgbClr val="224444"/>
                </a:solidFill>
                <a:effectLst/>
                <a:latin typeface="Consolas" panose="020B0609020204030204" pitchFamily="49" charset="0"/>
                <a:cs typeface="Consolas" panose="020B0609020204030204" pitchFamily="49" charset="0"/>
              </a:rPr>
              <a:t>     </a:t>
            </a: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   ~~~~~~~~~~~~~ ~~~~~~~~~~~~~~~~~~~~~~~~~~ </a:t>
            </a:r>
          </a:p>
          <a:p>
            <a:pPr marL="0" marR="0" lvl="0" indent="0" algn="l" defTabSz="914400" rtl="0" eaLnBrk="0" fontAlgn="base" latinLnBrk="0" hangingPunct="0">
              <a:lnSpc>
                <a:spcPct val="100000"/>
              </a:lnSpc>
              <a:spcBef>
                <a:spcPct val="0"/>
              </a:spcBef>
              <a:spcAft>
                <a:spcPct val="0"/>
              </a:spcAft>
              <a:buClrTx/>
              <a:buSzTx/>
              <a:buNone/>
              <a:tabLst/>
            </a:pP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	     protocol    host                 path </a:t>
            </a:r>
            <a:endParaRPr kumimoji="0" lang="en-US" sz="22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Aft>
                <a:spcPct val="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upon entering this URL into the browser, it would:</a:t>
            </a:r>
          </a:p>
          <a:p>
            <a:pPr marL="457200" marR="0" lvl="1" indent="0" algn="l" defTabSz="914400" rtl="0" eaLnBrk="0" fontAlgn="base" latinLnBrk="0" hangingPunct="0">
              <a:lnSpc>
                <a:spcPct val="100000"/>
              </a:lnSpc>
              <a:spcBef>
                <a:spcPts val="1200"/>
              </a:spcBef>
              <a:spcAft>
                <a:spcPct val="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ask the DNS server for the IP address of </a:t>
            </a: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www.aw-bc.com</a:t>
            </a:r>
            <a:endParaRPr kumimoji="0" lang="en-US" sz="2200" b="0" i="0" u="none" strike="noStrike" cap="none" normalizeH="0" baseline="0" dirty="0" smtClean="0">
              <a:ln>
                <a:noFill/>
              </a:ln>
              <a:solidFill>
                <a:srgbClr val="000000"/>
              </a:solidFill>
              <a:effectLst/>
              <a:latin typeface="Calibri" panose="020F0502020204030204" pitchFamily="34" charset="0"/>
            </a:endParaRPr>
          </a:p>
          <a:p>
            <a:pPr marL="457200" marR="0" lvl="1" indent="0" algn="l" defTabSz="914400" rtl="0" eaLnBrk="0" fontAlgn="base" latinLnBrk="0" hangingPunct="0">
              <a:lnSpc>
                <a:spcPct val="100000"/>
              </a:lnSpc>
              <a:spcBef>
                <a:spcPts val="1200"/>
              </a:spcBef>
              <a:spcAft>
                <a:spcPct val="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connect to that IP address at port 80</a:t>
            </a:r>
          </a:p>
          <a:p>
            <a:pPr marL="457200" marR="0" lvl="1" indent="0" algn="l" defTabSz="914400" rtl="0" eaLnBrk="0" fontAlgn="base" latinLnBrk="0" hangingPunct="0">
              <a:lnSpc>
                <a:spcPct val="100000"/>
              </a:lnSpc>
              <a:spcBef>
                <a:spcPts val="1200"/>
              </a:spcBef>
              <a:spcAft>
                <a:spcPct val="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ask the server to </a:t>
            </a: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GET /info/</a:t>
            </a:r>
            <a:r>
              <a:rPr kumimoji="0" lang="en-US" sz="2200" b="0" i="0" u="none" strike="noStrike" cap="none" normalizeH="0" baseline="0" dirty="0" err="1" smtClean="0">
                <a:ln>
                  <a:noFill/>
                </a:ln>
                <a:solidFill>
                  <a:srgbClr val="224444"/>
                </a:solidFill>
                <a:effectLst/>
                <a:latin typeface="Consolas" panose="020B0609020204030204" pitchFamily="49" charset="0"/>
                <a:cs typeface="Consolas" panose="020B0609020204030204" pitchFamily="49" charset="0"/>
              </a:rPr>
              <a:t>regesstepp</a:t>
            </a: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/index.html</a:t>
            </a:r>
            <a:endParaRPr kumimoji="0" lang="en-US" sz="2200" b="0" i="0" u="none" strike="noStrike" cap="none" normalizeH="0" baseline="0" dirty="0" smtClean="0">
              <a:ln>
                <a:noFill/>
              </a:ln>
              <a:solidFill>
                <a:srgbClr val="000000"/>
              </a:solidFill>
              <a:effectLst/>
              <a:latin typeface="Calibri" panose="020F0502020204030204" pitchFamily="34" charset="0"/>
            </a:endParaRPr>
          </a:p>
          <a:p>
            <a:pPr marL="457200" marR="0" lvl="1" indent="0" algn="l" defTabSz="914400" rtl="0" eaLnBrk="0" fontAlgn="base" latinLnBrk="0" hangingPunct="0">
              <a:lnSpc>
                <a:spcPct val="100000"/>
              </a:lnSpc>
              <a:spcBef>
                <a:spcPts val="1200"/>
              </a:spcBef>
              <a:spcAft>
                <a:spcPct val="0"/>
              </a:spcAft>
              <a:buClrTx/>
              <a:buSzTx/>
              <a:buFontTx/>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  display the resulting page on the screen</a:t>
            </a:r>
          </a:p>
        </p:txBody>
      </p:sp>
    </p:spTree>
    <p:extLst>
      <p:ext uri="{BB962C8B-B14F-4D97-AF65-F5344CB8AC3E}">
        <p14:creationId xmlns:p14="http://schemas.microsoft.com/office/powerpoint/2010/main" val="292694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5440</TotalTime>
  <Words>1862</Words>
  <Application>Microsoft Office PowerPoint</Application>
  <PresentationFormat>Widescreen</PresentationFormat>
  <Paragraphs>343</Paragraphs>
  <Slides>36</Slides>
  <Notes>0</Notes>
  <HiddenSlides>6</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Arial Unicode MS</vt:lpstr>
      <vt:lpstr>Arial</vt:lpstr>
      <vt:lpstr>Arial</vt:lpstr>
      <vt:lpstr>Calibri</vt:lpstr>
      <vt:lpstr>Calibri Light</vt:lpstr>
      <vt:lpstr>Consolas</vt:lpstr>
      <vt:lpstr>Courier New</vt:lpstr>
      <vt:lpstr>Times New Roman</vt:lpstr>
      <vt:lpstr>Retrospect</vt:lpstr>
      <vt:lpstr>CSc 337</vt:lpstr>
      <vt:lpstr>The Internet</vt:lpstr>
      <vt:lpstr>Web servers and browsers</vt:lpstr>
      <vt:lpstr>Layers of protocol</vt:lpstr>
      <vt:lpstr>Internet Protocol (IP)</vt:lpstr>
      <vt:lpstr>Transmission Control Protocol (TCP)</vt:lpstr>
      <vt:lpstr>How do web addresses work?</vt:lpstr>
      <vt:lpstr>Domain Name System (DNS)</vt:lpstr>
      <vt:lpstr>Uniform Resource Locator (URL)</vt:lpstr>
      <vt:lpstr>Hypertext Transport Protocol (HTTP)</vt:lpstr>
      <vt:lpstr>Who "runs" the internet?</vt:lpstr>
      <vt:lpstr>Brief History</vt:lpstr>
      <vt:lpstr>Web languages / technologies</vt:lpstr>
      <vt:lpstr>Hypertext Markup Language (HTML)</vt:lpstr>
      <vt:lpstr>Structure of an HTML page</vt:lpstr>
      <vt:lpstr>Page title: &lt;title&gt;</vt:lpstr>
      <vt:lpstr> Paragraph: &lt;p&gt;</vt:lpstr>
      <vt:lpstr>More about HTML tags</vt:lpstr>
      <vt:lpstr>Horizontal rule: &lt;hr&gt;</vt:lpstr>
      <vt:lpstr> Links: &lt;a&gt;</vt:lpstr>
      <vt:lpstr>Activity: match this page</vt:lpstr>
      <vt:lpstr>Headings: &lt;h1&gt;, &lt;h2&gt;, ..., &lt;h6&gt;</vt:lpstr>
      <vt:lpstr>Images: &lt;img&gt;</vt:lpstr>
      <vt:lpstr>Line break: &lt;br&gt;</vt:lpstr>
      <vt:lpstr>Phrase elements : &lt;em&gt;, &lt;strong&gt;</vt:lpstr>
      <vt:lpstr>Quotations &lt;blockquote&gt;</vt:lpstr>
      <vt:lpstr>Inline quotations &lt;q&gt;</vt:lpstr>
      <vt:lpstr>Computer code &lt;code&gt;</vt:lpstr>
      <vt:lpstr>Preformatted text &lt;pre&gt;</vt:lpstr>
      <vt:lpstr>Line break: &lt;br&gt;</vt:lpstr>
      <vt:lpstr>HTML Character Entities</vt:lpstr>
      <vt:lpstr>Deletions and insertions: &lt;del&gt;, &lt;ins&gt;</vt:lpstr>
      <vt:lpstr>Abbreviations: &lt;abbr&gt;</vt:lpstr>
      <vt:lpstr>Phrase elements : &lt;em&gt;, &lt;strong&gt;</vt:lpstr>
      <vt:lpstr>Nesting tags</vt:lpstr>
      <vt:lpstr>Block and inline elements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154</dc:title>
  <dc:creator>allison</dc:creator>
  <cp:lastModifiedBy>allison</cp:lastModifiedBy>
  <cp:revision>42</cp:revision>
  <dcterms:created xsi:type="dcterms:W3CDTF">2014-09-24T02:51:58Z</dcterms:created>
  <dcterms:modified xsi:type="dcterms:W3CDTF">2019-01-10T07:14:36Z</dcterms:modified>
</cp:coreProperties>
</file>