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3" r:id="rId3"/>
    <p:sldId id="260" r:id="rId4"/>
    <p:sldId id="261" r:id="rId5"/>
    <p:sldId id="275" r:id="rId6"/>
    <p:sldId id="283" r:id="rId7"/>
    <p:sldId id="284" r:id="rId8"/>
    <p:sldId id="285" r:id="rId9"/>
    <p:sldId id="286" r:id="rId10"/>
    <p:sldId id="293" r:id="rId11"/>
    <p:sldId id="294" r:id="rId12"/>
    <p:sldId id="262" r:id="rId13"/>
    <p:sldId id="263" r:id="rId14"/>
    <p:sldId id="265" r:id="rId15"/>
    <p:sldId id="266" r:id="rId16"/>
    <p:sldId id="295" r:id="rId17"/>
    <p:sldId id="296" r:id="rId18"/>
    <p:sldId id="297" r:id="rId19"/>
    <p:sldId id="314" r:id="rId20"/>
    <p:sldId id="276" r:id="rId21"/>
    <p:sldId id="277" r:id="rId22"/>
    <p:sldId id="278" r:id="rId23"/>
    <p:sldId id="281" r:id="rId24"/>
    <p:sldId id="279" r:id="rId25"/>
    <p:sldId id="280" r:id="rId26"/>
    <p:sldId id="282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00" r:id="rId40"/>
    <p:sldId id="298" r:id="rId41"/>
    <p:sldId id="29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5FF"/>
    <a:srgbClr val="84B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thML" TargetMode="External"/><Relationship Id="rId2" Type="http://schemas.openxmlformats.org/officeDocument/2006/relationships/hyperlink" Target="http://en.wikipedia.org/wiki/Scalable_Vector_Graph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List_of_XML_markup_languages" TargetMode="External"/><Relationship Id="rId4" Type="http://schemas.openxmlformats.org/officeDocument/2006/relationships/hyperlink" Target="http://en.wikipedia.org/wiki/MusicX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validator.w3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sszengarden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ref/pr_background-color.asp" TargetMode="External"/><Relationship Id="rId2" Type="http://schemas.openxmlformats.org/officeDocument/2006/relationships/hyperlink" Target="http://www.w3schools.com/cssref/pr_text_color.as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ckz.com/showPage.html?page=311642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ref/pr_font_font-family.asp" TargetMode="External"/><Relationship Id="rId7" Type="http://schemas.openxmlformats.org/officeDocument/2006/relationships/hyperlink" Target="https://developer.mozilla.org/en-US/docs/Web/CSS/font" TargetMode="External"/><Relationship Id="rId2" Type="http://schemas.openxmlformats.org/officeDocument/2006/relationships/hyperlink" Target="http://www.theonion.com/content/node/282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cssref/pr_font_weight.asp" TargetMode="External"/><Relationship Id="rId5" Type="http://schemas.openxmlformats.org/officeDocument/2006/relationships/hyperlink" Target="http://www.w3schools.com/cssref/pr_font_font-style.asp" TargetMode="External"/><Relationship Id="rId4" Type="http://schemas.openxmlformats.org/officeDocument/2006/relationships/hyperlink" Target="http://www.w3schools.com/cssref/pr_font_font-size.as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css/css_reference.asp#tex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fu.ca/CC/165/sbrown1/wdgxhtml10/inline.html" TargetMode="External"/><Relationship Id="rId2" Type="http://schemas.openxmlformats.org/officeDocument/2006/relationships/hyperlink" Target="http://htmlhelp.com/reference/html40/bloc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CSc</a:t>
            </a:r>
            <a:r>
              <a:rPr lang="en-US" dirty="0" smtClean="0"/>
              <a:t> 337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2: More HTML and CSS</a:t>
            </a:r>
            <a:endParaRPr lang="en-US" dirty="0"/>
          </a:p>
        </p:txBody>
      </p:sp>
      <p:pic>
        <p:nvPicPr>
          <p:cNvPr id="2054" name="Picture 6" descr="http://www.tattoostime.com/images/391/head-body-geek-tattoos-on-n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9" y="1939301"/>
            <a:ext cx="3045350" cy="22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12-01-23-(css-redundancy-checker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27" y="758952"/>
            <a:ext cx="2832653" cy="33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 page metadata: &lt;meta&gt;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89962"/>
          </a:xfrm>
        </p:spPr>
        <p:txBody>
          <a:bodyPr/>
          <a:lstStyle/>
          <a:p>
            <a:pPr algn="ctr"/>
            <a:r>
              <a:rPr lang="en-US" i="1" dirty="0"/>
              <a:t>information about your page (for a browser, search engine, etc.)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280" y="2550540"/>
            <a:ext cx="10058400" cy="1107996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/>
              <a:t>&lt;meta charset="utf-8" /&gt;</a:t>
            </a:r>
          </a:p>
          <a:p>
            <a:r>
              <a:rPr lang="en-US" sz="2200" dirty="0"/>
              <a:t>&lt;meta name="</a:t>
            </a:r>
            <a:r>
              <a:rPr lang="en-US" sz="2200" dirty="0" smtClean="0"/>
              <a:t>description“ content</a:t>
            </a:r>
            <a:r>
              <a:rPr lang="en-US" sz="2200" dirty="0"/>
              <a:t>="Authors' web site for Building Java Programs." /&gt;</a:t>
            </a:r>
          </a:p>
          <a:p>
            <a:r>
              <a:rPr lang="en-US" sz="2200" dirty="0"/>
              <a:t>&lt;meta name="keywords" content="java, textbook" </a:t>
            </a:r>
            <a:r>
              <a:rPr lang="en-US" sz="2200" dirty="0" smtClean="0"/>
              <a:t>/&gt;                                             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HTML</a:t>
            </a:r>
            <a:endParaRPr lang="en-US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80" y="3658536"/>
            <a:ext cx="1005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   placed </a:t>
            </a:r>
            <a:r>
              <a:rPr lang="en-US" sz="2400" b="1" dirty="0"/>
              <a:t>in the head</a:t>
            </a:r>
            <a:r>
              <a:rPr lang="en-US" sz="2400" dirty="0"/>
              <a:t> section of your HTML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   meta tags often have both the name and content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       some meta tags use the http-</a:t>
            </a:r>
            <a:r>
              <a:rPr lang="en-US" sz="2400" dirty="0" err="1"/>
              <a:t>equiv</a:t>
            </a:r>
            <a:r>
              <a:rPr lang="en-US" sz="2400" dirty="0"/>
              <a:t> attribute instead of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       the meta tag with charset attribute indicates language/character </a:t>
            </a:r>
            <a:r>
              <a:rPr lang="en-US" sz="2400" dirty="0" smtClean="0"/>
              <a:t>  encodings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   using a meta tag Content-Type stops validator "tentatively valid" warnings</a:t>
            </a:r>
          </a:p>
        </p:txBody>
      </p:sp>
    </p:spTree>
    <p:extLst>
      <p:ext uri="{BB962C8B-B14F-4D97-AF65-F5344CB8AC3E}">
        <p14:creationId xmlns:p14="http://schemas.microsoft.com/office/powerpoint/2010/main" val="50095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Favorites icon ("favicon</a:t>
            </a:r>
            <a:r>
              <a:rPr lang="en-US" b="1" dirty="0" smtClean="0"/>
              <a:t>")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0449"/>
          </a:xfr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="filename" type="MIME type"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="shortcut icon"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/&gt;      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80" y="2667864"/>
            <a:ext cx="10058400" cy="369332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="yahoo.gif" type="image/gif"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="shortcut icon"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/&gt;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23" name="Picture 3" descr="fav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12" y="3166525"/>
            <a:ext cx="24288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av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19" y="3336609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7280" y="3037196"/>
            <a:ext cx="100584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280" y="4237525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 the link tag, placed in the head section, attaches another file to the page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       in this case, an icon to be placed in the browser title bar and bookmarks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 IE6: Doesn't work; must put a file favicon.ico in the root of the web server </a:t>
            </a:r>
          </a:p>
        </p:txBody>
      </p:sp>
    </p:spTree>
    <p:extLst>
      <p:ext uri="{BB962C8B-B14F-4D97-AF65-F5344CB8AC3E}">
        <p14:creationId xmlns:p14="http://schemas.microsoft.com/office/powerpoint/2010/main" val="26413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 </a:t>
            </a:r>
            <a:r>
              <a:rPr lang="en-US" b="1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It is important to write proper HTML code and follow proper syntax. </a:t>
            </a:r>
          </a:p>
          <a:p>
            <a:r>
              <a:rPr lang="en-US" sz="2400" dirty="0"/>
              <a:t>Why use valid HTML and web standards? </a:t>
            </a:r>
          </a:p>
          <a:p>
            <a:pPr lvl="1"/>
            <a:r>
              <a:rPr lang="en-US" sz="2400" dirty="0"/>
              <a:t>more rigid and structured language</a:t>
            </a:r>
          </a:p>
          <a:p>
            <a:pPr lvl="1"/>
            <a:r>
              <a:rPr lang="en-US" sz="2400" dirty="0"/>
              <a:t>more interoperable across different web browsers</a:t>
            </a:r>
          </a:p>
          <a:p>
            <a:pPr lvl="1"/>
            <a:r>
              <a:rPr lang="en-US" sz="2400" dirty="0"/>
              <a:t>more likely that our pages will display correctly in the future</a:t>
            </a:r>
          </a:p>
          <a:p>
            <a:pPr lvl="1"/>
            <a:r>
              <a:rPr lang="en-US" sz="2400" dirty="0"/>
              <a:t>can be interchanged with other XML data: </a:t>
            </a:r>
            <a:r>
              <a:rPr lang="en-US" sz="2400" dirty="0">
                <a:hlinkClick r:id="rId2"/>
              </a:rPr>
              <a:t>SVG</a:t>
            </a:r>
            <a:r>
              <a:rPr lang="en-US" sz="2400" dirty="0"/>
              <a:t> (graphics), </a:t>
            </a:r>
            <a:r>
              <a:rPr lang="en-US" sz="2400" dirty="0" err="1">
                <a:hlinkClick r:id="rId3"/>
              </a:rPr>
              <a:t>MathML</a:t>
            </a:r>
            <a:r>
              <a:rPr lang="en-US" sz="2400" dirty="0"/>
              <a:t>, </a:t>
            </a:r>
            <a:r>
              <a:rPr lang="en-US" sz="2400" dirty="0" err="1">
                <a:hlinkClick r:id="rId4"/>
              </a:rPr>
              <a:t>MusicML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etc.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W3C HTML </a:t>
            </a:r>
            <a:r>
              <a:rPr lang="en-US" b="1" dirty="0" smtClean="0"/>
              <a:t>Validator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2146" y="2012938"/>
            <a:ext cx="112886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&lt;p&gt;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="http://validator.w3.org/check/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referer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="http://webster.cs.washington.edu/w3c-html.png" alt="Validate" /&gt;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&lt;/a&gt;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&lt;/p&gt;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353339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4B93F"/>
                </a:solidFill>
                <a:hlinkClick r:id="rId2"/>
              </a:rPr>
              <a:t>validator.w3.org</a:t>
            </a:r>
            <a:endParaRPr lang="en-US" sz="2400" dirty="0" smtClean="0">
              <a:solidFill>
                <a:srgbClr val="84B93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checks your HTML code to make sure it follows the official HTML syntax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more picky than the browser, which may render bad HTML correctly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147" name="Picture 3" descr="Vali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380930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Cascading Style Sheets (CSS): </a:t>
            </a:r>
            <a:r>
              <a:rPr lang="en-US" b="1" dirty="0">
                <a:solidFill>
                  <a:srgbClr val="92D050"/>
                </a:solidFill>
              </a:rPr>
              <a:t>&lt;link&gt;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09722" y="4038504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4303643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CSS describes the appearance and layout of information on a web </a:t>
            </a:r>
            <a:r>
              <a:rPr lang="en-US" sz="2400" dirty="0" smtClean="0"/>
              <a:t>page </a:t>
            </a:r>
            <a:r>
              <a:rPr lang="en-US" sz="2400" dirty="0"/>
              <a:t>(as opposed to HTML, which describes the content of the </a:t>
            </a:r>
            <a:r>
              <a:rPr lang="en-US" sz="2400" dirty="0" smtClean="0"/>
              <a:t>page)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be embedded in HTML or placed into separate .</a:t>
            </a:r>
            <a:r>
              <a:rPr lang="en-US" sz="2400" dirty="0" err="1"/>
              <a:t>css</a:t>
            </a:r>
            <a:r>
              <a:rPr lang="en-US" sz="2400" dirty="0"/>
              <a:t> file (preferred)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09722" y="1998197"/>
            <a:ext cx="10033516" cy="1631216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&lt;head&gt;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="filename" type="text/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stylesheet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&lt;/head&gt;                                        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1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CSS rule </a:t>
            </a:r>
            <a:r>
              <a:rPr lang="en-US" b="1" dirty="0" smtClean="0"/>
              <a:t>syntax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928000"/>
            <a:ext cx="48013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property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property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	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property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" y="4037541"/>
            <a:ext cx="7822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CSS file consists of one or more rules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rule's selector specifies HTML element(s) and applies style properties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	a </a:t>
            </a:r>
            <a:r>
              <a:rPr lang="en-US" sz="2400" dirty="0"/>
              <a:t>selector of * selects all </a:t>
            </a:r>
            <a:r>
              <a:rPr lang="en-US" sz="2400" dirty="0" smtClean="0"/>
              <a:t>elements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6297" y="2042794"/>
            <a:ext cx="4999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font-family: sans-serif;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color: red;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14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Inline styles: the style attribute (BAD!)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1128656" y="3906078"/>
            <a:ext cx="10058400" cy="152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higher </a:t>
            </a:r>
            <a:r>
              <a:rPr lang="en-US" sz="2400" dirty="0"/>
              <a:t>precedence than embedded or linked styles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used </a:t>
            </a:r>
            <a:r>
              <a:rPr lang="en-US" sz="2400" dirty="0"/>
              <a:t>for one-time overrides and styling a particular element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/>
              <a:t>this is </a:t>
            </a:r>
            <a:r>
              <a:rPr lang="en-US" sz="2400" i="1" dirty="0"/>
              <a:t>bad style</a:t>
            </a:r>
            <a:r>
              <a:rPr lang="en-US" sz="2400" dirty="0"/>
              <a:t>; DO NOT DO THIS (why?)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1856892"/>
            <a:ext cx="10058400" cy="923330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&lt;p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style="font-family: sans-serif; color: red;"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This is a paragraph&lt;/p&gt;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	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	                                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2780222"/>
            <a:ext cx="10058400" cy="677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paragraph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	                                  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8795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Embedding style sheets: &lt;style&gt; (BAD!)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"/>
          </p:nvPr>
        </p:nvSpPr>
        <p:spPr>
          <a:xfrm>
            <a:off x="1128656" y="4581939"/>
            <a:ext cx="10058400" cy="152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CSS </a:t>
            </a:r>
            <a:r>
              <a:rPr lang="en-US" sz="2400" dirty="0"/>
              <a:t>code can be embedded within the head of an HTML 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/>
              <a:t>this is </a:t>
            </a:r>
            <a:r>
              <a:rPr lang="en-US" sz="2400" i="1" dirty="0"/>
              <a:t>bad style</a:t>
            </a:r>
            <a:r>
              <a:rPr lang="en-US" sz="2400" dirty="0"/>
              <a:t>; DO NOT DO THIS (why?)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1837013"/>
            <a:ext cx="10058400" cy="2031325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&lt;head&gt;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style type="text/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	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 font-family: sans-serif; color: red; 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	h2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 background-color: yellow;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&lt;/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style&gt;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&lt;/head&gt;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	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	                                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10430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 vs. </a:t>
            </a:r>
            <a:r>
              <a:rPr lang="en-US" b="1" dirty="0" smtClean="0"/>
              <a:t>presentation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1" y="1133592"/>
            <a:ext cx="100584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HTML is for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on the page (heading; list; code; etc.)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CSS is for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presentation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how to display the page (bold; centered; 20px margin; etc.)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keeping content separate from presentation is a very important web design principle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If the HTML contains no styles, its entire appearance can be changed by swapping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files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see also: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CSS Zen Garden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0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match this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96505"/>
            <a:ext cx="4604657" cy="4022725"/>
          </a:xfrm>
        </p:spPr>
      </p:pic>
      <p:sp>
        <p:nvSpPr>
          <p:cNvPr id="5" name="TextBox 4"/>
          <p:cNvSpPr txBox="1"/>
          <p:nvPr/>
        </p:nvSpPr>
        <p:spPr>
          <a:xfrm>
            <a:off x="6832879" y="1979525"/>
            <a:ext cx="3838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headings are Verdana, Geneva, Arial or any sans-serif font on the machine.</a:t>
            </a:r>
          </a:p>
          <a:p>
            <a:endParaRPr lang="en-US" dirty="0"/>
          </a:p>
          <a:p>
            <a:r>
              <a:rPr lang="en-US" dirty="0" smtClean="0"/>
              <a:t>The overall heading is 5ems big, not bold and has a 5 by 5 green shadow.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178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match this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56312"/>
            <a:ext cx="3848985" cy="4022725"/>
          </a:xfrm>
        </p:spPr>
      </p:pic>
      <p:sp>
        <p:nvSpPr>
          <p:cNvPr id="5" name="TextBox 4"/>
          <p:cNvSpPr txBox="1"/>
          <p:nvPr/>
        </p:nvSpPr>
        <p:spPr>
          <a:xfrm>
            <a:off x="6141552" y="1856312"/>
            <a:ext cx="50141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Page Text:</a:t>
            </a:r>
          </a:p>
          <a:p>
            <a:endParaRPr lang="en-US" dirty="0" smtClean="0"/>
          </a:p>
          <a:p>
            <a:r>
              <a:rPr lang="en-US" dirty="0" smtClean="0"/>
              <a:t>Koala Bears</a:t>
            </a:r>
            <a:endParaRPr lang="en-US" dirty="0"/>
          </a:p>
          <a:p>
            <a:r>
              <a:rPr lang="en-US" dirty="0" smtClean="0"/>
              <a:t>Koalas </a:t>
            </a:r>
            <a:r>
              <a:rPr lang="en-US" dirty="0"/>
              <a:t>are </a:t>
            </a:r>
            <a:r>
              <a:rPr lang="en-US" dirty="0" smtClean="0"/>
              <a:t>marsupials and not </a:t>
            </a:r>
            <a:r>
              <a:rPr lang="en-US" dirty="0"/>
              <a:t>actually </a:t>
            </a:r>
            <a:r>
              <a:rPr lang="en-US" dirty="0" smtClean="0"/>
              <a:t>bears.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Koalas </a:t>
            </a:r>
            <a:r>
              <a:rPr lang="en-US" dirty="0"/>
              <a:t>eat eucalyptus. </a:t>
            </a:r>
          </a:p>
          <a:p>
            <a:endParaRPr lang="en-US" dirty="0" smtClean="0"/>
          </a:p>
          <a:p>
            <a:r>
              <a:rPr lang="en-US" dirty="0" smtClean="0"/>
              <a:t>Dangers</a:t>
            </a:r>
          </a:p>
          <a:p>
            <a:r>
              <a:rPr lang="en-US" dirty="0"/>
              <a:t>(</a:t>
            </a:r>
            <a:r>
              <a:rPr lang="en-US" dirty="0" smtClean="0"/>
              <a:t>Koalas </a:t>
            </a:r>
            <a:r>
              <a:rPr lang="en-US" dirty="0"/>
              <a:t>are an endangered species</a:t>
            </a:r>
            <a:r>
              <a:rPr lang="en-US" dirty="0" smtClean="0"/>
              <a:t>)</a:t>
            </a:r>
            <a:r>
              <a:rPr lang="en-US" dirty="0"/>
              <a:t>		</a:t>
            </a:r>
            <a:endParaRPr lang="en-US" dirty="0" smtClean="0"/>
          </a:p>
          <a:p>
            <a:r>
              <a:rPr lang="en-US" dirty="0" err="1" smtClean="0"/>
              <a:t>Dingos</a:t>
            </a:r>
            <a:r>
              <a:rPr lang="en-US" dirty="0" smtClean="0"/>
              <a:t> </a:t>
            </a:r>
            <a:r>
              <a:rPr lang="en-US" dirty="0"/>
              <a:t>&amp; Deforestation &amp; Roads &amp; Disease. </a:t>
            </a:r>
          </a:p>
          <a:p>
            <a:endParaRPr lang="en-US" dirty="0" smtClean="0"/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*(</a:t>
            </a:r>
            <a:r>
              <a:rPr lang="en-US" dirty="0"/>
              <a:t>'O</a:t>
            </a:r>
            <a:r>
              <a:rPr lang="en-US" dirty="0" smtClean="0"/>
              <a:t>')*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6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properties for </a:t>
            </a:r>
            <a:r>
              <a:rPr lang="en-US" b="1" dirty="0" smtClean="0"/>
              <a:t>colors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991139"/>
            <a:ext cx="552587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color: red;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background-color: yellow;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280" y="3506801"/>
            <a:ext cx="10058400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This paragraph uses the style above.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44052"/>
              </p:ext>
            </p:extLst>
          </p:nvPr>
        </p:nvGraphicFramePr>
        <p:xfrm>
          <a:off x="1892853" y="4399410"/>
          <a:ext cx="8128000" cy="161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Property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Description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hlinkClick r:id="rId2"/>
                        </a:rPr>
                        <a:t>color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color of an element’s text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hlinkClick r:id="rId3"/>
                        </a:rPr>
                        <a:t>background-color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color that will appear behind the element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4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Specifying </a:t>
            </a:r>
            <a:r>
              <a:rPr lang="en-US" b="1" dirty="0" smtClean="0"/>
              <a:t>colors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921877"/>
            <a:ext cx="56220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 { color: 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 { color: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(128, 0, 196)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h4 { color: 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#FF8800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}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80" y="321439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This paragraph uses the first style above.</a:t>
            </a:r>
          </a:p>
          <a:p>
            <a:r>
              <a:rPr lang="en-US" sz="2200" b="1" dirty="0">
                <a:solidFill>
                  <a:srgbClr val="8000C4"/>
                </a:solidFill>
              </a:rPr>
              <a:t>This h2 uses the second style above.</a:t>
            </a:r>
          </a:p>
          <a:p>
            <a:r>
              <a:rPr lang="en-US" sz="2200" b="1" dirty="0">
                <a:solidFill>
                  <a:srgbClr val="FF8800"/>
                </a:solidFill>
              </a:rPr>
              <a:t>This h4 uses the third style above.</a:t>
            </a:r>
            <a:endParaRPr lang="en-US" sz="2200" b="1" dirty="0">
              <a:solidFill>
                <a:srgbClr val="FF8800"/>
              </a:solidFill>
              <a:effectLst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97280" y="4676329"/>
            <a:ext cx="1055138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200" dirty="0">
                <a:latin typeface="Arial Unicode MS" panose="020B0604020202020204" pitchFamily="34" charset="-128"/>
              </a:rPr>
              <a:t>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</a:rPr>
              <a:t>olor names: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 Unicode MS" panose="020B0604020202020204" pitchFamily="34" charset="-128"/>
              </a:rPr>
              <a:t>aqua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black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Unicode MS" panose="020B0604020202020204" pitchFamily="34" charset="-128"/>
              </a:rPr>
              <a:t>blue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anose="020B0604020202020204" pitchFamily="34" charset="-128"/>
              </a:rPr>
              <a:t>fuchsia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 Unicode MS" panose="020B0604020202020204" pitchFamily="34" charset="-128"/>
              </a:rPr>
              <a:t>gray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anose="020B0604020202020204" pitchFamily="34" charset="-128"/>
              </a:rPr>
              <a:t>green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 Unicode MS" panose="020B0604020202020204" pitchFamily="34" charset="-128"/>
              </a:rPr>
              <a:t>lime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Unicode MS" panose="020B0604020202020204" pitchFamily="34" charset="-128"/>
              </a:rPr>
              <a:t>maroon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Unicode MS" panose="020B0604020202020204" pitchFamily="34" charset="-128"/>
              </a:rPr>
              <a:t>navy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Arial Unicode MS" panose="020B0604020202020204" pitchFamily="34" charset="-128"/>
              </a:rPr>
              <a:t>olive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 Unicode MS" panose="020B0604020202020204" pitchFamily="34" charset="-128"/>
              </a:rPr>
              <a:t>purple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red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C0C0C0"/>
                </a:solidFill>
                <a:effectLst/>
                <a:latin typeface="Arial Unicode MS" panose="020B0604020202020204" pitchFamily="34" charset="-128"/>
              </a:rPr>
              <a:t>silver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 Unicode MS" panose="020B0604020202020204" pitchFamily="34" charset="-128"/>
              </a:rPr>
              <a:t>teal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Unicode MS" panose="020B0604020202020204" pitchFamily="34" charset="-128"/>
              </a:rPr>
              <a:t>white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white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anose="020B0604020202020204" pitchFamily="34" charset="-128"/>
              </a:rPr>
              <a:t>yellow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RGB codes: red, green, and blue values from 0 (none) to 255 (full</a:t>
            </a:r>
            <a:r>
              <a:rPr lang="en-US" sz="2400" dirty="0" smtClean="0"/>
              <a:t>)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hex codes: RGB values in base-16 from 00 (0, none) to FF (255, full)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properties for </a:t>
            </a:r>
            <a:r>
              <a:rPr lang="en-US" b="1" dirty="0" smtClean="0">
                <a:hlinkClick r:id="rId2"/>
              </a:rPr>
              <a:t>fonts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699164"/>
              </p:ext>
            </p:extLst>
          </p:nvPr>
        </p:nvGraphicFramePr>
        <p:xfrm>
          <a:off x="1096963" y="2760345"/>
          <a:ext cx="10058400" cy="2560320"/>
        </p:xfrm>
        <a:graphic>
          <a:graphicData uri="http://schemas.openxmlformats.org/drawingml/2006/table">
            <a:tbl>
              <a:tblPr/>
              <a:tblGrid>
                <a:gridCol w="5029200"/>
                <a:gridCol w="5029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b="1" dirty="0"/>
                        <a:t>property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description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3"/>
                        </a:rPr>
                        <a:t>font-family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which font will be used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4"/>
                        </a:rPr>
                        <a:t>font-size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how large the letters will be drawn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5"/>
                        </a:rPr>
                        <a:t>font-style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used to enable/disable italic style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6"/>
                        </a:rPr>
                        <a:t>font-weight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used to enable/disable bold style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hlinkClick r:id="rId7"/>
                        </a:rPr>
                        <a:t>Complete list of font properties</a:t>
                      </a:r>
                      <a:endParaRPr 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font-size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96672" y="1726375"/>
            <a:ext cx="9959008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font-size: 14pt;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This paragraph uses the style above.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units</a:t>
            </a:r>
            <a:r>
              <a:rPr lang="en-US" sz="2400" dirty="0">
                <a:solidFill>
                  <a:schemeClr val="tx1"/>
                </a:solidFill>
              </a:rPr>
              <a:t>: pixels (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) vs. point (</a:t>
            </a:r>
            <a:r>
              <a:rPr lang="en-US" sz="2400" dirty="0" err="1">
                <a:solidFill>
                  <a:schemeClr val="tx1"/>
                </a:solidFill>
              </a:rPr>
              <a:t>pt</a:t>
            </a:r>
            <a:r>
              <a:rPr lang="en-US" sz="2400" dirty="0">
                <a:solidFill>
                  <a:schemeClr val="tx1"/>
                </a:solidFill>
              </a:rPr>
              <a:t>) vs. m-size (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16px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16pt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1.16em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vague </a:t>
            </a:r>
            <a:r>
              <a:rPr lang="en-US" sz="2400" dirty="0">
                <a:solidFill>
                  <a:schemeClr val="tx1"/>
                </a:solidFill>
              </a:rPr>
              <a:t>font sizes: </a:t>
            </a:r>
            <a:r>
              <a:rPr lang="en-US" sz="1400" dirty="0">
                <a:solidFill>
                  <a:schemeClr val="tx1"/>
                </a:solidFill>
              </a:rPr>
              <a:t>xx-small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x-small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100" dirty="0">
                <a:solidFill>
                  <a:schemeClr val="tx1"/>
                </a:solidFill>
              </a:rPr>
              <a:t>small</a:t>
            </a:r>
            <a:r>
              <a:rPr lang="en-US" sz="2400" dirty="0">
                <a:solidFill>
                  <a:schemeClr val="tx1"/>
                </a:solidFill>
              </a:rPr>
              <a:t>, medium, </a:t>
            </a:r>
            <a:r>
              <a:rPr lang="en-US" sz="2700" dirty="0">
                <a:solidFill>
                  <a:schemeClr val="tx1"/>
                </a:solidFill>
              </a:rPr>
              <a:t>large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</a:rPr>
              <a:t>x-large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3600" dirty="0">
                <a:solidFill>
                  <a:schemeClr val="tx1"/>
                </a:solidFill>
              </a:rPr>
              <a:t>xx-large</a:t>
            </a:r>
            <a:r>
              <a:rPr lang="en-US" sz="2400" dirty="0">
                <a:solidFill>
                  <a:schemeClr val="tx1"/>
                </a:solidFill>
              </a:rPr>
              <a:t>, smaller, </a:t>
            </a:r>
            <a:r>
              <a:rPr lang="en-US" sz="3800" dirty="0" smtClean="0">
                <a:solidFill>
                  <a:schemeClr val="tx1"/>
                </a:solidFill>
              </a:rPr>
              <a:t>larger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percentage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font sizes, </a:t>
            </a:r>
            <a:r>
              <a:rPr lang="fr-FR" sz="2400" dirty="0" err="1">
                <a:solidFill>
                  <a:schemeClr val="tx1"/>
                </a:solidFill>
              </a:rPr>
              <a:t>e.g</a:t>
            </a:r>
            <a:r>
              <a:rPr lang="fr-FR" sz="2400" dirty="0">
                <a:solidFill>
                  <a:schemeClr val="tx1"/>
                </a:solidFill>
              </a:rPr>
              <a:t>.: 90%, </a:t>
            </a:r>
            <a:r>
              <a:rPr lang="fr-FR" sz="2800" dirty="0">
                <a:solidFill>
                  <a:schemeClr val="tx1"/>
                </a:solidFill>
              </a:rPr>
              <a:t>120%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94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font-family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34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font-family: Georgia;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h2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font-family: "Courier New";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200" dirty="0"/>
          </a:p>
          <a:p>
            <a:r>
              <a:rPr lang="en-US" sz="2200" dirty="0">
                <a:latin typeface="Georgia" panose="02040502050405020303" pitchFamily="18" charset="0"/>
              </a:rPr>
              <a:t>This paragraph uses the first style above.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This h2 uses the second style above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   enclose multi-word font names in quotes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about font-family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6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font-family: Garamond, "Times New Roman", serif;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400" dirty="0"/>
          </a:p>
          <a:p>
            <a:r>
              <a:rPr lang="en-US" sz="2400" dirty="0">
                <a:latin typeface="Garamond" panose="02020404030301010803" pitchFamily="18" charset="0"/>
              </a:rPr>
              <a:t>This paragraph uses the above style</a:t>
            </a:r>
            <a:r>
              <a:rPr lang="en-US" sz="2400" dirty="0" smtClean="0">
                <a:latin typeface="Garamond" panose="02020404030301010803" pitchFamily="18" charset="0"/>
              </a:rPr>
              <a:t>.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can </a:t>
            </a:r>
            <a:r>
              <a:rPr lang="en-US" sz="2400" dirty="0"/>
              <a:t>specify multiple fonts from highest to lowest </a:t>
            </a:r>
            <a:r>
              <a:rPr lang="en-US" sz="2400" dirty="0" smtClean="0"/>
              <a:t>priority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generic </a:t>
            </a:r>
            <a:r>
              <a:rPr lang="en-US" sz="2400" dirty="0"/>
              <a:t>font names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</a:rPr>
              <a:t>	serif</a:t>
            </a:r>
            <a:r>
              <a:rPr lang="en-US" sz="2400" dirty="0"/>
              <a:t>, </a:t>
            </a:r>
            <a:r>
              <a:rPr lang="en-US" sz="2400" dirty="0">
                <a:latin typeface="Arial" panose="020B0604020202020204" pitchFamily="34" charset="0"/>
              </a:rPr>
              <a:t>sans-serif</a:t>
            </a:r>
            <a:r>
              <a:rPr lang="en-US" sz="2400" dirty="0"/>
              <a:t>, </a:t>
            </a:r>
            <a:r>
              <a:rPr lang="en-US" sz="2400" dirty="0">
                <a:latin typeface="Comic Sans MS" panose="030F0702030302020204" pitchFamily="66" charset="0"/>
              </a:rPr>
              <a:t>cursive</a:t>
            </a:r>
            <a:r>
              <a:rPr lang="en-US" sz="2400" dirty="0"/>
              <a:t>, </a:t>
            </a:r>
            <a:r>
              <a:rPr lang="en-US" sz="2400" dirty="0">
                <a:latin typeface="Algerian" panose="04020705040A02060702" pitchFamily="82" charset="0"/>
              </a:rPr>
              <a:t>fantasy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</a:rPr>
              <a:t>monospace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0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font-weight, font-style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font-weight: bold;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font-style: italic;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400" dirty="0"/>
          </a:p>
          <a:p>
            <a:r>
              <a:rPr lang="en-US" sz="2400" b="1" i="1" dirty="0"/>
              <a:t>This paragraph uses the style above.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either of the above can be set to normal to turn them off (e.g. headings)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6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properties for </a:t>
            </a:r>
            <a:r>
              <a:rPr lang="en-US" b="1" dirty="0" smtClean="0"/>
              <a:t>text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1961321" y="2117035"/>
          <a:ext cx="8153400" cy="25908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69705"/>
                <a:gridCol w="5383695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property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description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text-align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alignment of text within its element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text-decoration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decorations such as underlining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line-height, </a:t>
                      </a:r>
                      <a:b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word-spacing, </a:t>
                      </a:r>
                      <a:b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letter-spacing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gaps between the various portions of the text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text-indent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indents the first letter of each paragraph </a:t>
                      </a:r>
                    </a:p>
                  </a:txBody>
                  <a:tcPr anchor="ctr">
                    <a:solidFill>
                      <a:srgbClr val="EBF7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7280" y="5339041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Complete list of text properties</a:t>
            </a:r>
            <a:r>
              <a:rPr lang="en-US" dirty="0" smtClean="0"/>
              <a:t> (http://www.w3schools.com/css/css_reference.asp#text)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text-align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17344"/>
          </a:xfr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blockquote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 text-align: justify;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h2 { text-align: center;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2763078"/>
            <a:ext cx="10058400" cy="190821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2000" b="1" dirty="0"/>
              <a:t>The Emperor's </a:t>
            </a:r>
            <a:r>
              <a:rPr lang="en-US" sz="2000" b="1" dirty="0" smtClean="0"/>
              <a:t>Quote</a:t>
            </a:r>
          </a:p>
          <a:p>
            <a:pPr algn="ctr"/>
            <a:endParaRPr lang="en-US" sz="2000" b="1" dirty="0"/>
          </a:p>
          <a:p>
            <a:pPr algn="just"/>
            <a:r>
              <a:rPr lang="en-US" sz="2000" dirty="0"/>
              <a:t>[TO LUKE SKYWALKER] The alliance... will die. As will your friends. Good, I can feel your anger. I am unarmed. Take your weapon. Strike me down with all of your hatred and your journey towards the dark side will be complete</a:t>
            </a:r>
            <a:r>
              <a:rPr lang="en-US" sz="2000" dirty="0" smtClean="0"/>
              <a:t>.                                          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80" y="5024087"/>
            <a:ext cx="1005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can be left, right, center, or justify (which widens all full lines of the element so that they occupy its entire width) </a:t>
            </a:r>
          </a:p>
        </p:txBody>
      </p:sp>
    </p:spTree>
    <p:extLst>
      <p:ext uri="{BB962C8B-B14F-4D97-AF65-F5344CB8AC3E}">
        <p14:creationId xmlns:p14="http://schemas.microsoft.com/office/powerpoint/2010/main" val="41673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Text-decoration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2146852"/>
            <a:ext cx="10058400" cy="923330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text-decoration: underline;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		               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3074506"/>
            <a:ext cx="10058400" cy="677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This paragraph uses the style above.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 	  	         				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output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1128656" y="4051852"/>
            <a:ext cx="10058400" cy="1524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can </a:t>
            </a:r>
            <a:r>
              <a:rPr lang="en-US" sz="2400" dirty="0"/>
              <a:t>also be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overline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strike="sngStrike" dirty="0">
                <a:latin typeface="Courier New" pitchFamily="49" charset="0"/>
                <a:cs typeface="Courier New" pitchFamily="49" charset="0"/>
              </a:rPr>
              <a:t>line-through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blink, or 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effects </a:t>
            </a:r>
            <a:r>
              <a:rPr lang="en-US" sz="2400" dirty="0"/>
              <a:t>can be combined: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text-decoration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overline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underline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Block and inline </a:t>
            </a:r>
            <a:r>
              <a:rPr lang="en-US" b="1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996610"/>
            <a:ext cx="10058400" cy="386139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block</a:t>
            </a:r>
            <a:r>
              <a:rPr lang="en-US" sz="2400" dirty="0"/>
              <a:t> elements contain an entire large region of content </a:t>
            </a:r>
          </a:p>
          <a:p>
            <a:pPr lvl="1"/>
            <a:r>
              <a:rPr lang="en-US" sz="2400" dirty="0"/>
              <a:t>examples: paragraphs, lists, table cells</a:t>
            </a:r>
          </a:p>
          <a:p>
            <a:pPr lvl="1"/>
            <a:r>
              <a:rPr lang="en-US" sz="2400" dirty="0"/>
              <a:t>the browser places a margin of whitespace between block elements for separation</a:t>
            </a:r>
          </a:p>
          <a:p>
            <a:r>
              <a:rPr lang="en-US" sz="2400" dirty="0">
                <a:hlinkClick r:id="rId3"/>
              </a:rPr>
              <a:t>inline</a:t>
            </a:r>
            <a:r>
              <a:rPr lang="en-US" sz="2400" dirty="0"/>
              <a:t> elements affect a small amount of content </a:t>
            </a:r>
          </a:p>
          <a:p>
            <a:pPr lvl="1"/>
            <a:r>
              <a:rPr lang="en-US" sz="2400" dirty="0"/>
              <a:t>examples: bold text, code fragments, images</a:t>
            </a:r>
          </a:p>
          <a:p>
            <a:pPr lvl="1"/>
            <a:r>
              <a:rPr lang="en-US" sz="2400" dirty="0"/>
              <a:t>the browser allows many inline elements to appear on the same line</a:t>
            </a:r>
          </a:p>
          <a:p>
            <a:pPr lvl="1"/>
            <a:r>
              <a:rPr lang="en-US" sz="2400" dirty="0"/>
              <a:t>must be nested inside a block element</a:t>
            </a:r>
          </a:p>
          <a:p>
            <a:endParaRPr lang="en-US" dirty="0"/>
          </a:p>
        </p:txBody>
      </p:sp>
      <p:pic>
        <p:nvPicPr>
          <p:cNvPr id="4098" name="Picture 2" descr="ele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1777409"/>
            <a:ext cx="7620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text-shadow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24240"/>
          </a:xfr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{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font-weight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bold;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text-shadow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2px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2px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gray;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80" y="3269974"/>
            <a:ext cx="100584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paragraph uses the style above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                                            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80" y="4694214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shadow is specified as an X-offset, a Y-offset, and an optional color</a:t>
            </a:r>
          </a:p>
        </p:txBody>
      </p:sp>
    </p:spTree>
    <p:extLst>
      <p:ext uri="{BB962C8B-B14F-4D97-AF65-F5344CB8AC3E}">
        <p14:creationId xmlns:p14="http://schemas.microsoft.com/office/powerpoint/2010/main" val="37085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list-style-type property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1808923"/>
            <a:ext cx="10027024" cy="646331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list-style-type: lower-roman;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		                                          								                                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CSS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1128656" y="2484784"/>
            <a:ext cx="10027024" cy="402534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Possible values: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i</a:t>
            </a:r>
            <a:r>
              <a:rPr lang="en-US" sz="2000" dirty="0"/>
              <a:t>.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sz="2000" dirty="0"/>
              <a:t> : No marker</a:t>
            </a:r>
          </a:p>
          <a:p>
            <a:pPr marL="0" indent="0">
              <a:buNone/>
            </a:pPr>
            <a:r>
              <a:rPr lang="it-IT" sz="2000" dirty="0" smtClean="0"/>
              <a:t>	ii</a:t>
            </a:r>
            <a:r>
              <a:rPr lang="it-IT" sz="2000" dirty="0"/>
              <a:t>. </a:t>
            </a:r>
            <a:r>
              <a:rPr lang="it-IT" sz="2000" dirty="0">
                <a:latin typeface="Courier New" pitchFamily="49" charset="0"/>
                <a:cs typeface="Courier New" pitchFamily="49" charset="0"/>
              </a:rPr>
              <a:t>disc</a:t>
            </a:r>
            <a:r>
              <a:rPr lang="it-IT" sz="2000" dirty="0"/>
              <a:t> (default), </a:t>
            </a:r>
            <a:r>
              <a:rPr lang="it-IT" sz="2000" dirty="0">
                <a:latin typeface="Courier New" pitchFamily="49" charset="0"/>
                <a:cs typeface="Courier New" pitchFamily="49" charset="0"/>
              </a:rPr>
              <a:t>circle, square</a:t>
            </a:r>
          </a:p>
          <a:p>
            <a:pPr marL="0" indent="0">
              <a:buNone/>
            </a:pPr>
            <a:r>
              <a:rPr lang="en-US" sz="2000" dirty="0" smtClean="0"/>
              <a:t>	iii</a:t>
            </a:r>
            <a:r>
              <a:rPr lang="en-US" sz="2000" dirty="0"/>
              <a:t>.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Decimal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dirty="0"/>
              <a:t>1, 2, 3, etc.</a:t>
            </a:r>
          </a:p>
          <a:p>
            <a:pPr marL="0" indent="0">
              <a:buNone/>
            </a:pPr>
            <a:r>
              <a:rPr lang="en-US" sz="2000" dirty="0" smtClean="0"/>
              <a:t>	iv</a:t>
            </a:r>
            <a:r>
              <a:rPr lang="en-US" sz="2000" dirty="0"/>
              <a:t>.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decimal-leading-zero</a:t>
            </a:r>
            <a:r>
              <a:rPr lang="en-US" sz="2000" dirty="0" smtClean="0"/>
              <a:t>: </a:t>
            </a:r>
            <a:r>
              <a:rPr lang="en-US" sz="2000" dirty="0"/>
              <a:t>01, 02, 03, etc.</a:t>
            </a:r>
          </a:p>
          <a:p>
            <a:pPr marL="0" indent="0">
              <a:buNone/>
            </a:pPr>
            <a:r>
              <a:rPr lang="en-US" sz="2000" dirty="0" smtClean="0"/>
              <a:t>	v</a:t>
            </a:r>
            <a:r>
              <a:rPr lang="en-US" sz="2000" dirty="0"/>
              <a:t>.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lower-roman</a:t>
            </a:r>
            <a:r>
              <a:rPr lang="en-US" sz="2000" dirty="0" smtClean="0"/>
              <a:t>: </a:t>
            </a:r>
            <a:r>
              <a:rPr lang="en-US" sz="2000" dirty="0"/>
              <a:t>i, ii, iii, iv, v, etc.</a:t>
            </a:r>
          </a:p>
          <a:p>
            <a:pPr marL="0" indent="0">
              <a:buNone/>
            </a:pPr>
            <a:r>
              <a:rPr lang="en-US" sz="2000" dirty="0" smtClean="0"/>
              <a:t>	vi</a:t>
            </a:r>
            <a:r>
              <a:rPr lang="en-US" sz="2000" dirty="0"/>
              <a:t>.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upper-roman</a:t>
            </a:r>
            <a:r>
              <a:rPr lang="en-US" sz="2000" dirty="0" smtClean="0"/>
              <a:t>: </a:t>
            </a:r>
            <a:r>
              <a:rPr lang="en-US" sz="2000" dirty="0"/>
              <a:t>I, II, III, IV, V, etc.</a:t>
            </a:r>
          </a:p>
          <a:p>
            <a:pPr marL="0" indent="0">
              <a:buNone/>
            </a:pPr>
            <a:r>
              <a:rPr lang="pt-BR" sz="2000" dirty="0" smtClean="0"/>
              <a:t>	vii</a:t>
            </a:r>
            <a:r>
              <a:rPr lang="pt-BR" sz="2000" dirty="0"/>
              <a:t>. 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lower-alpha</a:t>
            </a:r>
            <a:r>
              <a:rPr lang="pt-BR" sz="2000" dirty="0" smtClean="0"/>
              <a:t>: </a:t>
            </a:r>
            <a:r>
              <a:rPr lang="pt-BR" sz="2000" dirty="0"/>
              <a:t>a, b, c, d, e, etc.</a:t>
            </a:r>
          </a:p>
          <a:p>
            <a:pPr marL="0" indent="0">
              <a:buNone/>
            </a:pPr>
            <a:r>
              <a:rPr lang="pt-BR" sz="2000" dirty="0" smtClean="0"/>
              <a:t>	viii</a:t>
            </a:r>
            <a:r>
              <a:rPr lang="pt-BR" sz="2000" dirty="0"/>
              <a:t>. 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upper-alpha</a:t>
            </a:r>
            <a:r>
              <a:rPr lang="pt-BR" sz="2000" dirty="0" smtClean="0"/>
              <a:t>: </a:t>
            </a:r>
            <a:r>
              <a:rPr lang="pt-BR" sz="2000" dirty="0"/>
              <a:t>A, B, C, D, E, etc.</a:t>
            </a:r>
          </a:p>
          <a:p>
            <a:pPr marL="0" indent="0">
              <a:buNone/>
            </a:pPr>
            <a:r>
              <a:rPr lang="sv-SE" sz="2000" dirty="0"/>
              <a:t>	</a:t>
            </a:r>
            <a:r>
              <a:rPr lang="sv-SE" sz="2000" dirty="0" smtClean="0"/>
              <a:t>x</a:t>
            </a:r>
            <a:r>
              <a:rPr lang="sv-SE" sz="2000" dirty="0"/>
              <a:t>. </a:t>
            </a:r>
            <a:r>
              <a:rPr lang="sv-SE" sz="1800" dirty="0" smtClean="0">
                <a:latin typeface="Courier New" pitchFamily="49" charset="0"/>
                <a:cs typeface="Courier New" pitchFamily="49" charset="0"/>
              </a:rPr>
              <a:t>lower-greek</a:t>
            </a:r>
            <a:r>
              <a:rPr lang="sv-SE" sz="2000" dirty="0" smtClean="0"/>
              <a:t>: </a:t>
            </a:r>
            <a:r>
              <a:rPr lang="sv-SE" sz="2000" dirty="0"/>
              <a:t>alpha, beta, gamma, etc.</a:t>
            </a:r>
          </a:p>
          <a:p>
            <a:pPr marL="0" indent="0">
              <a:buNone/>
            </a:pPr>
            <a:r>
              <a:rPr lang="en-US" sz="2000" dirty="0" smtClean="0"/>
              <a:t>	others</a:t>
            </a:r>
            <a:r>
              <a:rPr lang="en-US" sz="2000" dirty="0"/>
              <a:t>: </a:t>
            </a:r>
            <a:r>
              <a:rPr lang="en-US" sz="2000" dirty="0" err="1"/>
              <a:t>hebrew</a:t>
            </a:r>
            <a:r>
              <a:rPr lang="en-US" sz="2000" dirty="0"/>
              <a:t>, </a:t>
            </a:r>
            <a:r>
              <a:rPr lang="en-US" sz="2000" dirty="0" err="1"/>
              <a:t>armenian</a:t>
            </a:r>
            <a:r>
              <a:rPr lang="en-US" sz="2000" dirty="0"/>
              <a:t>, </a:t>
            </a:r>
            <a:r>
              <a:rPr lang="en-US" sz="2000" dirty="0" err="1"/>
              <a:t>georgian</a:t>
            </a:r>
            <a:r>
              <a:rPr lang="en-US" sz="2000" dirty="0"/>
              <a:t>, </a:t>
            </a:r>
            <a:r>
              <a:rPr lang="en-US" sz="2000" dirty="0" err="1"/>
              <a:t>cjk</a:t>
            </a:r>
            <a:r>
              <a:rPr lang="en-US" sz="2000" dirty="0"/>
              <a:t>-ideographic, </a:t>
            </a:r>
            <a:r>
              <a:rPr lang="en-US" sz="2000" dirty="0" smtClean="0"/>
              <a:t>hiragana…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15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properties for backgrounds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1782418" y="1994452"/>
          <a:ext cx="8153400" cy="2773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8486"/>
                <a:gridCol w="5184914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property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description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background-color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 to fill background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background-image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image to place in background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background-position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placement of </a:t>
                      </a:r>
                      <a:r>
                        <a:rPr lang="en-US" sz="2000" dirty="0" err="1"/>
                        <a:t>bg</a:t>
                      </a:r>
                      <a:r>
                        <a:rPr lang="en-US" sz="2000" dirty="0"/>
                        <a:t> image within element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background-repeat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whether/how </a:t>
                      </a:r>
                      <a:r>
                        <a:rPr lang="en-US" sz="2000" dirty="0" err="1"/>
                        <a:t>bg</a:t>
                      </a:r>
                      <a:r>
                        <a:rPr lang="en-US" sz="2000" dirty="0"/>
                        <a:t> image should be repeated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background-attachment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whether </a:t>
                      </a:r>
                      <a:r>
                        <a:rPr lang="en-US" sz="2000" dirty="0" err="1"/>
                        <a:t>bg</a:t>
                      </a:r>
                      <a:r>
                        <a:rPr lang="en-US" sz="2000" dirty="0"/>
                        <a:t> image scrolls with page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background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shorthand to set all background properties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232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background-image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3390" y="1948070"/>
            <a:ext cx="10022290" cy="1200329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body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background-image: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("images/draft.jpg");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           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   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     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CSS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1128656" y="5224670"/>
            <a:ext cx="10022290" cy="6195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background </a:t>
            </a:r>
            <a:r>
              <a:rPr lang="en-US" sz="2400" dirty="0"/>
              <a:t>image/color fills the element's content area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57" y="3148399"/>
            <a:ext cx="10022290" cy="1409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35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background-repeat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2014" y="1888435"/>
            <a:ext cx="10053666" cy="1446550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itchFamily="49" charset="0"/>
                <a:cs typeface="Courier New" pitchFamily="49" charset="0"/>
              </a:rPr>
              <a:t>body {</a:t>
            </a:r>
          </a:p>
          <a:p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background-image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("images/draft.jpg");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	background-repeat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: repeat-x;</a:t>
            </a:r>
          </a:p>
          <a:p>
            <a:r>
              <a:rPr lang="en-US" sz="2200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CSS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1097280" y="4781535"/>
            <a:ext cx="10053666" cy="4704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can </a:t>
            </a:r>
            <a:r>
              <a:rPr lang="en-US" sz="2400" dirty="0"/>
              <a:t>be repeat (default), repeat-x, repeat-y, or no-repeat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334985"/>
            <a:ext cx="10053666" cy="1047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8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background-position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3390" y="1898374"/>
            <a:ext cx="1002229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body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background-image: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("images/draft.jpg");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background-repeat: no-repeat;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background-position: 370px 20px;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    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CSS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1097280" y="5022574"/>
            <a:ext cx="10022290" cy="152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value </a:t>
            </a:r>
            <a:r>
              <a:rPr lang="en-US" sz="2400" dirty="0"/>
              <a:t>consists of two tokens, each of which can be top, left, right, </a:t>
            </a:r>
            <a:r>
              <a:rPr lang="en-US" sz="2400" dirty="0" smtClean="0"/>
              <a:t>bottom, center</a:t>
            </a:r>
            <a:r>
              <a:rPr lang="en-US" sz="2400" dirty="0"/>
              <a:t>, a percentage, or a length value in </a:t>
            </a:r>
            <a:r>
              <a:rPr lang="en-US" sz="2400" dirty="0" err="1"/>
              <a:t>px</a:t>
            </a:r>
            <a:r>
              <a:rPr lang="en-US" sz="2400" dirty="0"/>
              <a:t>, </a:t>
            </a:r>
            <a:r>
              <a:rPr lang="en-US" sz="2400" dirty="0" err="1"/>
              <a:t>pt</a:t>
            </a:r>
            <a:r>
              <a:rPr lang="en-US" sz="2400" dirty="0"/>
              <a:t>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 value </a:t>
            </a:r>
            <a:r>
              <a:rPr lang="en-US" sz="2400" dirty="0"/>
              <a:t>can be negative to shift left/up by a given amount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0" y="3375702"/>
            <a:ext cx="10022290" cy="1323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59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visibility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57101"/>
          </a:xfrm>
          <a:solidFill>
            <a:srgbClr val="E7F6FF"/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p.secret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visibility: hidden;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2802835"/>
            <a:ext cx="10058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58616" y="3437090"/>
          <a:ext cx="8690459" cy="1107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26975"/>
                <a:gridCol w="6563484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200" b="1" dirty="0">
                          <a:effectLst/>
                        </a:rPr>
                        <a:t>property</a:t>
                      </a:r>
                    </a:p>
                  </a:txBody>
                  <a:tcPr marL="63500" marR="635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200" b="1" dirty="0">
                          <a:effectLst/>
                        </a:rPr>
                        <a:t>description</a:t>
                      </a:r>
                    </a:p>
                  </a:txBody>
                  <a:tcPr marL="63500" marR="635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200" dirty="0">
                          <a:effectLst/>
                        </a:rPr>
                        <a:t>visibility</a:t>
                      </a:r>
                    </a:p>
                  </a:txBody>
                  <a:tcPr marL="63500" marR="635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200" dirty="0">
                          <a:effectLst/>
                        </a:rPr>
                        <a:t>sets whether an element should be shown onscreen; </a:t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can be visible (default) or hidden</a:t>
                      </a:r>
                    </a:p>
                  </a:txBody>
                  <a:tcPr marL="63500" marR="635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97280" y="4748886"/>
            <a:ext cx="10058400" cy="18129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9350" tIns="0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hidden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elements will still take up space onscreen, but will not be shown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to make it not take up any space, set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2444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instead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can be used to show/hide dynamic HTML content on the page in response to events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opacity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41683"/>
          </a:xfrm>
          <a:solidFill>
            <a:srgbClr val="E7F6FF"/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body  {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background-image: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("images/marty-mcfly.jpg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background-repeat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repeat;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 {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background-color: yellow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;}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p.mcfly1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opacity: 0.75;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p.mcfly2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opacity: 0.50;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p.mcfly3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opacity: 0.25;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97280" y="5562075"/>
          <a:ext cx="10018326" cy="65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11989"/>
                <a:gridCol w="8606337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property</a:t>
                      </a:r>
                    </a:p>
                  </a:txBody>
                  <a:tcPr marL="63500" marR="635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description</a:t>
                      </a:r>
                    </a:p>
                  </a:txBody>
                  <a:tcPr marL="63500" marR="635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opacity</a:t>
                      </a:r>
                    </a:p>
                  </a:txBody>
                  <a:tcPr marL="63500" marR="635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how not-transparent the element is; value ranges from 1.0 (opaque) to 0.0 (transparent)</a:t>
                      </a:r>
                    </a:p>
                  </a:txBody>
                  <a:tcPr marL="63500" marR="635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825608"/>
            <a:ext cx="10058400" cy="15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ox-shadow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4026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box-shadow: h-shadow v-shadow blur;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2272056"/>
            <a:ext cx="10058400" cy="369332"/>
          </a:xfrm>
          <a:prstGeom prst="rect">
            <a:avLst/>
          </a:prstGeom>
          <a:solidFill>
            <a:srgbClr val="E7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ox-shadow: 10px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10px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5px;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54" y="3067709"/>
            <a:ext cx="3930852" cy="27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37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Grouping styles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224283"/>
            <a:ext cx="10058400" cy="12063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 </a:t>
            </a:r>
            <a:r>
              <a:rPr lang="en-US" sz="2400" dirty="0"/>
              <a:t>style can select multiple elements separated by commas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individual elements can also have their own styles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1898065"/>
            <a:ext cx="10058400" cy="1754326"/>
          </a:xfrm>
          <a:prstGeom prst="rect">
            <a:avLst/>
          </a:prstGeo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h1, h2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color: green;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h2 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background-color: yellow;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          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CSS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3648072"/>
            <a:ext cx="10058400" cy="12618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paragraph uses the above style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/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							                                               output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99" y="4114803"/>
            <a:ext cx="9982863" cy="2782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h2 uses the above styles.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Nesting </a:t>
            </a:r>
            <a:r>
              <a:rPr lang="en-US" b="1" dirty="0" smtClean="0"/>
              <a:t>tags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830193"/>
            <a:ext cx="88505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&lt;p&gt;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 is &lt;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&gt;really,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&lt;strong&gt;REALLY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lots of&lt;/strong&gt; fun!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&lt;/p&gt;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280" y="3450580"/>
            <a:ext cx="9875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tags </a:t>
            </a:r>
            <a:r>
              <a:rPr lang="en-US" sz="2800" dirty="0"/>
              <a:t>must be correctly nested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(a closing tag must match the most recently opened tag)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the </a:t>
            </a:r>
            <a:r>
              <a:rPr lang="en-US" sz="2800" dirty="0"/>
              <a:t>browser may render it correctly anyway, but it is invalid HTML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(how would we get the above effect in a valid way?) </a:t>
            </a:r>
          </a:p>
        </p:txBody>
      </p:sp>
    </p:spTree>
    <p:extLst>
      <p:ext uri="{BB962C8B-B14F-4D97-AF65-F5344CB8AC3E}">
        <p14:creationId xmlns:p14="http://schemas.microsoft.com/office/powerpoint/2010/main" val="5907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comments: /* ... */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47362"/>
          </a:xfr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This is a </a:t>
            </a:r>
            <a:r>
              <a:rPr lang="en-US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comment.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It can span many lines in the CSS file. */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color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red;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background-color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aqua;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                        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80" y="4393096"/>
            <a:ext cx="100584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   CSS (like HTML) is usually not commented as much as code such as Java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   the // single-line comment style is NOT supported in CSS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   the &lt;!-- ... --&gt; HTML comment style is also NOT supported in CSS</a:t>
            </a:r>
          </a:p>
        </p:txBody>
      </p:sp>
    </p:spTree>
    <p:extLst>
      <p:ext uri="{BB962C8B-B14F-4D97-AF65-F5344CB8AC3E}">
        <p14:creationId xmlns:p14="http://schemas.microsoft.com/office/powerpoint/2010/main" val="32102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W3C CSS </a:t>
            </a:r>
            <a:r>
              <a:rPr lang="en-US" b="1" dirty="0" smtClean="0"/>
              <a:t>Validator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229309"/>
          </a:xfrm>
          <a:solidFill>
            <a:srgbClr val="EBF7FF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&lt;p&gt;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="http://jigsaw.w3.org/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-validator/check/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="http://jigsaw.w3.org/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-validator/images/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="Valid CSS!" /&gt;&lt;/a&gt;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        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42" name="Picture 2" descr="Valid CS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90" y="414365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7280" y="4075042"/>
            <a:ext cx="100584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output</a:t>
            </a:r>
          </a:p>
          <a:p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80" y="4609237"/>
            <a:ext cx="10058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    </a:t>
            </a:r>
            <a:r>
              <a:rPr lang="en-US" sz="2200" dirty="0"/>
              <a:t>jigsaw.w3.org/</a:t>
            </a:r>
            <a:r>
              <a:rPr lang="en-US" sz="2200" dirty="0" err="1"/>
              <a:t>css</a:t>
            </a:r>
            <a:r>
              <a:rPr lang="en-US" sz="2200" dirty="0"/>
              <a:t>-validator/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   checks your CSS to make sure it meets the official CSS specifications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   more picky than the web browser, which may render malformed CSS correctly</a:t>
            </a:r>
          </a:p>
        </p:txBody>
      </p:sp>
    </p:spTree>
    <p:extLst>
      <p:ext uri="{BB962C8B-B14F-4D97-AF65-F5344CB8AC3E}">
        <p14:creationId xmlns:p14="http://schemas.microsoft.com/office/powerpoint/2010/main" val="215204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Comments: </a:t>
            </a:r>
            <a:r>
              <a:rPr lang="en-US" b="1" dirty="0">
                <a:solidFill>
                  <a:srgbClr val="84B93F"/>
                </a:solidFill>
              </a:rPr>
              <a:t>&lt;!-- ... --&gt;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3605"/>
          </a:xfrm>
        </p:spPr>
        <p:txBody>
          <a:bodyPr>
            <a:normAutofit/>
          </a:bodyPr>
          <a:lstStyle/>
          <a:p>
            <a:pPr algn="ctr">
              <a:spcBef>
                <a:spcPts val="200"/>
              </a:spcBef>
            </a:pPr>
            <a:r>
              <a:rPr lang="en-US" sz="2200" i="1" dirty="0" smtClean="0"/>
              <a:t>comments to document your HTML file or "comment out" text</a:t>
            </a:r>
          </a:p>
          <a:p>
            <a:pPr>
              <a:spcBef>
                <a:spcPts val="200"/>
              </a:spcBef>
            </a:pPr>
            <a:endParaRPr lang="en-US" sz="2200" dirty="0" smtClean="0"/>
          </a:p>
          <a:p>
            <a:pPr>
              <a:spcBef>
                <a:spcPts val="200"/>
              </a:spcBef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&lt;!-- My web page, by Suzy Student</a:t>
            </a:r>
          </a:p>
          <a:p>
            <a:pPr>
              <a:spcBef>
                <a:spcPts val="200"/>
              </a:spcBef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CSE 190 D, Spring 2048       --&gt;</a:t>
            </a:r>
          </a:p>
          <a:p>
            <a:pPr>
              <a:spcBef>
                <a:spcPts val="200"/>
              </a:spcBef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&lt;p&gt;CSE courses are &lt;!-- NOT --&gt; a lot of fun!&lt;/p&gt;</a:t>
            </a:r>
          </a:p>
          <a:p>
            <a:pPr>
              <a:spcBef>
                <a:spcPts val="200"/>
              </a:spcBef>
            </a:pPr>
            <a:endParaRPr lang="en-US" sz="2200" dirty="0" smtClean="0"/>
          </a:p>
          <a:p>
            <a:pPr>
              <a:spcBef>
                <a:spcPts val="200"/>
              </a:spcBef>
            </a:pPr>
            <a:r>
              <a:rPr lang="en-US" sz="2200" dirty="0" smtClean="0"/>
              <a:t>CSE courses are a lot of fun!</a:t>
            </a:r>
          </a:p>
          <a:p>
            <a:pPr>
              <a:spcBef>
                <a:spcPts val="200"/>
              </a:spcBef>
            </a:pPr>
            <a:endParaRPr lang="en-US" sz="2200" dirty="0" smtClean="0"/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    many web pages are not thoroughly commented (or at all)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    still useful at top of page and for disabling code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    comments cannot be nested and cannot contain a --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Unordered list: &lt;</a:t>
            </a:r>
            <a:r>
              <a:rPr lang="en-US" b="1" dirty="0" err="1"/>
              <a:t>ul</a:t>
            </a:r>
            <a:r>
              <a:rPr lang="en-US" b="1" dirty="0"/>
              <a:t>&gt;, &lt;li&gt;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1020152" y="4784408"/>
            <a:ext cx="8153400" cy="1524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 </a:t>
            </a:r>
            <a:r>
              <a:rPr lang="en-US" sz="2400" b="1" dirty="0" err="1" smtClean="0"/>
              <a:t>ul</a:t>
            </a:r>
            <a:r>
              <a:rPr lang="en-US" sz="2400" dirty="0" smtClean="0"/>
              <a:t> represents a bulleted list of items (block)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 li </a:t>
            </a:r>
            <a:r>
              <a:rPr lang="en-US" sz="2400" dirty="0" smtClean="0"/>
              <a:t>represents a single item within the list (block)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1829752"/>
            <a:ext cx="10058400" cy="1477328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li&gt;No shoes&lt;/li&gt;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li&gt;No shirt&lt;/li&gt;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li&gt;No problem!&lt;/li&gt;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		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307080"/>
            <a:ext cx="1005840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shirt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problem!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	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21469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about unordered lists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1777117"/>
            <a:ext cx="5055042" cy="4524315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&lt;li&gt;Harry Potter characters: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&lt;li&gt;Harry Potter&lt;/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&lt;li&gt;Hermione&lt;/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&lt;li&gt;Ron&lt;/li&gt;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&lt;li&gt;LOTR characters: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&lt;li&gt;Frodo&lt;/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&lt;li&gt;Bilbo&lt;/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&lt;li&gt;Sam&lt;/li&gt;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	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2322" y="1777117"/>
            <a:ext cx="5003358" cy="44935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Harry Potter characters: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Harry Potter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Hermione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LOTR characters: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Frodo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Bilbo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	              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16892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Ordered list &lt;</a:t>
            </a:r>
            <a:r>
              <a:rPr lang="en-US" b="1" dirty="0" err="1"/>
              <a:t>ol</a:t>
            </a:r>
            <a:r>
              <a:rPr lang="en-US" b="1" dirty="0"/>
              <a:t>&gt;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00328" y="5257800"/>
            <a:ext cx="10058400" cy="1600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 smtClean="0"/>
              <a:t>  </a:t>
            </a:r>
            <a:r>
              <a:rPr lang="en-US" sz="2200" b="1" dirty="0" err="1" smtClean="0"/>
              <a:t>ol</a:t>
            </a:r>
            <a:r>
              <a:rPr lang="en-US" sz="2200" dirty="0" smtClean="0"/>
              <a:t> </a:t>
            </a:r>
            <a:r>
              <a:rPr lang="en-US" sz="2200" dirty="0"/>
              <a:t>represents a numbered list of </a:t>
            </a:r>
            <a:r>
              <a:rPr lang="en-US" sz="2200" dirty="0" smtClean="0"/>
              <a:t>items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 we </a:t>
            </a:r>
            <a:r>
              <a:rPr lang="en-US" sz="2200" dirty="0"/>
              <a:t>can make lists with letters or Roman numerals using CSS (later)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1905000"/>
            <a:ext cx="10058400" cy="1754326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p&gt;Apple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business model:&lt;/p&gt;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li&gt;Beat Microsoft&lt;/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li&gt;Beat Google&lt;/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li&gt;Conquer the world!&lt;/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li&gt;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			                                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659326"/>
            <a:ext cx="1005840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Apple business model: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Beat Microsoft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Beat Google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Conquer the world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                                 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5185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list &lt;dl&gt;, &lt;</a:t>
            </a:r>
            <a:r>
              <a:rPr lang="en-US" b="1" dirty="0" err="1"/>
              <a:t>dt</a:t>
            </a:r>
            <a:r>
              <a:rPr lang="en-US" b="1" dirty="0"/>
              <a:t>&gt;, &lt;</a:t>
            </a:r>
            <a:r>
              <a:rPr lang="en-US" b="1" dirty="0" err="1"/>
              <a:t>dd</a:t>
            </a:r>
            <a:r>
              <a:rPr lang="en-US" b="1" dirty="0"/>
              <a:t>&gt;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5443330"/>
            <a:ext cx="8153400" cy="1600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 smtClean="0"/>
              <a:t>  dl</a:t>
            </a:r>
            <a:r>
              <a:rPr lang="en-US" sz="2200" dirty="0" smtClean="0"/>
              <a:t> </a:t>
            </a:r>
            <a:r>
              <a:rPr lang="en-US" sz="2200" dirty="0"/>
              <a:t>represents a list of definitions of </a:t>
            </a:r>
            <a:r>
              <a:rPr lang="en-US" sz="2200" dirty="0" smtClean="0"/>
              <a:t>terms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smtClean="0"/>
              <a:t>  </a:t>
            </a:r>
            <a:r>
              <a:rPr lang="en-US" sz="2200" b="1" dirty="0" err="1" smtClean="0"/>
              <a:t>dt</a:t>
            </a:r>
            <a:r>
              <a:rPr lang="en-US" sz="2200" dirty="0" smtClean="0"/>
              <a:t> </a:t>
            </a:r>
            <a:r>
              <a:rPr lang="en-US" sz="2200" dirty="0"/>
              <a:t>represents each term, and </a:t>
            </a:r>
            <a:r>
              <a:rPr lang="en-US" sz="2200" b="1" dirty="0" err="1"/>
              <a:t>dd</a:t>
            </a:r>
            <a:r>
              <a:rPr lang="en-US" sz="2200" dirty="0"/>
              <a:t> its definition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1851991"/>
            <a:ext cx="10058400" cy="1477328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&lt;dl&gt;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&gt;newbie&lt;/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&gt;one who does not have mad skills&lt;/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&gt;own&lt;/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&gt;to soundly defeat (e.g. I owned that newbie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!)&lt;/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&gt;frag&lt;/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&gt;a kill in a shooting game&lt;/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&lt;/dl&gt;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3329319"/>
            <a:ext cx="1005840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newbie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who does not have mad skills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own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to soundly defeat (e.g. I owned that newbie!)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frag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kill in a shooting game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                        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54544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4480</TotalTime>
  <Words>2144</Words>
  <Application>Microsoft Office PowerPoint</Application>
  <PresentationFormat>Widescreen</PresentationFormat>
  <Paragraphs>427</Paragraphs>
  <Slides>41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 Unicode MS</vt:lpstr>
      <vt:lpstr>Algerian</vt:lpstr>
      <vt:lpstr>Arial</vt:lpstr>
      <vt:lpstr>Calibri</vt:lpstr>
      <vt:lpstr>Calibri Light</vt:lpstr>
      <vt:lpstr>Comic Sans MS</vt:lpstr>
      <vt:lpstr>Consolas</vt:lpstr>
      <vt:lpstr>Courier New</vt:lpstr>
      <vt:lpstr>Garamond</vt:lpstr>
      <vt:lpstr>Georgia</vt:lpstr>
      <vt:lpstr>Times New Roman</vt:lpstr>
      <vt:lpstr>Retrospect</vt:lpstr>
      <vt:lpstr>CSc 337</vt:lpstr>
      <vt:lpstr>Activity: match this page</vt:lpstr>
      <vt:lpstr>Block and inline elements</vt:lpstr>
      <vt:lpstr>Nesting tags</vt:lpstr>
      <vt:lpstr>Comments: &lt;!-- ... --&gt;</vt:lpstr>
      <vt:lpstr>Unordered list: &lt;ul&gt;, &lt;li&gt;</vt:lpstr>
      <vt:lpstr>More about unordered lists</vt:lpstr>
      <vt:lpstr>Ordered list &lt;ol&gt;</vt:lpstr>
      <vt:lpstr>Definition list &lt;dl&gt;, &lt;dt&gt;, &lt;dd&gt;</vt:lpstr>
      <vt:lpstr>Web page metadata: &lt;meta&gt;</vt:lpstr>
      <vt:lpstr>Favorites icon ("favicon")</vt:lpstr>
      <vt:lpstr>Web Standards</vt:lpstr>
      <vt:lpstr>W3C HTML Validator</vt:lpstr>
      <vt:lpstr>Cascading Style Sheets (CSS): &lt;link&gt;</vt:lpstr>
      <vt:lpstr>Basic CSS rule syntax</vt:lpstr>
      <vt:lpstr>Inline styles: the style attribute (BAD!)</vt:lpstr>
      <vt:lpstr>Embedding style sheets: &lt;style&gt; (BAD!)</vt:lpstr>
      <vt:lpstr>Content vs. presentation</vt:lpstr>
      <vt:lpstr>Activity: match this page</vt:lpstr>
      <vt:lpstr>CSS properties for colors</vt:lpstr>
      <vt:lpstr>Specifying colors</vt:lpstr>
      <vt:lpstr>CSS properties for fonts</vt:lpstr>
      <vt:lpstr>font-size</vt:lpstr>
      <vt:lpstr>font-family</vt:lpstr>
      <vt:lpstr>More about font-family</vt:lpstr>
      <vt:lpstr> font-weight, font-style </vt:lpstr>
      <vt:lpstr>CSS properties for text</vt:lpstr>
      <vt:lpstr>text-align</vt:lpstr>
      <vt:lpstr>Text-decoration</vt:lpstr>
      <vt:lpstr>text-shadow</vt:lpstr>
      <vt:lpstr>The list-style-type property</vt:lpstr>
      <vt:lpstr>CSS properties for backgrounds</vt:lpstr>
      <vt:lpstr>background-image</vt:lpstr>
      <vt:lpstr>background-repeat</vt:lpstr>
      <vt:lpstr>background-position</vt:lpstr>
      <vt:lpstr>The visibility property</vt:lpstr>
      <vt:lpstr>The opacity property</vt:lpstr>
      <vt:lpstr>box-shadow</vt:lpstr>
      <vt:lpstr>Grouping styles</vt:lpstr>
      <vt:lpstr>CSS comments: /* ... */</vt:lpstr>
      <vt:lpstr>W3C CSS Validator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154</dc:title>
  <dc:creator>allison</dc:creator>
  <cp:lastModifiedBy>allison</cp:lastModifiedBy>
  <cp:revision>40</cp:revision>
  <dcterms:created xsi:type="dcterms:W3CDTF">2014-09-24T02:51:58Z</dcterms:created>
  <dcterms:modified xsi:type="dcterms:W3CDTF">2018-08-23T04:52:20Z</dcterms:modified>
</cp:coreProperties>
</file>