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10" r:id="rId3"/>
    <p:sldId id="311" r:id="rId4"/>
    <p:sldId id="312" r:id="rId5"/>
    <p:sldId id="309" r:id="rId6"/>
    <p:sldId id="285" r:id="rId7"/>
    <p:sldId id="284" r:id="rId8"/>
    <p:sldId id="287" r:id="rId9"/>
    <p:sldId id="257" r:id="rId10"/>
    <p:sldId id="258" r:id="rId11"/>
    <p:sldId id="259" r:id="rId12"/>
    <p:sldId id="260" r:id="rId13"/>
    <p:sldId id="261" r:id="rId14"/>
    <p:sldId id="262" r:id="rId15"/>
    <p:sldId id="288" r:id="rId16"/>
    <p:sldId id="289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7FF"/>
    <a:srgbClr val="CC3399"/>
    <a:srgbClr val="DD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urses.cs.washington.edu/courses/cse154/14sp/lectures/slides/lecture04-page-sections-box-model.shtml#mission" TargetMode="External"/><Relationship Id="rId2" Type="http://schemas.openxmlformats.org/officeDocument/2006/relationships/hyperlink" Target="http://www.textpad.com/download/index.html#download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2XbCWmY0eq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en.wikipedia.org/wiki/Internet_Explorer_box_model_bu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cssref/pr_border.as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cssref/pr_border-top.asp" TargetMode="External"/><Relationship Id="rId13" Type="http://schemas.openxmlformats.org/officeDocument/2006/relationships/hyperlink" Target="http://www.w3schools.com/cssref/pr_border-left-style.asp" TargetMode="External"/><Relationship Id="rId18" Type="http://schemas.openxmlformats.org/officeDocument/2006/relationships/hyperlink" Target="http://www.w3schools.com/cssref/pr_border-top-color.asp" TargetMode="External"/><Relationship Id="rId3" Type="http://schemas.openxmlformats.org/officeDocument/2006/relationships/hyperlink" Target="http://www.w3schools.com/cssref/pr_border-width.asp" TargetMode="External"/><Relationship Id="rId21" Type="http://schemas.openxmlformats.org/officeDocument/2006/relationships/hyperlink" Target="http://www.w3schools.com/cssref/css_reference.asp#border" TargetMode="External"/><Relationship Id="rId7" Type="http://schemas.openxmlformats.org/officeDocument/2006/relationships/hyperlink" Target="http://www.w3schools.com/cssref/pr_border-right.asp" TargetMode="External"/><Relationship Id="rId12" Type="http://schemas.openxmlformats.org/officeDocument/2006/relationships/hyperlink" Target="http://www.w3schools.com/cssref/pr_border-left-color.asp" TargetMode="External"/><Relationship Id="rId17" Type="http://schemas.openxmlformats.org/officeDocument/2006/relationships/hyperlink" Target="http://www.w3schools.com/cssref/pr_border-right-width.asp" TargetMode="External"/><Relationship Id="rId2" Type="http://schemas.openxmlformats.org/officeDocument/2006/relationships/hyperlink" Target="http://www.w3schools.com/cssref/pr_border-color.asp" TargetMode="External"/><Relationship Id="rId16" Type="http://schemas.openxmlformats.org/officeDocument/2006/relationships/hyperlink" Target="http://www.w3schools.com/cssref/pr_border-right-style.asp" TargetMode="External"/><Relationship Id="rId20" Type="http://schemas.openxmlformats.org/officeDocument/2006/relationships/hyperlink" Target="http://www.w3schools.com/cssref/pr_border-top-width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cssref/pr_border-left.asp" TargetMode="External"/><Relationship Id="rId11" Type="http://schemas.openxmlformats.org/officeDocument/2006/relationships/hyperlink" Target="http://www.w3schools.com/cssref/pr_border-bottom-width.asp" TargetMode="External"/><Relationship Id="rId5" Type="http://schemas.openxmlformats.org/officeDocument/2006/relationships/hyperlink" Target="http://www.w3schools.com/cssref/pr_border-bottom.asp" TargetMode="External"/><Relationship Id="rId15" Type="http://schemas.openxmlformats.org/officeDocument/2006/relationships/hyperlink" Target="http://www.w3schools.com/cssref/pr_border-right-color.asp" TargetMode="External"/><Relationship Id="rId10" Type="http://schemas.openxmlformats.org/officeDocument/2006/relationships/hyperlink" Target="http://www.w3schools.com/cssref/pr_border-bottom-style.asp" TargetMode="External"/><Relationship Id="rId19" Type="http://schemas.openxmlformats.org/officeDocument/2006/relationships/hyperlink" Target="http://www.w3schools.com/cssref/pr_border-top-style.asp" TargetMode="External"/><Relationship Id="rId4" Type="http://schemas.openxmlformats.org/officeDocument/2006/relationships/hyperlink" Target="http://www.w3schools.com/cssref/pr_border-style.asp" TargetMode="External"/><Relationship Id="rId9" Type="http://schemas.openxmlformats.org/officeDocument/2006/relationships/hyperlink" Target="http://www.w3schools.com/cssref/pr_border-bottom-color.asp" TargetMode="External"/><Relationship Id="rId14" Type="http://schemas.openxmlformats.org/officeDocument/2006/relationships/hyperlink" Target="http://www.w3schools.com/cssref/pr_border-left-width.asp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ref/pr_padding-bottom.asp" TargetMode="External"/><Relationship Id="rId7" Type="http://schemas.openxmlformats.org/officeDocument/2006/relationships/hyperlink" Target="http://www.w3schools.com/cssref/css_reference.asp#padding" TargetMode="External"/><Relationship Id="rId2" Type="http://schemas.openxmlformats.org/officeDocument/2006/relationships/hyperlink" Target="http://www.w3schools.com/cssref/pr_padding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cssref/pr_padding-top.asp" TargetMode="External"/><Relationship Id="rId5" Type="http://schemas.openxmlformats.org/officeDocument/2006/relationships/hyperlink" Target="http://www.w3schools.com/cssref/pr_padding-right.asp" TargetMode="External"/><Relationship Id="rId4" Type="http://schemas.openxmlformats.org/officeDocument/2006/relationships/hyperlink" Target="http://www.w3schools.com/cssref/pr_padding-left.asp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ref/pr_margin-bottom.asp" TargetMode="External"/><Relationship Id="rId7" Type="http://schemas.openxmlformats.org/officeDocument/2006/relationships/hyperlink" Target="http://www.w3schools.com/cssref/css_reference.asp#margin" TargetMode="External"/><Relationship Id="rId2" Type="http://schemas.openxmlformats.org/officeDocument/2006/relationships/hyperlink" Target="http://www.w3schools.com/cssref/pr_margin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cssref/pr_margin-top.asp" TargetMode="External"/><Relationship Id="rId5" Type="http://schemas.openxmlformats.org/officeDocument/2006/relationships/hyperlink" Target="http://www.w3schools.com/cssref/pr_margin-right.asp" TargetMode="External"/><Relationship Id="rId4" Type="http://schemas.openxmlformats.org/officeDocument/2006/relationships/hyperlink" Target="http://www.w3schools.com/cssref/pr_margin-left.asp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cssref/pr_dim_height.asp" TargetMode="External"/><Relationship Id="rId7" Type="http://schemas.openxmlformats.org/officeDocument/2006/relationships/hyperlink" Target="http://www.w3schools.com/cssref/pr_dim_min-height.asp" TargetMode="External"/><Relationship Id="rId2" Type="http://schemas.openxmlformats.org/officeDocument/2006/relationships/hyperlink" Target="http://www.w3schools.com/cssref/pr_dim_width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cssref/pr_dim_min-width.asp" TargetMode="External"/><Relationship Id="rId5" Type="http://schemas.openxmlformats.org/officeDocument/2006/relationships/hyperlink" Target="http://www.w3schools.com/cssref/pr_dim_max-height.asp" TargetMode="External"/><Relationship Id="rId4" Type="http://schemas.openxmlformats.org/officeDocument/2006/relationships/hyperlink" Target="http://www.w3schools.com/cssref/pr_dim_max-width.asp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orem_ipsu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3: </a:t>
            </a:r>
            <a:r>
              <a:rPr lang="en-US" dirty="0"/>
              <a:t>Page Sections and </a:t>
            </a:r>
            <a:r>
              <a:rPr lang="en-US" dirty="0" smtClean="0"/>
              <a:t>More CSS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967" y="758952"/>
            <a:ext cx="6883309" cy="348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16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HTML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dirty="0"/>
              <a:t>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33570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&lt;p&gt;Spatula City!  Spatula City!&lt;/p&gt;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id="mission"&gt;Our mission is to provide the most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spectacular spatulas and splurge on our specials until our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customers &lt;q&gt;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esplode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&lt;/q&gt; with splendor!&lt;/p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379304"/>
            <a:ext cx="10058400" cy="132343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Spatula City! Spatula City!</a:t>
            </a:r>
          </a:p>
          <a:p>
            <a:endParaRPr lang="en-US" sz="2000" dirty="0"/>
          </a:p>
          <a:p>
            <a:r>
              <a:rPr lang="en-US" sz="2000" dirty="0"/>
              <a:t>Our mission is to provide the most spectacular spatulas and splurge on our specials until our customers </a:t>
            </a:r>
            <a:r>
              <a:rPr lang="en-US" sz="2000" dirty="0" smtClean="0"/>
              <a:t>“</a:t>
            </a:r>
            <a:r>
              <a:rPr lang="en-US" sz="2000" dirty="0" err="1" smtClean="0"/>
              <a:t>esplode</a:t>
            </a:r>
            <a:r>
              <a:rPr lang="en-US" sz="2000" dirty="0" smtClean="0"/>
              <a:t>” </a:t>
            </a:r>
            <a:r>
              <a:rPr lang="en-US" sz="2000" dirty="0"/>
              <a:t>with splendor</a:t>
            </a:r>
            <a:r>
              <a:rPr lang="en-US" sz="2000" dirty="0" smtClean="0"/>
              <a:t>!                              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994269"/>
            <a:ext cx="10058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allows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you to give a unique ID to any element on a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page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each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ID must be unique; can only be used once in the page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to sections of a web </a:t>
            </a:r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861562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&lt;p&gt;Visit 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"http://www.textpad.com/download/index.html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#downloads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textpad.com&lt;/a&gt; to get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TextPad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editor.&lt;/p&gt;</a:t>
            </a:r>
          </a:p>
          <a:p>
            <a:pPr>
              <a:spcBef>
                <a:spcPts val="20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#mission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"&gt;View our Mission Statement&lt;/a&gt;&lt;/p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79" y="3707296"/>
            <a:ext cx="10058401" cy="92333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Visit </a:t>
            </a:r>
            <a:r>
              <a:rPr lang="en-US" sz="2200" dirty="0">
                <a:solidFill>
                  <a:srgbClr val="335177"/>
                </a:solidFill>
                <a:latin typeface="Times New Roman" panose="02020603050405020304" pitchFamily="18" charset="0"/>
                <a:hlinkClick r:id="rId2"/>
              </a:rPr>
              <a:t>textpad.com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 to get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TextPad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 editor.</a:t>
            </a:r>
          </a:p>
          <a:p>
            <a:r>
              <a:rPr lang="en-US" sz="2200" dirty="0">
                <a:solidFill>
                  <a:srgbClr val="335177"/>
                </a:solidFill>
                <a:latin typeface="Times New Roman" panose="02020603050405020304" pitchFamily="18" charset="0"/>
                <a:hlinkClick r:id="rId3"/>
              </a:rPr>
              <a:t>View our Mission </a:t>
            </a:r>
            <a:r>
              <a:rPr lang="en-US" sz="2200" dirty="0" smtClean="0">
                <a:solidFill>
                  <a:srgbClr val="335177"/>
                </a:solidFill>
                <a:latin typeface="Times New Roman" panose="02020603050405020304" pitchFamily="18" charset="0"/>
                <a:hlinkClick r:id="rId3"/>
              </a:rPr>
              <a:t>Statement</a:t>
            </a:r>
            <a:r>
              <a:rPr lang="en-US" sz="2200" dirty="0" smtClean="0">
                <a:solidFill>
                  <a:srgbClr val="335177"/>
                </a:solidFill>
                <a:latin typeface="Times New Roman" panose="02020603050405020304" pitchFamily="18" charset="0"/>
              </a:rPr>
              <a:t>                            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sz="2200" b="1" i="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78" y="4728418"/>
            <a:ext cx="10058402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link target can include an ID at the end, preceded by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browser will load that page and scroll to element with given ID</a:t>
            </a:r>
          </a:p>
        </p:txBody>
      </p:sp>
    </p:spTree>
    <p:extLst>
      <p:ext uri="{BB962C8B-B14F-4D97-AF65-F5344CB8AC3E}">
        <p14:creationId xmlns:p14="http://schemas.microsoft.com/office/powerpoint/2010/main" val="218779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dirty="0" smtClean="0"/>
              <a:t>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44727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#mission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font-style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italic;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font-family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"Garamond", "Century Gothic", serif;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3190461"/>
            <a:ext cx="10058400" cy="1061829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Spatula City! 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Spatula City!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Our mission is to provide the most spectacular spatulas and splurge on our specials until our customers ”</a:t>
            </a:r>
            <a:r>
              <a:rPr kumimoji="0" lang="en-US" sz="2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esplode</a:t>
            </a:r>
            <a:r>
              <a:rPr kumimoji="0" lang="en-US" sz="2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” with splendor!                                                                                           </a:t>
            </a:r>
            <a:r>
              <a:rPr kumimoji="0" lang="en-US" sz="21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Garamond" panose="02020404030301010803" pitchFamily="18" charset="0"/>
              </a:rPr>
              <a:t>output</a:t>
            </a:r>
            <a:endParaRPr kumimoji="0" lang="en-US" sz="1800" b="1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4301938"/>
            <a:ext cx="10058400" cy="147440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applies style only to the paragraph that has the ID of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mission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element can be specified explicitly: 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#mission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</p:txBody>
      </p:sp>
    </p:spTree>
    <p:extLst>
      <p:ext uri="{BB962C8B-B14F-4D97-AF65-F5344CB8AC3E}">
        <p14:creationId xmlns:p14="http://schemas.microsoft.com/office/powerpoint/2010/main" val="39966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HTML class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76370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class="shout"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&gt;Spatula City!  Spatula City!&lt;/p&gt;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class="special"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&gt;See our spectacular spatula specials!&lt;/p&gt;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class="special"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&gt;Today only: satisfaction guaranteed.&lt;/p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922104"/>
            <a:ext cx="10058400" cy="146706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Spatula City! Spatula City!</a:t>
            </a:r>
          </a:p>
          <a:p>
            <a:pPr>
              <a:spcBef>
                <a:spcPts val="1200"/>
              </a:spcBef>
              <a:spcAft>
                <a:spcPts val="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See our spectacular spatula specials!</a:t>
            </a:r>
          </a:p>
          <a:p>
            <a:pPr>
              <a:spcBef>
                <a:spcPts val="1200"/>
              </a:spcBef>
              <a:spcAft>
                <a:spcPts val="20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Today only: satisfaction guaranteed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                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sz="2200" b="1" i="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4430835"/>
            <a:ext cx="10058400" cy="18129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classes are a way to group some elements and give a style to only that group</a:t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(“I don't want ALL paragraphs to be yellow, just these three...”)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unlike an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can be reused as much as you like on the page</a:t>
            </a:r>
          </a:p>
        </p:txBody>
      </p:sp>
    </p:spTree>
    <p:extLst>
      <p:ext uri="{BB962C8B-B14F-4D97-AF65-F5344CB8AC3E}">
        <p14:creationId xmlns:p14="http://schemas.microsoft.com/office/powerpoint/2010/main" val="35428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class </a:t>
            </a:r>
            <a:r>
              <a:rPr lang="en-US" dirty="0" smtClean="0"/>
              <a:t>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199492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200"/>
              </a:spcBef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.special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any element with class="special"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   </a:t>
            </a:r>
          </a:p>
          <a:p>
            <a:pPr>
              <a:spcBef>
                <a:spcPts val="200"/>
              </a:spcBef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font-weight: bold;</a:t>
            </a:r>
          </a:p>
          <a:p>
            <a:pPr>
              <a:spcBef>
                <a:spcPts val="20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200"/>
              </a:spcBef>
            </a:pP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p.shout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only p elements with class="shout" */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color: red;</a:t>
            </a:r>
          </a:p>
          <a:p>
            <a:pPr>
              <a:spcBef>
                <a:spcPts val="20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font-family: cursive;</a:t>
            </a:r>
          </a:p>
          <a:p>
            <a:pPr>
              <a:spcBef>
                <a:spcPts val="20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045226"/>
            <a:ext cx="10058400" cy="123110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Spatula City! Spatula City!</a:t>
            </a:r>
          </a:p>
          <a:p>
            <a:pPr>
              <a:spcAft>
                <a:spcPts val="120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See our spectacular spatula specials!</a:t>
            </a:r>
          </a:p>
          <a:p>
            <a:pPr>
              <a:spcAft>
                <a:spcPts val="120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Today only: satisfaction guaranteed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b="1" i="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5594960"/>
            <a:ext cx="10058400" cy="45874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applies rule to any element with class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special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or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with class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shout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2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context </a:t>
            </a:r>
            <a:r>
              <a:rPr lang="en-US" dirty="0" smtClean="0"/>
              <a:t>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86309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selector1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selector2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properties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}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932043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applies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the given properties to </a:t>
            </a:r>
            <a:r>
              <a:rPr lang="en-US" sz="2400" i="1" dirty="0">
                <a:solidFill>
                  <a:srgbClr val="000044"/>
                </a:solidFill>
                <a:latin typeface="Helvetica" panose="020B0604020202020204" pitchFamily="34" charset="0"/>
              </a:rPr>
              <a:t>selector2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only if it is inside a </a:t>
            </a:r>
            <a:r>
              <a:rPr lang="en-US" sz="2400" i="1" dirty="0">
                <a:solidFill>
                  <a:srgbClr val="000044"/>
                </a:solidFill>
                <a:latin typeface="Helvetica" panose="020B0604020202020204" pitchFamily="34" charset="0"/>
              </a:rPr>
              <a:t>selector1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on the page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915010"/>
            <a:ext cx="10058400" cy="110799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selector1 &gt; selector2 {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properties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985698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applies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the given properties to </a:t>
            </a:r>
            <a:r>
              <a:rPr lang="en-US" sz="2400" i="1" dirty="0">
                <a:solidFill>
                  <a:srgbClr val="000044"/>
                </a:solidFill>
                <a:latin typeface="Helvetica" panose="020B0604020202020204" pitchFamily="34" charset="0"/>
              </a:rPr>
              <a:t>selector2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only if it is 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</a:rPr>
              <a:t>directly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inside a </a:t>
            </a:r>
            <a:r>
              <a:rPr lang="en-US" sz="2400" i="1" dirty="0">
                <a:solidFill>
                  <a:srgbClr val="000044"/>
                </a:solidFill>
                <a:latin typeface="Helvetica" panose="020B0604020202020204" pitchFamily="34" charset="0"/>
              </a:rPr>
              <a:t>selector1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on the page (</a:t>
            </a:r>
            <a:r>
              <a:rPr lang="en-US" sz="2400" i="1" dirty="0">
                <a:solidFill>
                  <a:srgbClr val="000044"/>
                </a:solidFill>
                <a:latin typeface="Helvetica" panose="020B0604020202020204" pitchFamily="34" charset="0"/>
              </a:rPr>
              <a:t>selector2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tag is immediately inside </a:t>
            </a:r>
            <a:r>
              <a:rPr lang="en-US" sz="2400" i="1" dirty="0">
                <a:solidFill>
                  <a:srgbClr val="000044"/>
                </a:solidFill>
                <a:latin typeface="Helvetica" panose="020B0604020202020204" pitchFamily="34" charset="0"/>
              </a:rPr>
              <a:t>selector1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with no tags in between)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2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selector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43509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&lt;p&gt;Shop at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&lt;strong&gt;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Hardwick's Hardware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&lt;/strong&gt;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...&lt;/p&gt;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&lt;li&gt;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&lt;strong&gt;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best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&lt;/strong&gt;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prices in town!&lt;/li&gt;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&lt;li&gt;Act while supplies last!&lt;/li&gt;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389243"/>
            <a:ext cx="10058400" cy="40011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 strong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 text-decoration: underline;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789353"/>
            <a:ext cx="10058400" cy="150810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Shop at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Hardwick's Hardware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...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The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best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 prices in town!</a:t>
            </a:r>
          </a:p>
          <a:p>
            <a:pPr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Act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while supplies last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!                                                                              </a:t>
            </a:r>
            <a:r>
              <a:rPr lang="en-US" sz="2400" b="1" dirty="0" err="1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ouput</a:t>
            </a:r>
            <a:endParaRPr lang="en-US" sz="2400" b="1" i="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85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 sections: &lt;span&gt;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0144"/>
          </a:xfrm>
        </p:spPr>
        <p:txBody>
          <a:bodyPr/>
          <a:lstStyle/>
          <a:p>
            <a:pPr algn="ctr"/>
            <a:r>
              <a:rPr lang="en-US" i="1" dirty="0"/>
              <a:t>an inline element used purely as a range for applying styles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2305878"/>
            <a:ext cx="10058400" cy="1200329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&lt;h2&gt;Spatula City!  Spatula City!&lt;/h2&gt;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&lt;p&gt;See our &lt;span class="special"&gt;spectacular&lt;/span&gt; spatula specials!&lt;/p&gt;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&lt;p&gt;We'll beat &lt;span class="shout"&gt;any advertised price&lt;/span&gt;!&lt;/p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506207"/>
            <a:ext cx="10058400" cy="120032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Spatula City! Spatula City!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See our 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 spatula specials!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We'll beat </a:t>
            </a:r>
            <a:r>
              <a:rPr lang="en-US" sz="2200" dirty="0">
                <a:solidFill>
                  <a:srgbClr val="FF0000"/>
                </a:solidFill>
                <a:latin typeface="Comic Sans MS" panose="030F0702030302020204" pitchFamily="66" charset="0"/>
              </a:rPr>
              <a:t>any advertised price</a:t>
            </a: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!                 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sz="2200" b="1" i="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9862" y="3966351"/>
            <a:ext cx="1313180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spectacular</a:t>
            </a:r>
            <a:endParaRPr 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97279" y="4912067"/>
            <a:ext cx="10058401" cy="12281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has no onscreen appearance, but you can apply a style or ID to it, which will be applied to the text inside 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span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49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CSS Box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95486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 for </a:t>
            </a:r>
            <a:r>
              <a:rPr lang="en-US" dirty="0"/>
              <a:t>layout purposes, every element is composed of:</a:t>
            </a:r>
          </a:p>
          <a:p>
            <a:pPr lvl="1"/>
            <a:r>
              <a:rPr lang="en-US" sz="2000" dirty="0"/>
              <a:t>the actual element's </a:t>
            </a:r>
            <a:r>
              <a:rPr lang="en-US" sz="2000" b="1" dirty="0"/>
              <a:t>content</a:t>
            </a:r>
            <a:endParaRPr lang="en-US" sz="2000" dirty="0"/>
          </a:p>
          <a:p>
            <a:pPr lvl="1"/>
            <a:r>
              <a:rPr lang="en-US" sz="2000" dirty="0"/>
              <a:t>a </a:t>
            </a:r>
            <a:r>
              <a:rPr lang="en-US" sz="2000" b="1" dirty="0"/>
              <a:t>border</a:t>
            </a:r>
            <a:r>
              <a:rPr lang="en-US" sz="2000" dirty="0"/>
              <a:t> around the element</a:t>
            </a:r>
          </a:p>
          <a:p>
            <a:pPr lvl="1"/>
            <a:r>
              <a:rPr lang="en-US" sz="2000" b="1" dirty="0"/>
              <a:t>padding</a:t>
            </a:r>
            <a:r>
              <a:rPr lang="en-US" sz="2000" dirty="0"/>
              <a:t> between the content and the border (</a:t>
            </a:r>
            <a:r>
              <a:rPr lang="en-US" sz="2000" i="1" dirty="0"/>
              <a:t>inside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a </a:t>
            </a:r>
            <a:r>
              <a:rPr lang="en-US" sz="2000" b="1" dirty="0"/>
              <a:t>margin</a:t>
            </a:r>
            <a:r>
              <a:rPr lang="en-US" sz="2000" dirty="0"/>
              <a:t> between the border and other content (</a:t>
            </a:r>
            <a:r>
              <a:rPr lang="en-US" sz="2000" i="1" dirty="0"/>
              <a:t>outside</a:t>
            </a:r>
            <a:r>
              <a:rPr lang="en-US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 width </a:t>
            </a:r>
            <a:r>
              <a:rPr lang="en-US" dirty="0"/>
              <a:t>= content width + L/R padding + L/R border + L/R margin</a:t>
            </a:r>
            <a:br>
              <a:rPr lang="en-US" dirty="0"/>
            </a:br>
            <a:r>
              <a:rPr lang="en-US" dirty="0" smtClean="0"/>
              <a:t>   height </a:t>
            </a:r>
            <a:r>
              <a:rPr lang="en-US" dirty="0"/>
              <a:t>= content height + T/B padding + T/B border + T/B margin</a:t>
            </a:r>
          </a:p>
          <a:p>
            <a:pPr lvl="1"/>
            <a:r>
              <a:rPr lang="en-US" sz="2000" dirty="0">
                <a:hlinkClick r:id="rId2"/>
              </a:rPr>
              <a:t>IE6 doesn't do this </a:t>
            </a:r>
            <a:r>
              <a:rPr lang="en-US" sz="2000" dirty="0" smtClean="0">
                <a:hlinkClick r:id="rId2"/>
              </a:rPr>
              <a:t>right</a:t>
            </a:r>
            <a:endParaRPr lang="en-US" sz="2000" dirty="0"/>
          </a:p>
        </p:txBody>
      </p:sp>
      <p:pic>
        <p:nvPicPr>
          <p:cNvPr id="10242" name="Picture 2" descr="box mod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2339" y="1914632"/>
            <a:ext cx="3373341" cy="311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00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 flow - block and inline </a:t>
            </a:r>
            <a:r>
              <a:rPr lang="en-US" dirty="0" smtClean="0"/>
              <a:t>elements</a:t>
            </a:r>
            <a:endParaRPr lang="en-US" dirty="0"/>
          </a:p>
        </p:txBody>
      </p:sp>
      <p:pic>
        <p:nvPicPr>
          <p:cNvPr id="11266" name="Picture 2" descr="f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480" y="2327757"/>
            <a:ext cx="762000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88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Grouping styles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5224283"/>
            <a:ext cx="10058400" cy="120633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A </a:t>
            </a:r>
            <a:r>
              <a:rPr lang="en-US" sz="2400" dirty="0"/>
              <a:t>style can select multiple elements separated by commas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The </a:t>
            </a:r>
            <a:r>
              <a:rPr lang="en-US" sz="2400" dirty="0"/>
              <a:t>individual elements can also have their own styles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97280" y="1898065"/>
            <a:ext cx="10058400" cy="175432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h1, h2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color: green;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h2 {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background-color: yellow;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}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			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                            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CSS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97280" y="3648072"/>
            <a:ext cx="10058400" cy="126188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This paragraph uses the above style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000" dirty="0"/>
          </a:p>
          <a:p>
            <a:endParaRPr lang="en-US" i="1" dirty="0" smtClean="0">
              <a:solidFill>
                <a:schemeClr val="tx1">
                  <a:lumMod val="50000"/>
                  <a:lumOff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							                                               output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2999" y="4114803"/>
            <a:ext cx="9982863" cy="27829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This h2 uses the above styles.</a:t>
            </a:r>
            <a:endParaRPr lang="en-US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7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properties for </a:t>
            </a:r>
            <a:r>
              <a:rPr lang="en-US" dirty="0" smtClean="0"/>
              <a:t>borders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0509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h2 { border: 5px solid red;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62566"/>
            <a:ext cx="10058400" cy="523220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a heading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       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sz="2000" b="1" i="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773016" y="2965975"/>
          <a:ext cx="6961049" cy="6502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858618"/>
                <a:gridCol w="5102431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2"/>
                        </a:rPr>
                        <a:t>border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thickness/style/color of border on all 4 sides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987949" y="4042897"/>
            <a:ext cx="10058401" cy="215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thickness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(specified in </a:t>
            </a:r>
            <a:r>
              <a:rPr lang="en-US" sz="2200" dirty="0" err="1">
                <a:solidFill>
                  <a:srgbClr val="000000"/>
                </a:solidFill>
                <a:latin typeface="Calibri" panose="020F0502020204030204" pitchFamily="34" charset="0"/>
              </a:rPr>
              <a:t>px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, </a:t>
            </a:r>
            <a:r>
              <a:rPr lang="en-US" sz="2200" dirty="0" err="1">
                <a:solidFill>
                  <a:srgbClr val="000000"/>
                </a:solidFill>
                <a:latin typeface="Calibri" panose="020F0502020204030204" pitchFamily="34" charset="0"/>
              </a:rPr>
              <a:t>pt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, </a:t>
            </a:r>
            <a:r>
              <a:rPr lang="en-US" sz="2200" dirty="0" err="1">
                <a:solidFill>
                  <a:srgbClr val="000000"/>
                </a:solidFill>
                <a:latin typeface="Calibri" panose="020F0502020204030204" pitchFamily="34" charset="0"/>
              </a:rPr>
              <a:t>em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, or thin, medium, thick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style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 (none, hidden, dotted, dashed, double, groove, inset, outset, ridge, solid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color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(specified as seen previously for text and background colors)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6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border </a:t>
            </a:r>
            <a:r>
              <a:rPr lang="en-US" dirty="0" smtClean="0"/>
              <a:t>properties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96963" y="2084705"/>
          <a:ext cx="10058400" cy="35458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029200"/>
                <a:gridCol w="50292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2"/>
                        </a:rPr>
                        <a:t>border-color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3"/>
                        </a:rPr>
                        <a:t>border-width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4"/>
                        </a:rPr>
                        <a:t>border-style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specific properties of border on all 4 sides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5"/>
                        </a:rPr>
                        <a:t>border-bottom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6"/>
                        </a:rPr>
                        <a:t>border-left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7"/>
                        </a:rPr>
                        <a:t>border-right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8"/>
                        </a:rPr>
                        <a:t>border-top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all properties of border on a particular side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9"/>
                        </a:rPr>
                        <a:t>border-bottom-color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10"/>
                        </a:rPr>
                        <a:t>border-bottom-style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11"/>
                        </a:rPr>
                        <a:t>border-bottom-width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12"/>
                        </a:rPr>
                        <a:t>border-left-color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13"/>
                        </a:rPr>
                        <a:t>border-left-style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14"/>
                        </a:rPr>
                        <a:t>border-left-width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15"/>
                        </a:rPr>
                        <a:t>border-right-color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16"/>
                        </a:rPr>
                        <a:t>border-right-style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17"/>
                        </a:rPr>
                        <a:t>border-right-width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18"/>
                        </a:rPr>
                        <a:t>border-top-color</a:t>
                      </a:r>
                      <a:r>
                        <a:rPr lang="en-US">
                          <a:effectLst/>
                        </a:rPr>
                        <a:t>, 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  <a:hlinkClick r:id="rId19"/>
                        </a:rPr>
                        <a:t>border-top-style</a:t>
                      </a:r>
                      <a:r>
                        <a:rPr lang="en-US">
                          <a:effectLst/>
                        </a:rPr>
                        <a:t>, </a:t>
                      </a:r>
                      <a:r>
                        <a:rPr lang="en-US">
                          <a:effectLst/>
                          <a:hlinkClick r:id="rId20"/>
                        </a:rPr>
                        <a:t>border-top-width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properties of border on a particular side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dirty="0">
                          <a:effectLst/>
                          <a:hlinkClick r:id="rId21"/>
                        </a:rPr>
                        <a:t>Complete list of border properties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Border 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23631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h2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border-left: thick dotted #CC0088;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border-bottom-color: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rgb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(0, 128, 128);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border-bottom-style: double;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369365"/>
            <a:ext cx="10058400" cy="52322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a heading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      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sz="2000" b="1" i="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95" y="3369365"/>
            <a:ext cx="57153" cy="5207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348" y="3820238"/>
            <a:ext cx="10001247" cy="9675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97280" y="4528913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each side's border properties can be set </a:t>
            </a:r>
            <a:r>
              <a:rPr lang="en-US" sz="2400" dirty="0" smtClean="0"/>
              <a:t>individually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you omit some properties, they receive default values (e.g. border-bottom-width above)</a:t>
            </a:r>
          </a:p>
        </p:txBody>
      </p:sp>
    </p:spTree>
    <p:extLst>
      <p:ext uri="{BB962C8B-B14F-4D97-AF65-F5344CB8AC3E}">
        <p14:creationId xmlns:p14="http://schemas.microsoft.com/office/powerpoint/2010/main" val="21002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Rounded corners with border-radius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63388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border: 3px solid blue;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border-radius: 12px;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padding: 0.5em;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77144" y="3627783"/>
            <a:ext cx="9875169" cy="42738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77144" y="3627783"/>
            <a:ext cx="24096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a paragraph.</a:t>
            </a:r>
            <a:endParaRPr lang="en-US" sz="2200" dirty="0"/>
          </a:p>
        </p:txBody>
      </p:sp>
      <p:sp>
        <p:nvSpPr>
          <p:cNvPr id="8" name="Rounded Rectangle 7"/>
          <p:cNvSpPr/>
          <p:nvPr/>
        </p:nvSpPr>
        <p:spPr>
          <a:xfrm>
            <a:off x="1177144" y="4215776"/>
            <a:ext cx="9875168" cy="86312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77144" y="4273826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another paragraph.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It spans multiple lines.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1097279" y="3409122"/>
            <a:ext cx="10058401" cy="175432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 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97278" y="5394424"/>
            <a:ext cx="100584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each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side's border radius can be set individually, separated by spaces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8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properties for </a:t>
            </a:r>
            <a:r>
              <a:rPr lang="en-US" dirty="0" smtClean="0"/>
              <a:t>padding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898374" y="2351957"/>
          <a:ext cx="8561250" cy="29159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63687"/>
                <a:gridCol w="5897563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2"/>
                        </a:rPr>
                        <a:t>padding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padding on all 4 sides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3"/>
                        </a:rPr>
                        <a:t>padding-bottom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padding on bottom side 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4"/>
                        </a:rPr>
                        <a:t>padding-left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padding on left side 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5"/>
                        </a:rPr>
                        <a:t>padding-right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padding on right side 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6"/>
                        </a:rPr>
                        <a:t>padding-top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padding on top side 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  <a:hlinkClick r:id="rId7"/>
                        </a:rPr>
                        <a:t>Complete list of padding properties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57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properties for </a:t>
            </a:r>
            <a:r>
              <a:rPr lang="en-US" dirty="0" smtClean="0"/>
              <a:t>margins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375451" y="2272444"/>
          <a:ext cx="7805876" cy="29159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776676"/>
                <a:gridCol w="50292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 b="1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hlinkClick r:id="rId2"/>
                        </a:rPr>
                        <a:t>margin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margin on all 4 sides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3"/>
                        </a:rPr>
                        <a:t>margin-bottom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margin on bottom side 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4"/>
                        </a:rPr>
                        <a:t>margin-left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margin on left side 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5"/>
                        </a:rPr>
                        <a:t>margin-right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margin on right side 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hlinkClick r:id="rId6"/>
                        </a:rPr>
                        <a:t>margin-top</a:t>
                      </a:r>
                      <a:endParaRPr lang="en-US" sz="24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margin on top side 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  <a:hlinkClick r:id="rId7"/>
                        </a:rPr>
                        <a:t>Complete list of margin properties</a:t>
                      </a:r>
                      <a:endParaRPr lang="en-US" sz="24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29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 example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15518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margin: 50px;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background-color: fuchsia;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7280" y="3061252"/>
            <a:ext cx="10058400" cy="20313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66740" y="3522916"/>
            <a:ext cx="8828981" cy="400110"/>
          </a:xfrm>
          <a:prstGeom prst="rect">
            <a:avLst/>
          </a:prstGeom>
          <a:solidFill>
            <a:srgbClr val="CC3399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the first paragraph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666739" y="4276770"/>
            <a:ext cx="8828981" cy="400110"/>
          </a:xfrm>
          <a:prstGeom prst="rect">
            <a:avLst/>
          </a:prstGeom>
          <a:solidFill>
            <a:srgbClr val="CC3399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the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second paragraph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097280" y="5231075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notice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that margins are always transparent</a:t>
            </a:r>
            <a:b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(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they don't contain the element's background color, etc.)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7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 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15518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margin-left: 8em;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background-color: fuchsia;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7280" y="3061252"/>
            <a:ext cx="10058400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                                                           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</a:p>
        </p:txBody>
      </p:sp>
      <p:sp>
        <p:nvSpPr>
          <p:cNvPr id="9" name="Rectangle 8"/>
          <p:cNvSpPr/>
          <p:nvPr/>
        </p:nvSpPr>
        <p:spPr>
          <a:xfrm>
            <a:off x="2326699" y="3199750"/>
            <a:ext cx="8828981" cy="400110"/>
          </a:xfrm>
          <a:prstGeom prst="rect">
            <a:avLst/>
          </a:prstGeom>
          <a:solidFill>
            <a:srgbClr val="CC3399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the first paragraph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326698" y="3746053"/>
            <a:ext cx="8828981" cy="400110"/>
          </a:xfrm>
          <a:prstGeom prst="rect">
            <a:avLst/>
          </a:prstGeom>
          <a:solidFill>
            <a:srgbClr val="CC3399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is the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second paragraph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1097280" y="5231075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    each side's margin can be set individually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properties for dimensions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17953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{ width: 350px; background-color: yellow;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h2 { width: 50%; background-color: aqua;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7280" y="2663687"/>
            <a:ext cx="10058400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                                                           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772061"/>
            <a:ext cx="3077155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This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paragraph uses the first style above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097281" y="3588321"/>
            <a:ext cx="5323398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 h2 heading</a:t>
            </a:r>
            <a:endParaRPr lang="en-US" sz="2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967947" y="4367834"/>
          <a:ext cx="8283271" cy="18288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54071"/>
                <a:gridCol w="50292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  <a:hlinkClick r:id="rId2"/>
                        </a:rPr>
                        <a:t>width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>
                          <a:effectLst/>
                          <a:hlinkClick r:id="rId3"/>
                        </a:rPr>
                        <a:t>height</a:t>
                      </a:r>
                      <a:endParaRPr lang="en-US" sz="22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</a:rPr>
                        <a:t>how wide or tall to make this element </a:t>
                      </a:r>
                      <a:br>
                        <a:rPr lang="en-US" sz="2200" dirty="0">
                          <a:effectLst/>
                        </a:rPr>
                      </a:br>
                      <a:r>
                        <a:rPr lang="en-US" sz="2200" dirty="0">
                          <a:effectLst/>
                        </a:rPr>
                        <a:t>(block elements only)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  <a:hlinkClick r:id="rId4"/>
                        </a:rPr>
                        <a:t>max-width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>
                          <a:effectLst/>
                          <a:hlinkClick r:id="rId5"/>
                        </a:rPr>
                        <a:t>max-height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br>
                        <a:rPr lang="en-US" sz="2200">
                          <a:effectLst/>
                        </a:rPr>
                      </a:br>
                      <a:r>
                        <a:rPr lang="en-US" sz="2200">
                          <a:effectLst/>
                          <a:hlinkClick r:id="rId6"/>
                        </a:rPr>
                        <a:t>min-width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>
                          <a:effectLst/>
                          <a:hlinkClick r:id="rId7"/>
                        </a:rPr>
                        <a:t>min-height</a:t>
                      </a:r>
                      <a:endParaRPr lang="en-US" sz="22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</a:rPr>
                        <a:t>max/min size of this element in given dimension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7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13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Centering a block element: auto margins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23631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margin-left: auto;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margin-right: auto;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width: 750px;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90684" y="3369365"/>
            <a:ext cx="6271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335177"/>
                </a:solidFill>
                <a:latin typeface="Times New Roman" panose="02020603050405020304" pitchFamily="18" charset="0"/>
                <a:hlinkClick r:id="rId2"/>
              </a:rPr>
              <a:t>Lorem</a:t>
            </a:r>
            <a:r>
              <a:rPr lang="en-US" dirty="0">
                <a:solidFill>
                  <a:srgbClr val="335177"/>
                </a:solidFill>
                <a:latin typeface="Times New Roman" panose="02020603050405020304" pitchFamily="18" charset="0"/>
                <a:hlinkClick r:id="rId2"/>
              </a:rPr>
              <a:t> </a:t>
            </a:r>
            <a:r>
              <a:rPr lang="en-US" dirty="0" err="1">
                <a:solidFill>
                  <a:srgbClr val="335177"/>
                </a:solidFill>
                <a:latin typeface="Times New Roman" panose="02020603050405020304" pitchFamily="18" charset="0"/>
                <a:hlinkClick r:id="rId2"/>
              </a:rPr>
              <a:t>ipsum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 dolor sit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consectetur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adipisicing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eiusmod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tempor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incididunt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labore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et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dolore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magna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aliqua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97280" y="3369365"/>
            <a:ext cx="100584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                                                                             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97279" y="4403587"/>
            <a:ext cx="10058400" cy="196684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to center inline elements within a block element, use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text-align: center;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works best if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 set (otherwise, may occupy entire width of page)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8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CSS comments: /* ... */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547362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This is a </a:t>
            </a:r>
            <a:r>
              <a:rPr lang="en-US" sz="2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comment.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It can span many lines in the CSS file. */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color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red;</a:t>
            </a:r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background-color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aqua;</a:t>
            </a:r>
          </a:p>
          <a:p>
            <a:pPr>
              <a:lnSpc>
                <a:spcPct val="100000"/>
              </a:lnSpc>
              <a:spcBef>
                <a:spcPts val="200"/>
              </a:spcBef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393096"/>
            <a:ext cx="100584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    CSS (like HTML) is usually not commented as much as code such as Java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    the // single-line comment style is NOT supported in CSS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    the &lt;!-- ... --&gt; HTML comment style is also NOT supported in CSS</a:t>
            </a:r>
          </a:p>
        </p:txBody>
      </p:sp>
    </p:spTree>
    <p:extLst>
      <p:ext uri="{BB962C8B-B14F-4D97-AF65-F5344CB8AC3E}">
        <p14:creationId xmlns:p14="http://schemas.microsoft.com/office/powerpoint/2010/main" val="1705445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CSS float </a:t>
            </a:r>
            <a:r>
              <a:rPr lang="en-US" dirty="0" smtClean="0"/>
              <a:t>property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1898373" y="1908320"/>
          <a:ext cx="8680837" cy="85475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54264"/>
                <a:gridCol w="7026573"/>
              </a:tblGrid>
              <a:tr h="427379"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427379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float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side to hover on; can be left, right, or none (default)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97280" y="321516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a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floating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element is removed from normal document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flow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underlying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text wraps around it as necessary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027" name="Picture 3" descr="flo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530" y="3215165"/>
            <a:ext cx="386715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67649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="images/koala.jpg" alt="Koala" class="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headericon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Lorem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ipsum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dolor sit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consectetur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adipiscing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....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713383"/>
            <a:ext cx="10058400" cy="923330"/>
          </a:xfrm>
          <a:prstGeom prst="rect">
            <a:avLst/>
          </a:prstGeo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img.headericon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left;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641169"/>
            <a:ext cx="10058400" cy="255454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Lorem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ipsum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dolor sit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amet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consectetur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adipiscing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Aliquam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scelerisque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purus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ut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dui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mollis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sed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malesuada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pretium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Morbi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bibendum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mi at lacus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rutrum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convallis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Duis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id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eros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dolor. In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id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eros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blandit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lectus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viverra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facilisis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commodo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velit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Cras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pretium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nunc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id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nisl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elementum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at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interdum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odio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blandit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luctus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rutrum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iaculis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Praesent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luctus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ante et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cursus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suscipit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Nullam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congue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egestas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lorem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luctus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tincidunt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tortor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mi,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ultricies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orci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bibendum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Aliquam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viverra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metus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ligula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varius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feugiat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In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lacinia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ligula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accumsan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tortor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porttitor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ornare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Donec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interdum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mattis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purus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sit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amet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ultrices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                                        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4" name="Picture 6" descr="Koa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139" y="3776707"/>
            <a:ext cx="1229680" cy="145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86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content and </a:t>
            </a:r>
            <a:r>
              <a:rPr lang="en-US" dirty="0" smtClean="0"/>
              <a:t>width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1" y="4172417"/>
            <a:ext cx="10058400" cy="18129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often floating elements should have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value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if no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width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 specified, other content may be unable to wrap around the floating element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  <a:solidFill>
            <a:srgbClr val="FF0000"/>
          </a:solidFill>
        </p:spPr>
        <p:txBody>
          <a:bodyPr/>
          <a:lstStyle/>
          <a:p>
            <a:r>
              <a:rPr lang="en-US" dirty="0"/>
              <a:t>I am not floating, no width 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8026938" y="2410247"/>
            <a:ext cx="312874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 am floating right, no width set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97280" y="2965677"/>
            <a:ext cx="10058400" cy="64633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 am floating right, no width set, but my text is very long so this paragraph doesn't really seem like it's floating at all, darn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97280" y="3803085"/>
            <a:ext cx="4190337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 am not floating, 45%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width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49588" y="3803085"/>
            <a:ext cx="4706092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I am floating right, 45% width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07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W3C CSS </a:t>
            </a:r>
            <a:r>
              <a:rPr lang="en-US" b="1" dirty="0" smtClean="0"/>
              <a:t>Validator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229309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="http://jigsaw.w3.org/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-validator/check/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="http://jigsaw.w3.org/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-validator/images/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alt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="Valid CSS!" /&gt;&lt;/a&gt;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42" name="Picture 2" descr="Valid CSS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390" y="4143659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97280" y="4075042"/>
            <a:ext cx="100584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</a:p>
          <a:p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609237"/>
            <a:ext cx="100584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/>
              <a:t>    </a:t>
            </a:r>
            <a:r>
              <a:rPr lang="en-US" sz="2200" dirty="0"/>
              <a:t>jigsaw.w3.org/</a:t>
            </a:r>
            <a:r>
              <a:rPr lang="en-US" sz="2200" dirty="0" err="1"/>
              <a:t>css</a:t>
            </a:r>
            <a:r>
              <a:rPr lang="en-US" sz="2200" dirty="0"/>
              <a:t>-validator/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    checks your CSS to make sure it meets the official CSS specifications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/>
              <a:t>    more picky than the web browser, which may render malformed CSS correctly</a:t>
            </a:r>
          </a:p>
        </p:txBody>
      </p:sp>
    </p:spTree>
    <p:extLst>
      <p:ext uri="{BB962C8B-B14F-4D97-AF65-F5344CB8AC3E}">
        <p14:creationId xmlns:p14="http://schemas.microsoft.com/office/powerpoint/2010/main" val="985134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text-align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17344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blockquote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 text-align: justify;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h2 { text-align: center;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763078"/>
            <a:ext cx="10058400" cy="190821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sz="2000" b="1" dirty="0"/>
              <a:t>The Emperor's </a:t>
            </a:r>
            <a:r>
              <a:rPr lang="en-US" sz="2000" b="1" dirty="0" smtClean="0"/>
              <a:t>Quote</a:t>
            </a:r>
          </a:p>
          <a:p>
            <a:pPr algn="ctr"/>
            <a:endParaRPr lang="en-US" sz="2000" b="1" dirty="0"/>
          </a:p>
          <a:p>
            <a:pPr algn="just"/>
            <a:r>
              <a:rPr lang="en-US" sz="2000" dirty="0"/>
              <a:t>[TO LUKE SKYWALKER] The alliance... will die. As will your friends. Good, I can feel your anger. I am unarmed. Take your weapon. Strike me down with all of your hatred and your journey towards the dark side will be complete</a:t>
            </a:r>
            <a:r>
              <a:rPr lang="en-US" sz="2000" dirty="0" smtClean="0"/>
              <a:t>.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024087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can be left, right, center, or justify (which widens all full lines of the element so that they occupy its entire width) </a:t>
            </a:r>
          </a:p>
        </p:txBody>
      </p:sp>
    </p:spTree>
    <p:extLst>
      <p:ext uri="{BB962C8B-B14F-4D97-AF65-F5344CB8AC3E}">
        <p14:creationId xmlns:p14="http://schemas.microsoft.com/office/powerpoint/2010/main" val="13288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vertical-align property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172818" y="1926342"/>
          <a:ext cx="9982862" cy="14427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305175"/>
                <a:gridCol w="7677687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b="1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vertical-align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</a:rPr>
                        <a:t>specifies where an inline element should be aligned vertically, with respect to other content on the same line within its block element's box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3824547"/>
            <a:ext cx="10058400" cy="18129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be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top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middle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bottom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baseline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(default),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super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text-top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text-bottom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or a length value or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 defTabSz="914400">
              <a:buFontTx/>
              <a:buChar char="•"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  baseline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means aligned with bottom of non-hanging letters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3315" name="Picture 3" descr="base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3488" y="4532604"/>
            <a:ext cx="1104900" cy="11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72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Align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070" y="2244604"/>
            <a:ext cx="4134062" cy="17717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7280" y="1813717"/>
            <a:ext cx="5104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img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 vertical-align: bottom }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288" y="2219202"/>
            <a:ext cx="4102311" cy="18225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47074" y="1769695"/>
            <a:ext cx="5104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img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 vertical-align: middle }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798" y="4623715"/>
            <a:ext cx="3731361" cy="164110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71677" y="4160493"/>
            <a:ext cx="51047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img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{ vertical-align: top }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98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bug: space under </a:t>
            </a:r>
            <a:r>
              <a:rPr lang="en-US" dirty="0" smtClean="0"/>
              <a:t>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46553"/>
          </a:xfrm>
          <a:solidFill>
            <a:srgbClr val="E7F6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&lt;p style="background-color: red; padding: 0px; margin: 0px"&gt;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="images/smiley.png" alt="smile" /&gt;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97280" y="2892287"/>
            <a:ext cx="10058399" cy="1169551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800" dirty="0"/>
          </a:p>
          <a:p>
            <a:r>
              <a:rPr lang="en-US" dirty="0" smtClean="0"/>
              <a:t>                                                                                                        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5" descr="sm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9" y="2892287"/>
            <a:ext cx="107632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97278" y="3873619"/>
            <a:ext cx="10058402" cy="24900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</a:t>
            </a:r>
            <a:r>
              <a:rPr kumimoji="0" lang="en-US" sz="2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red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space under the image, despite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padding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margin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of 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this is because the image is vertically aligned to the baseline of the paragraph (not 	the same as the bottom)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setting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vertical-align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bottom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fixes the problem (so does setting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line-	height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0px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48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page </a:t>
            </a:r>
            <a:r>
              <a:rPr lang="en-US" dirty="0" smtClean="0"/>
              <a:t>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3918823" cy="402336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want to be able to </a:t>
            </a:r>
            <a:r>
              <a:rPr lang="en-US" sz="2400" b="1" dirty="0"/>
              <a:t>style individual elements, groups of elements, sections of text</a:t>
            </a:r>
            <a:r>
              <a:rPr lang="en-US" sz="2400" dirty="0"/>
              <a:t> or of the </a:t>
            </a:r>
            <a:r>
              <a:rPr lang="en-US" sz="2400" dirty="0" smtClean="0"/>
              <a:t>page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(later) want to create complex page layouts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1026" name="Picture 2" descr="f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103" y="1845734"/>
            <a:ext cx="6139577" cy="314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74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2797</TotalTime>
  <Words>1481</Words>
  <Application>Microsoft Office PowerPoint</Application>
  <PresentationFormat>Widescreen</PresentationFormat>
  <Paragraphs>324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Calibri</vt:lpstr>
      <vt:lpstr>Calibri Light</vt:lpstr>
      <vt:lpstr>Comic Sans MS</vt:lpstr>
      <vt:lpstr>Consolas</vt:lpstr>
      <vt:lpstr>Courier New</vt:lpstr>
      <vt:lpstr>Garamond</vt:lpstr>
      <vt:lpstr>Helvetica</vt:lpstr>
      <vt:lpstr>Times New Roman</vt:lpstr>
      <vt:lpstr>Retrospect</vt:lpstr>
      <vt:lpstr>CSc 337</vt:lpstr>
      <vt:lpstr>Grouping styles</vt:lpstr>
      <vt:lpstr>CSS comments: /* ... */</vt:lpstr>
      <vt:lpstr>W3C CSS Validator</vt:lpstr>
      <vt:lpstr>text-align</vt:lpstr>
      <vt:lpstr>The vertical-align property</vt:lpstr>
      <vt:lpstr>Vertical Align</vt:lpstr>
      <vt:lpstr>Common bug: space under image</vt:lpstr>
      <vt:lpstr>Motivation for page sections</vt:lpstr>
      <vt:lpstr>The HTML id attribute</vt:lpstr>
      <vt:lpstr>Linking to sections of a web page</vt:lpstr>
      <vt:lpstr>CSS id selectors</vt:lpstr>
      <vt:lpstr>The HTML class attribute</vt:lpstr>
      <vt:lpstr>CSS class selectors</vt:lpstr>
      <vt:lpstr>CSS context selectors</vt:lpstr>
      <vt:lpstr>Context selector example</vt:lpstr>
      <vt:lpstr>Inline sections: &lt;span&gt;</vt:lpstr>
      <vt:lpstr>The CSS Box Model</vt:lpstr>
      <vt:lpstr>Document flow - block and inline elements</vt:lpstr>
      <vt:lpstr>CSS properties for borders</vt:lpstr>
      <vt:lpstr>More border properties</vt:lpstr>
      <vt:lpstr>Border example 2</vt:lpstr>
      <vt:lpstr>Rounded corners with border-radius</vt:lpstr>
      <vt:lpstr>CSS properties for padding</vt:lpstr>
      <vt:lpstr>CSS properties for margins</vt:lpstr>
      <vt:lpstr>Margin example 1</vt:lpstr>
      <vt:lpstr>Margin example 2</vt:lpstr>
      <vt:lpstr>CSS properties for dimensions</vt:lpstr>
      <vt:lpstr>Centering a block element: auto margins</vt:lpstr>
      <vt:lpstr>The CSS float property</vt:lpstr>
      <vt:lpstr>Float example</vt:lpstr>
      <vt:lpstr>Floating content and width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34</cp:revision>
  <dcterms:created xsi:type="dcterms:W3CDTF">2014-09-28T17:09:59Z</dcterms:created>
  <dcterms:modified xsi:type="dcterms:W3CDTF">2019-01-17T03:43:01Z</dcterms:modified>
</cp:coreProperties>
</file>