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78" r:id="rId9"/>
    <p:sldId id="279" r:id="rId10"/>
    <p:sldId id="280" r:id="rId11"/>
    <p:sldId id="281" r:id="rId12"/>
    <p:sldId id="283" r:id="rId13"/>
    <p:sldId id="299" r:id="rId14"/>
    <p:sldId id="300" r:id="rId15"/>
    <p:sldId id="286" r:id="rId16"/>
    <p:sldId id="301" r:id="rId17"/>
    <p:sldId id="302" r:id="rId18"/>
    <p:sldId id="289" r:id="rId19"/>
    <p:sldId id="303" r:id="rId20"/>
    <p:sldId id="304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305" r:id="rId29"/>
    <p:sldId id="265" r:id="rId30"/>
    <p:sldId id="266" r:id="rId31"/>
    <p:sldId id="267" r:id="rId32"/>
    <p:sldId id="268" r:id="rId33"/>
    <p:sldId id="269" r:id="rId34"/>
    <p:sldId id="273" r:id="rId35"/>
    <p:sldId id="274" r:id="rId36"/>
    <p:sldId id="275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6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2A14F-013B-4563-BFB2-3569616E567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6636D-9C76-4B44-8170-DAE5A10E5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01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g21e0a2b46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7" name="Google Shape;487;g21e0a2b46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4733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g21e0a2b46e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9" name="Google Shape;589;g21e0a2b46e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46676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g21e0a2b46e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9" name="Google Shape;619;g21e0a2b46e_0_1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37026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g21e0a2b46e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9" name="Google Shape;619;g21e0a2b46e_0_1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8747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g21e0a2b46e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9" name="Google Shape;619;g21e0a2b46e_0_1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45505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g21e0a2b46e_0_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2" name="Google Shape;652;g21e0a2b46e_0_1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75157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g21e0a2b46e_0_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3" name="Google Shape;663;g21e0a2b46e_0_1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62803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Google Shape;673;g21e0a2b46e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4" name="Google Shape;674;g21e0a2b46e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04661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g21e0a2b46e_0_2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5" name="Google Shape;685;g21e0a2b46e_0_2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93402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g21e0a2b46e_0_3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7" name="Google Shape;697;g21e0a2b46e_0_3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527114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g21e0a2b46e_0_2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9" name="Google Shape;709;g21e0a2b46e_0_2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1956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21e0a2b46e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0" name="Google Shape;530;g21e0a2b46e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89304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g21e0a2b46e_0_3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1" name="Google Shape;721;g21e0a2b46e_0_3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8881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g21e0a2b46e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Google Shape;540;g21e0a2b46e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4963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g21e0a2b46e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8" name="Google Shape;548;g21e0a2b46e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3991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21e0a2b46e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9" name="Google Shape;559;g21e0a2b46e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4391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21e0a2b46e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9" name="Google Shape;559;g21e0a2b46e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5843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21e0a2b46e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9" name="Google Shape;559;g21e0a2b46e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870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g21e0a2b46e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9" name="Google Shape;589;g21e0a2b46e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105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g21e0a2b46e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9" name="Google Shape;589;g21e0a2b46e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5231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userDrawn="1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1043600" y="1948070"/>
            <a:ext cx="10104800" cy="416737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Calibri"/>
              <a:buChar char="●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Calibri"/>
              <a:buChar char="○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Calibri"/>
              <a:buChar char="■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Calibri"/>
              <a:buChar char="●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○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Calibri"/>
              <a:buChar char="■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●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○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■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5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allisonobourn.com/337/fall18/lectures/08-30/positions.html" TargetMode="Externa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cssref/pr_pos_bottom.asp" TargetMode="External"/><Relationship Id="rId2" Type="http://schemas.openxmlformats.org/officeDocument/2006/relationships/hyperlink" Target="http://www.w3schools.com/cssref/pr_pos_top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schools.com/cssref/pr_pos_right.asp" TargetMode="External"/><Relationship Id="rId4" Type="http://schemas.openxmlformats.org/officeDocument/2006/relationships/hyperlink" Target="http://www.w3schools.com/cssref/pr_pos_left.asp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4: Positioning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903" y="829544"/>
            <a:ext cx="6955459" cy="342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0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56"/>
          <p:cNvSpPr txBox="1">
            <a:spLocks noGrp="1"/>
          </p:cNvSpPr>
          <p:nvPr>
            <p:ph type="body" idx="1"/>
          </p:nvPr>
        </p:nvSpPr>
        <p:spPr>
          <a:xfrm>
            <a:off x="2306700" y="1761217"/>
            <a:ext cx="7578600" cy="1906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dirty="0"/>
              <a:t>To make an element a flex container, change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display</a:t>
            </a:r>
            <a:r>
              <a:rPr lang="en" dirty="0"/>
              <a:t>:</a:t>
            </a:r>
            <a:endParaRPr dirty="0"/>
          </a:p>
          <a:p>
            <a:pPr>
              <a:buChar char="-"/>
            </a:pPr>
            <a:r>
              <a:rPr lang="en" dirty="0"/>
              <a:t>Block container: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display: flex;</a:t>
            </a:r>
            <a:r>
              <a:rPr lang="en" dirty="0"/>
              <a:t> or </a:t>
            </a:r>
            <a:endParaRPr dirty="0"/>
          </a:p>
          <a:p>
            <a:pPr>
              <a:buChar char="-"/>
            </a:pPr>
            <a:r>
              <a:rPr lang="en" dirty="0"/>
              <a:t>Inline container: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display: inline-flex;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endParaRPr dirty="0"/>
          </a:p>
        </p:txBody>
      </p:sp>
      <p:sp>
        <p:nvSpPr>
          <p:cNvPr id="542" name="Google Shape;542;p56"/>
          <p:cNvSpPr txBox="1">
            <a:spLocks noGrp="1"/>
          </p:cNvSpPr>
          <p:nvPr>
            <p:ph type="title"/>
          </p:nvPr>
        </p:nvSpPr>
        <p:spPr>
          <a:xfrm>
            <a:off x="1211429" y="978409"/>
            <a:ext cx="7578600" cy="7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dirty="0"/>
              <a:t>Flex basics</a:t>
            </a:r>
            <a:endParaRPr dirty="0"/>
          </a:p>
        </p:txBody>
      </p:sp>
      <p:sp>
        <p:nvSpPr>
          <p:cNvPr id="544" name="Google Shape;544;p56"/>
          <p:cNvSpPr/>
          <p:nvPr/>
        </p:nvSpPr>
        <p:spPr>
          <a:xfrm>
            <a:off x="2584050" y="4068775"/>
            <a:ext cx="7023900" cy="2170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45" name="Google Shape;545;p56"/>
          <p:cNvSpPr/>
          <p:nvPr/>
        </p:nvSpPr>
        <p:spPr>
          <a:xfrm>
            <a:off x="2790125" y="4287350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1798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0" name="Google Shape;550;p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31814" y="31823"/>
            <a:ext cx="8128373" cy="6553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9821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59"/>
          <p:cNvSpPr txBox="1">
            <a:spLocks noGrp="1"/>
          </p:cNvSpPr>
          <p:nvPr>
            <p:ph type="body" idx="1"/>
          </p:nvPr>
        </p:nvSpPr>
        <p:spPr>
          <a:xfrm>
            <a:off x="1205802" y="1771531"/>
            <a:ext cx="8679498" cy="893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You can control where the item is horizontally* in the box by setting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justify-content</a:t>
            </a:r>
            <a:r>
              <a:rPr lang="en" dirty="0"/>
              <a:t> on the flex container: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61" name="Google Shape;561;p59"/>
          <p:cNvSpPr txBox="1">
            <a:spLocks noGrp="1"/>
          </p:cNvSpPr>
          <p:nvPr>
            <p:ph type="title"/>
          </p:nvPr>
        </p:nvSpPr>
        <p:spPr>
          <a:xfrm>
            <a:off x="1205802" y="940813"/>
            <a:ext cx="8759885" cy="7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dirty="0"/>
              <a:t>Flex basics: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justify-content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65" name="Google Shape;565;p59"/>
          <p:cNvSpPr txBox="1">
            <a:spLocks noGrp="1"/>
          </p:cNvSpPr>
          <p:nvPr>
            <p:ph type="body" idx="4294967295"/>
          </p:nvPr>
        </p:nvSpPr>
        <p:spPr>
          <a:xfrm>
            <a:off x="7344421" y="3341252"/>
            <a:ext cx="3732212" cy="76358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 algn="ctr">
              <a:buNone/>
            </a:pPr>
            <a:r>
              <a:rPr lang="en" sz="1800" dirty="0"/>
              <a:t>*when flex direction is </a:t>
            </a:r>
            <a:r>
              <a:rPr lang="en" sz="1800" dirty="0">
                <a:latin typeface="Consolas"/>
                <a:ea typeface="Consolas"/>
                <a:cs typeface="Consolas"/>
                <a:sym typeface="Consolas"/>
              </a:rPr>
              <a:t>row</a:t>
            </a:r>
            <a:r>
              <a:rPr lang="en" sz="1800" dirty="0"/>
              <a:t>. We'll get to what "flex direction" means soon.</a:t>
            </a:r>
            <a:endParaRPr sz="1800" dirty="0"/>
          </a:p>
        </p:txBody>
      </p:sp>
      <p:sp>
        <p:nvSpPr>
          <p:cNvPr id="563" name="Google Shape;563;p59"/>
          <p:cNvSpPr/>
          <p:nvPr/>
        </p:nvSpPr>
        <p:spPr>
          <a:xfrm>
            <a:off x="1281769" y="4380864"/>
            <a:ext cx="7578600" cy="2170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64" name="Google Shape;564;p59"/>
          <p:cNvSpPr/>
          <p:nvPr/>
        </p:nvSpPr>
        <p:spPr>
          <a:xfrm>
            <a:off x="1412469" y="4652364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66" name="Google Shape;566;p59"/>
          <p:cNvSpPr txBox="1"/>
          <p:nvPr/>
        </p:nvSpPr>
        <p:spPr>
          <a:xfrm>
            <a:off x="2306700" y="2610250"/>
            <a:ext cx="4688700" cy="1656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#flex-container {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display: flex;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20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justify-content</a:t>
            </a: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20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flex-start</a:t>
            </a: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" sz="2000"/>
              <a:t>}</a:t>
            </a:r>
            <a:endParaRPr sz="2000"/>
          </a:p>
        </p:txBody>
      </p:sp>
    </p:spTree>
    <p:extLst>
      <p:ext uri="{BB962C8B-B14F-4D97-AF65-F5344CB8AC3E}">
        <p14:creationId xmlns:p14="http://schemas.microsoft.com/office/powerpoint/2010/main" val="660027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59"/>
          <p:cNvSpPr txBox="1">
            <a:spLocks noGrp="1"/>
          </p:cNvSpPr>
          <p:nvPr>
            <p:ph type="body" idx="1"/>
          </p:nvPr>
        </p:nvSpPr>
        <p:spPr>
          <a:xfrm>
            <a:off x="1205802" y="1771531"/>
            <a:ext cx="8679498" cy="893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You can control where the item is horizontally* in the box by setting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justify-content</a:t>
            </a:r>
            <a:r>
              <a:rPr lang="en" dirty="0"/>
              <a:t> on the flex container: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61" name="Google Shape;561;p59"/>
          <p:cNvSpPr txBox="1">
            <a:spLocks noGrp="1"/>
          </p:cNvSpPr>
          <p:nvPr>
            <p:ph type="title"/>
          </p:nvPr>
        </p:nvSpPr>
        <p:spPr>
          <a:xfrm>
            <a:off x="1205802" y="940813"/>
            <a:ext cx="8759885" cy="7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dirty="0"/>
              <a:t>Flex basics: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justify-content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65" name="Google Shape;565;p59"/>
          <p:cNvSpPr txBox="1">
            <a:spLocks noGrp="1"/>
          </p:cNvSpPr>
          <p:nvPr>
            <p:ph type="body" idx="4294967295"/>
          </p:nvPr>
        </p:nvSpPr>
        <p:spPr>
          <a:xfrm>
            <a:off x="7344421" y="3341252"/>
            <a:ext cx="3732212" cy="76358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 algn="ctr">
              <a:buNone/>
            </a:pPr>
            <a:r>
              <a:rPr lang="en" sz="1800" dirty="0"/>
              <a:t>*when flex direction is </a:t>
            </a:r>
            <a:r>
              <a:rPr lang="en" sz="1800" dirty="0">
                <a:latin typeface="Consolas"/>
                <a:ea typeface="Consolas"/>
                <a:cs typeface="Consolas"/>
                <a:sym typeface="Consolas"/>
              </a:rPr>
              <a:t>row</a:t>
            </a:r>
            <a:r>
              <a:rPr lang="en" sz="1800" dirty="0"/>
              <a:t>. We'll get to what "flex direction" means soon.</a:t>
            </a:r>
            <a:endParaRPr sz="1800" dirty="0"/>
          </a:p>
        </p:txBody>
      </p:sp>
      <p:sp>
        <p:nvSpPr>
          <p:cNvPr id="563" name="Google Shape;563;p59"/>
          <p:cNvSpPr/>
          <p:nvPr/>
        </p:nvSpPr>
        <p:spPr>
          <a:xfrm>
            <a:off x="1281769" y="4380864"/>
            <a:ext cx="7578600" cy="2170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64" name="Google Shape;564;p59"/>
          <p:cNvSpPr/>
          <p:nvPr/>
        </p:nvSpPr>
        <p:spPr>
          <a:xfrm>
            <a:off x="7773075" y="4572714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66" name="Google Shape;566;p59"/>
          <p:cNvSpPr txBox="1"/>
          <p:nvPr/>
        </p:nvSpPr>
        <p:spPr>
          <a:xfrm>
            <a:off x="2306700" y="2610250"/>
            <a:ext cx="4688700" cy="1656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#flex-container {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display: flex;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2000" b="1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justify-content</a:t>
            </a: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2000" b="1" dirty="0" smtClean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flex-end</a:t>
            </a:r>
            <a:r>
              <a:rPr lang="en" sz="2000" dirty="0" smtClean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" sz="2000" dirty="0"/>
              <a:t>}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902274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59"/>
          <p:cNvSpPr txBox="1">
            <a:spLocks noGrp="1"/>
          </p:cNvSpPr>
          <p:nvPr>
            <p:ph type="body" idx="1"/>
          </p:nvPr>
        </p:nvSpPr>
        <p:spPr>
          <a:xfrm>
            <a:off x="1205802" y="1771531"/>
            <a:ext cx="8679498" cy="893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You can control where the item is horizontally* in the box by setting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justify-content</a:t>
            </a:r>
            <a:r>
              <a:rPr lang="en" dirty="0"/>
              <a:t> on the flex container: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61" name="Google Shape;561;p59"/>
          <p:cNvSpPr txBox="1">
            <a:spLocks noGrp="1"/>
          </p:cNvSpPr>
          <p:nvPr>
            <p:ph type="title"/>
          </p:nvPr>
        </p:nvSpPr>
        <p:spPr>
          <a:xfrm>
            <a:off x="1205802" y="940813"/>
            <a:ext cx="8759885" cy="7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dirty="0"/>
              <a:t>Flex basics: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justify-content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65" name="Google Shape;565;p59"/>
          <p:cNvSpPr txBox="1">
            <a:spLocks noGrp="1"/>
          </p:cNvSpPr>
          <p:nvPr>
            <p:ph type="body" idx="4294967295"/>
          </p:nvPr>
        </p:nvSpPr>
        <p:spPr>
          <a:xfrm>
            <a:off x="7344421" y="3341252"/>
            <a:ext cx="3732212" cy="76358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 algn="ctr">
              <a:buNone/>
            </a:pPr>
            <a:r>
              <a:rPr lang="en" sz="1800" dirty="0"/>
              <a:t>*when flex direction is </a:t>
            </a:r>
            <a:r>
              <a:rPr lang="en" sz="1800" dirty="0">
                <a:latin typeface="Consolas"/>
                <a:ea typeface="Consolas"/>
                <a:cs typeface="Consolas"/>
                <a:sym typeface="Consolas"/>
              </a:rPr>
              <a:t>row</a:t>
            </a:r>
            <a:r>
              <a:rPr lang="en" sz="1800" dirty="0"/>
              <a:t>. We'll get to what "flex direction" means soon.</a:t>
            </a:r>
            <a:endParaRPr sz="1800" dirty="0"/>
          </a:p>
        </p:txBody>
      </p:sp>
      <p:sp>
        <p:nvSpPr>
          <p:cNvPr id="563" name="Google Shape;563;p59"/>
          <p:cNvSpPr/>
          <p:nvPr/>
        </p:nvSpPr>
        <p:spPr>
          <a:xfrm>
            <a:off x="1281769" y="4380864"/>
            <a:ext cx="7578600" cy="2170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64" name="Google Shape;564;p59"/>
          <p:cNvSpPr/>
          <p:nvPr/>
        </p:nvSpPr>
        <p:spPr>
          <a:xfrm>
            <a:off x="4624369" y="4542274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66" name="Google Shape;566;p59"/>
          <p:cNvSpPr txBox="1"/>
          <p:nvPr/>
        </p:nvSpPr>
        <p:spPr>
          <a:xfrm>
            <a:off x="2306700" y="2610250"/>
            <a:ext cx="4688700" cy="1656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#flex-container {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display: flex;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2000" b="1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justify-content</a:t>
            </a: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2000" b="1" dirty="0" smtClean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center</a:t>
            </a:r>
            <a:r>
              <a:rPr lang="en" sz="2000" dirty="0" smtClean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" sz="2000" dirty="0"/>
              <a:t>}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4101565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62"/>
          <p:cNvSpPr txBox="1">
            <a:spLocks noGrp="1"/>
          </p:cNvSpPr>
          <p:nvPr>
            <p:ph type="body" idx="1"/>
          </p:nvPr>
        </p:nvSpPr>
        <p:spPr>
          <a:xfrm>
            <a:off x="1171234" y="1741116"/>
            <a:ext cx="9057988" cy="893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You can control where the item is vertically* in the box by setting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align-items</a:t>
            </a:r>
            <a:r>
              <a:rPr lang="en" dirty="0"/>
              <a:t> on the flex container: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endParaRPr dirty="0"/>
          </a:p>
        </p:txBody>
      </p:sp>
      <p:sp>
        <p:nvSpPr>
          <p:cNvPr id="591" name="Google Shape;591;p62"/>
          <p:cNvSpPr txBox="1">
            <a:spLocks noGrp="1"/>
          </p:cNvSpPr>
          <p:nvPr>
            <p:ph type="title"/>
          </p:nvPr>
        </p:nvSpPr>
        <p:spPr>
          <a:xfrm>
            <a:off x="1191333" y="982863"/>
            <a:ext cx="7578600" cy="7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dirty="0"/>
              <a:t>Flex basics: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align-items</a:t>
            </a:r>
            <a:endParaRPr dirty="0"/>
          </a:p>
        </p:txBody>
      </p:sp>
      <p:sp>
        <p:nvSpPr>
          <p:cNvPr id="595" name="Google Shape;595;p62"/>
          <p:cNvSpPr txBox="1">
            <a:spLocks noGrp="1"/>
          </p:cNvSpPr>
          <p:nvPr>
            <p:ph type="body" idx="4294967295"/>
          </p:nvPr>
        </p:nvSpPr>
        <p:spPr>
          <a:xfrm>
            <a:off x="7716210" y="3010975"/>
            <a:ext cx="3732212" cy="76358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 algn="ctr">
              <a:buNone/>
            </a:pPr>
            <a:r>
              <a:rPr lang="en" sz="1800" dirty="0"/>
              <a:t>*when flex direction is </a:t>
            </a:r>
            <a:r>
              <a:rPr lang="en" sz="1800" dirty="0">
                <a:latin typeface="Consolas"/>
                <a:ea typeface="Consolas"/>
                <a:cs typeface="Consolas"/>
                <a:sym typeface="Consolas"/>
              </a:rPr>
              <a:t>row</a:t>
            </a:r>
            <a:r>
              <a:rPr lang="en" sz="1800" dirty="0"/>
              <a:t>. We'll get to what "flex direction" means soon.</a:t>
            </a:r>
            <a:endParaRPr sz="1800" dirty="0"/>
          </a:p>
        </p:txBody>
      </p:sp>
      <p:sp>
        <p:nvSpPr>
          <p:cNvPr id="593" name="Google Shape;593;p62"/>
          <p:cNvSpPr/>
          <p:nvPr/>
        </p:nvSpPr>
        <p:spPr>
          <a:xfrm>
            <a:off x="1191333" y="4350718"/>
            <a:ext cx="7578600" cy="2170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94" name="Google Shape;594;p62"/>
          <p:cNvSpPr/>
          <p:nvPr/>
        </p:nvSpPr>
        <p:spPr>
          <a:xfrm>
            <a:off x="1444058" y="4622218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96" name="Google Shape;596;p62"/>
          <p:cNvSpPr txBox="1"/>
          <p:nvPr/>
        </p:nvSpPr>
        <p:spPr>
          <a:xfrm>
            <a:off x="2306700" y="2610250"/>
            <a:ext cx="4688700" cy="1656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#flex-container {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display: flex;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align-items: </a:t>
            </a:r>
            <a:r>
              <a:rPr lang="en" sz="20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flex-start</a:t>
            </a: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" sz="2000"/>
              <a:t>}</a:t>
            </a:r>
            <a:endParaRPr sz="2000"/>
          </a:p>
        </p:txBody>
      </p:sp>
    </p:spTree>
    <p:extLst>
      <p:ext uri="{BB962C8B-B14F-4D97-AF65-F5344CB8AC3E}">
        <p14:creationId xmlns:p14="http://schemas.microsoft.com/office/powerpoint/2010/main" val="439249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62"/>
          <p:cNvSpPr txBox="1">
            <a:spLocks noGrp="1"/>
          </p:cNvSpPr>
          <p:nvPr>
            <p:ph type="body" idx="1"/>
          </p:nvPr>
        </p:nvSpPr>
        <p:spPr>
          <a:xfrm>
            <a:off x="1171234" y="1741116"/>
            <a:ext cx="9057988" cy="893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You can control where the item is vertically* in the box by setting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align-items</a:t>
            </a:r>
            <a:r>
              <a:rPr lang="en" dirty="0"/>
              <a:t> on the flex container: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endParaRPr dirty="0"/>
          </a:p>
        </p:txBody>
      </p:sp>
      <p:sp>
        <p:nvSpPr>
          <p:cNvPr id="591" name="Google Shape;591;p62"/>
          <p:cNvSpPr txBox="1">
            <a:spLocks noGrp="1"/>
          </p:cNvSpPr>
          <p:nvPr>
            <p:ph type="title"/>
          </p:nvPr>
        </p:nvSpPr>
        <p:spPr>
          <a:xfrm>
            <a:off x="1191333" y="982863"/>
            <a:ext cx="7578600" cy="7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dirty="0"/>
              <a:t>Flex basics: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align-items</a:t>
            </a:r>
            <a:endParaRPr dirty="0"/>
          </a:p>
        </p:txBody>
      </p:sp>
      <p:sp>
        <p:nvSpPr>
          <p:cNvPr id="595" name="Google Shape;595;p62"/>
          <p:cNvSpPr txBox="1">
            <a:spLocks noGrp="1"/>
          </p:cNvSpPr>
          <p:nvPr>
            <p:ph type="body" idx="4294967295"/>
          </p:nvPr>
        </p:nvSpPr>
        <p:spPr>
          <a:xfrm>
            <a:off x="7716210" y="3010975"/>
            <a:ext cx="3732212" cy="76358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 algn="ctr">
              <a:buNone/>
            </a:pPr>
            <a:r>
              <a:rPr lang="en" sz="1800" dirty="0"/>
              <a:t>*when flex direction is </a:t>
            </a:r>
            <a:r>
              <a:rPr lang="en" sz="1800" dirty="0">
                <a:latin typeface="Consolas"/>
                <a:ea typeface="Consolas"/>
                <a:cs typeface="Consolas"/>
                <a:sym typeface="Consolas"/>
              </a:rPr>
              <a:t>row</a:t>
            </a:r>
            <a:r>
              <a:rPr lang="en" sz="1800" dirty="0"/>
              <a:t>. We'll get to what "flex direction" means soon.</a:t>
            </a:r>
            <a:endParaRPr sz="1800" dirty="0"/>
          </a:p>
        </p:txBody>
      </p:sp>
      <p:sp>
        <p:nvSpPr>
          <p:cNvPr id="593" name="Google Shape;593;p62"/>
          <p:cNvSpPr/>
          <p:nvPr/>
        </p:nvSpPr>
        <p:spPr>
          <a:xfrm>
            <a:off x="1191333" y="4350718"/>
            <a:ext cx="7578600" cy="2170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94" name="Google Shape;594;p62"/>
          <p:cNvSpPr/>
          <p:nvPr/>
        </p:nvSpPr>
        <p:spPr>
          <a:xfrm>
            <a:off x="1333525" y="5435968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96" name="Google Shape;596;p62"/>
          <p:cNvSpPr txBox="1"/>
          <p:nvPr/>
        </p:nvSpPr>
        <p:spPr>
          <a:xfrm>
            <a:off x="2306700" y="2610250"/>
            <a:ext cx="4688700" cy="1656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#flex-container {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display: flex;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align-items: </a:t>
            </a:r>
            <a:r>
              <a:rPr lang="en" sz="2000" b="1" dirty="0" smtClean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flex-end</a:t>
            </a:r>
            <a:r>
              <a:rPr lang="en" sz="2000" dirty="0" smtClean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" sz="2000" dirty="0"/>
              <a:t>}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3720047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62"/>
          <p:cNvSpPr txBox="1">
            <a:spLocks noGrp="1"/>
          </p:cNvSpPr>
          <p:nvPr>
            <p:ph type="body" idx="1"/>
          </p:nvPr>
        </p:nvSpPr>
        <p:spPr>
          <a:xfrm>
            <a:off x="1171234" y="1741116"/>
            <a:ext cx="9057988" cy="893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You can control where the item is vertically* in the box by setting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align-items</a:t>
            </a:r>
            <a:r>
              <a:rPr lang="en" dirty="0"/>
              <a:t> on the flex container: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endParaRPr dirty="0"/>
          </a:p>
        </p:txBody>
      </p:sp>
      <p:sp>
        <p:nvSpPr>
          <p:cNvPr id="591" name="Google Shape;591;p62"/>
          <p:cNvSpPr txBox="1">
            <a:spLocks noGrp="1"/>
          </p:cNvSpPr>
          <p:nvPr>
            <p:ph type="title"/>
          </p:nvPr>
        </p:nvSpPr>
        <p:spPr>
          <a:xfrm>
            <a:off x="1191333" y="982863"/>
            <a:ext cx="7578600" cy="7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dirty="0"/>
              <a:t>Flex basics: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align-items</a:t>
            </a:r>
            <a:endParaRPr dirty="0"/>
          </a:p>
        </p:txBody>
      </p:sp>
      <p:sp>
        <p:nvSpPr>
          <p:cNvPr id="595" name="Google Shape;595;p62"/>
          <p:cNvSpPr txBox="1">
            <a:spLocks noGrp="1"/>
          </p:cNvSpPr>
          <p:nvPr>
            <p:ph type="body" idx="4294967295"/>
          </p:nvPr>
        </p:nvSpPr>
        <p:spPr>
          <a:xfrm>
            <a:off x="7716210" y="3010975"/>
            <a:ext cx="3732212" cy="76358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 algn="ctr">
              <a:buNone/>
            </a:pPr>
            <a:r>
              <a:rPr lang="en" sz="1800" dirty="0"/>
              <a:t>*when flex direction is </a:t>
            </a:r>
            <a:r>
              <a:rPr lang="en" sz="1800" dirty="0">
                <a:latin typeface="Consolas"/>
                <a:ea typeface="Consolas"/>
                <a:cs typeface="Consolas"/>
                <a:sym typeface="Consolas"/>
              </a:rPr>
              <a:t>row</a:t>
            </a:r>
            <a:r>
              <a:rPr lang="en" sz="1800" dirty="0"/>
              <a:t>. We'll get to what "flex direction" means soon.</a:t>
            </a:r>
            <a:endParaRPr sz="1800" dirty="0"/>
          </a:p>
        </p:txBody>
      </p:sp>
      <p:sp>
        <p:nvSpPr>
          <p:cNvPr id="593" name="Google Shape;593;p62"/>
          <p:cNvSpPr/>
          <p:nvPr/>
        </p:nvSpPr>
        <p:spPr>
          <a:xfrm>
            <a:off x="1191333" y="4350718"/>
            <a:ext cx="7578600" cy="2170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94" name="Google Shape;594;p62"/>
          <p:cNvSpPr/>
          <p:nvPr/>
        </p:nvSpPr>
        <p:spPr>
          <a:xfrm>
            <a:off x="1293332" y="4989268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96" name="Google Shape;596;p62"/>
          <p:cNvSpPr txBox="1"/>
          <p:nvPr/>
        </p:nvSpPr>
        <p:spPr>
          <a:xfrm>
            <a:off x="2306700" y="2610250"/>
            <a:ext cx="4688700" cy="1656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#flex-container {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display: flex;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align-items: </a:t>
            </a:r>
            <a:r>
              <a:rPr lang="en" sz="2000" b="1" dirty="0" smtClean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center</a:t>
            </a:r>
            <a:r>
              <a:rPr lang="en" sz="2000" dirty="0" smtClean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" sz="2000" dirty="0"/>
              <a:t>}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17662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p65"/>
          <p:cNvSpPr txBox="1">
            <a:spLocks noGrp="1"/>
          </p:cNvSpPr>
          <p:nvPr>
            <p:ph type="body" idx="1"/>
          </p:nvPr>
        </p:nvSpPr>
        <p:spPr>
          <a:xfrm>
            <a:off x="1211429" y="1733659"/>
            <a:ext cx="7578600" cy="893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Same rules apply with multiple flex items: </a:t>
            </a:r>
            <a:endParaRPr dirty="0"/>
          </a:p>
        </p:txBody>
      </p:sp>
      <p:sp>
        <p:nvSpPr>
          <p:cNvPr id="621" name="Google Shape;621;p65"/>
          <p:cNvSpPr txBox="1">
            <a:spLocks noGrp="1"/>
          </p:cNvSpPr>
          <p:nvPr>
            <p:ph type="title"/>
          </p:nvPr>
        </p:nvSpPr>
        <p:spPr>
          <a:xfrm>
            <a:off x="1211429" y="970159"/>
            <a:ext cx="7578600" cy="7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dirty="0"/>
              <a:t>Multiple items</a:t>
            </a:r>
            <a:endParaRPr dirty="0"/>
          </a:p>
        </p:txBody>
      </p:sp>
      <p:sp>
        <p:nvSpPr>
          <p:cNvPr id="623" name="Google Shape;623;p65"/>
          <p:cNvSpPr/>
          <p:nvPr/>
        </p:nvSpPr>
        <p:spPr>
          <a:xfrm>
            <a:off x="1211429" y="4350719"/>
            <a:ext cx="7578600" cy="2170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24" name="Google Shape;624;p65"/>
          <p:cNvSpPr/>
          <p:nvPr/>
        </p:nvSpPr>
        <p:spPr>
          <a:xfrm>
            <a:off x="1464154" y="4989269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25" name="Google Shape;625;p65"/>
          <p:cNvSpPr txBox="1"/>
          <p:nvPr/>
        </p:nvSpPr>
        <p:spPr>
          <a:xfrm>
            <a:off x="2306700" y="2170450"/>
            <a:ext cx="4688700" cy="2095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#flex-container {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display: flex;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justify-content: </a:t>
            </a:r>
            <a:r>
              <a:rPr lang="en" sz="2000" b="1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flex-start</a:t>
            </a: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align-items: center;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" sz="2000" dirty="0"/>
              <a:t>}</a:t>
            </a:r>
            <a:endParaRPr sz="2000" dirty="0"/>
          </a:p>
        </p:txBody>
      </p:sp>
      <p:sp>
        <p:nvSpPr>
          <p:cNvPr id="626" name="Google Shape;626;p65"/>
          <p:cNvSpPr/>
          <p:nvPr/>
        </p:nvSpPr>
        <p:spPr>
          <a:xfrm>
            <a:off x="2414554" y="4989269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27" name="Google Shape;627;p65"/>
          <p:cNvSpPr/>
          <p:nvPr/>
        </p:nvSpPr>
        <p:spPr>
          <a:xfrm>
            <a:off x="3364954" y="4989269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18011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p65"/>
          <p:cNvSpPr txBox="1">
            <a:spLocks noGrp="1"/>
          </p:cNvSpPr>
          <p:nvPr>
            <p:ph type="body" idx="1"/>
          </p:nvPr>
        </p:nvSpPr>
        <p:spPr>
          <a:xfrm>
            <a:off x="1211429" y="1733659"/>
            <a:ext cx="7578600" cy="893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Same rules apply with multiple flex items: </a:t>
            </a:r>
            <a:endParaRPr dirty="0"/>
          </a:p>
        </p:txBody>
      </p:sp>
      <p:sp>
        <p:nvSpPr>
          <p:cNvPr id="621" name="Google Shape;621;p65"/>
          <p:cNvSpPr txBox="1">
            <a:spLocks noGrp="1"/>
          </p:cNvSpPr>
          <p:nvPr>
            <p:ph type="title"/>
          </p:nvPr>
        </p:nvSpPr>
        <p:spPr>
          <a:xfrm>
            <a:off x="1211429" y="970159"/>
            <a:ext cx="7578600" cy="7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dirty="0"/>
              <a:t>Multiple items</a:t>
            </a:r>
            <a:endParaRPr dirty="0"/>
          </a:p>
        </p:txBody>
      </p:sp>
      <p:sp>
        <p:nvSpPr>
          <p:cNvPr id="623" name="Google Shape;623;p65"/>
          <p:cNvSpPr/>
          <p:nvPr/>
        </p:nvSpPr>
        <p:spPr>
          <a:xfrm>
            <a:off x="1211429" y="4350719"/>
            <a:ext cx="7578600" cy="2170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24" name="Google Shape;624;p65"/>
          <p:cNvSpPr/>
          <p:nvPr/>
        </p:nvSpPr>
        <p:spPr>
          <a:xfrm>
            <a:off x="5865332" y="5009366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25" name="Google Shape;625;p65"/>
          <p:cNvSpPr txBox="1"/>
          <p:nvPr/>
        </p:nvSpPr>
        <p:spPr>
          <a:xfrm>
            <a:off x="2306700" y="2170450"/>
            <a:ext cx="4688700" cy="2095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#flex-container {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display: flex;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justify-content: </a:t>
            </a:r>
            <a:r>
              <a:rPr lang="en" sz="2000" b="1" dirty="0" smtClean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flex-end</a:t>
            </a:r>
            <a:r>
              <a:rPr lang="en" sz="2000" dirty="0" smtClean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align-items: center;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" sz="2000" dirty="0"/>
              <a:t>}</a:t>
            </a:r>
            <a:endParaRPr sz="2000" dirty="0"/>
          </a:p>
        </p:txBody>
      </p:sp>
      <p:sp>
        <p:nvSpPr>
          <p:cNvPr id="626" name="Google Shape;626;p65"/>
          <p:cNvSpPr/>
          <p:nvPr/>
        </p:nvSpPr>
        <p:spPr>
          <a:xfrm>
            <a:off x="6815732" y="5009366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27" name="Google Shape;627;p65"/>
          <p:cNvSpPr/>
          <p:nvPr/>
        </p:nvSpPr>
        <p:spPr>
          <a:xfrm>
            <a:off x="7766132" y="5009366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8315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CSS float </a:t>
            </a:r>
            <a:r>
              <a:rPr lang="en-US" dirty="0" smtClean="0"/>
              <a:t>property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7383353"/>
              </p:ext>
            </p:extLst>
          </p:nvPr>
        </p:nvGraphicFramePr>
        <p:xfrm>
          <a:off x="1898373" y="1908320"/>
          <a:ext cx="8680837" cy="85475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54264"/>
                <a:gridCol w="7026573"/>
              </a:tblGrid>
              <a:tr h="427379"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>
                          <a:effectLst/>
                        </a:rPr>
                        <a:t>property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  <a:tr h="427379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</a:rPr>
                        <a:t>float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</a:rPr>
                        <a:t>side to hover on; can be left, right, or none (default)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097280" y="3215165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a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US" sz="2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floating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 element is removed from normal document 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flow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underlying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text wraps around it as necessary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027" name="Picture 3" descr="flo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530" y="3215165"/>
            <a:ext cx="3867150" cy="202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95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p65"/>
          <p:cNvSpPr txBox="1">
            <a:spLocks noGrp="1"/>
          </p:cNvSpPr>
          <p:nvPr>
            <p:ph type="body" idx="1"/>
          </p:nvPr>
        </p:nvSpPr>
        <p:spPr>
          <a:xfrm>
            <a:off x="1211429" y="1733659"/>
            <a:ext cx="7578600" cy="893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Same rules apply with multiple flex items: </a:t>
            </a:r>
            <a:endParaRPr dirty="0"/>
          </a:p>
        </p:txBody>
      </p:sp>
      <p:sp>
        <p:nvSpPr>
          <p:cNvPr id="621" name="Google Shape;621;p65"/>
          <p:cNvSpPr txBox="1">
            <a:spLocks noGrp="1"/>
          </p:cNvSpPr>
          <p:nvPr>
            <p:ph type="title"/>
          </p:nvPr>
        </p:nvSpPr>
        <p:spPr>
          <a:xfrm>
            <a:off x="1211429" y="970159"/>
            <a:ext cx="7578600" cy="7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dirty="0"/>
              <a:t>Multiple items</a:t>
            </a:r>
            <a:endParaRPr dirty="0"/>
          </a:p>
        </p:txBody>
      </p:sp>
      <p:sp>
        <p:nvSpPr>
          <p:cNvPr id="623" name="Google Shape;623;p65"/>
          <p:cNvSpPr/>
          <p:nvPr/>
        </p:nvSpPr>
        <p:spPr>
          <a:xfrm>
            <a:off x="1211429" y="4350719"/>
            <a:ext cx="7578600" cy="2170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24" name="Google Shape;624;p65"/>
          <p:cNvSpPr/>
          <p:nvPr/>
        </p:nvSpPr>
        <p:spPr>
          <a:xfrm>
            <a:off x="3393437" y="4999317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25" name="Google Shape;625;p65"/>
          <p:cNvSpPr txBox="1"/>
          <p:nvPr/>
        </p:nvSpPr>
        <p:spPr>
          <a:xfrm>
            <a:off x="2306700" y="2170450"/>
            <a:ext cx="4688700" cy="2095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#flex-container {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display: flex;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justify-content: </a:t>
            </a:r>
            <a:r>
              <a:rPr lang="en" sz="2000" b="1" dirty="0" smtClean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center</a:t>
            </a:r>
            <a:r>
              <a:rPr lang="en" sz="2000" dirty="0" smtClean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align-items: center;</a:t>
            </a:r>
            <a:endParaRPr sz="20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" sz="2000" dirty="0"/>
              <a:t>}</a:t>
            </a:r>
            <a:endParaRPr sz="2000" dirty="0"/>
          </a:p>
        </p:txBody>
      </p:sp>
      <p:sp>
        <p:nvSpPr>
          <p:cNvPr id="626" name="Google Shape;626;p65"/>
          <p:cNvSpPr/>
          <p:nvPr/>
        </p:nvSpPr>
        <p:spPr>
          <a:xfrm>
            <a:off x="4343837" y="4999317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27" name="Google Shape;627;p65"/>
          <p:cNvSpPr/>
          <p:nvPr/>
        </p:nvSpPr>
        <p:spPr>
          <a:xfrm>
            <a:off x="5294237" y="4999317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38090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p68"/>
          <p:cNvSpPr txBox="1">
            <a:spLocks noGrp="1"/>
          </p:cNvSpPr>
          <p:nvPr>
            <p:ph type="body" idx="1"/>
          </p:nvPr>
        </p:nvSpPr>
        <p:spPr>
          <a:xfrm>
            <a:off x="1191333" y="1731392"/>
            <a:ext cx="7578600" cy="893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dirty="0"/>
              <a:t>And there is also </a:t>
            </a:r>
            <a:r>
              <a:rPr lang="en" b="1" dirty="0">
                <a:latin typeface="Consolas"/>
                <a:ea typeface="Consolas"/>
                <a:cs typeface="Consolas"/>
                <a:sym typeface="Consolas"/>
              </a:rPr>
              <a:t>space-between</a:t>
            </a:r>
            <a:r>
              <a:rPr lang="en" dirty="0"/>
              <a:t> and </a:t>
            </a:r>
            <a:r>
              <a:rPr lang="en" b="1" dirty="0">
                <a:latin typeface="Consolas"/>
                <a:ea typeface="Consolas"/>
                <a:cs typeface="Consolas"/>
                <a:sym typeface="Consolas"/>
              </a:rPr>
              <a:t>space-around</a:t>
            </a:r>
            <a:r>
              <a:rPr lang="en" dirty="0"/>
              <a:t>:</a:t>
            </a:r>
            <a:endParaRPr dirty="0"/>
          </a:p>
          <a:p>
            <a:pPr marL="0" indent="0">
              <a:buNone/>
            </a:pPr>
            <a:endParaRPr dirty="0"/>
          </a:p>
        </p:txBody>
      </p:sp>
      <p:sp>
        <p:nvSpPr>
          <p:cNvPr id="654" name="Google Shape;654;p68"/>
          <p:cNvSpPr txBox="1">
            <a:spLocks noGrp="1"/>
          </p:cNvSpPr>
          <p:nvPr>
            <p:ph type="title"/>
          </p:nvPr>
        </p:nvSpPr>
        <p:spPr>
          <a:xfrm>
            <a:off x="1191333" y="967892"/>
            <a:ext cx="7578600" cy="7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dirty="0"/>
              <a:t>Multiple items</a:t>
            </a:r>
            <a:endParaRPr dirty="0"/>
          </a:p>
        </p:txBody>
      </p:sp>
      <p:sp>
        <p:nvSpPr>
          <p:cNvPr id="656" name="Google Shape;656;p68"/>
          <p:cNvSpPr/>
          <p:nvPr/>
        </p:nvSpPr>
        <p:spPr>
          <a:xfrm>
            <a:off x="1191333" y="4380864"/>
            <a:ext cx="7578600" cy="2170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57" name="Google Shape;657;p68"/>
          <p:cNvSpPr/>
          <p:nvPr/>
        </p:nvSpPr>
        <p:spPr>
          <a:xfrm>
            <a:off x="1292508" y="5019414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58" name="Google Shape;658;p68"/>
          <p:cNvSpPr txBox="1"/>
          <p:nvPr/>
        </p:nvSpPr>
        <p:spPr>
          <a:xfrm>
            <a:off x="2306700" y="2170450"/>
            <a:ext cx="6195900" cy="2095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#flex-container {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display: flex;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Justify-content: </a:t>
            </a:r>
            <a:r>
              <a:rPr lang="en" sz="20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space-between</a:t>
            </a: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align-items: center;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" sz="2000"/>
              <a:t>}</a:t>
            </a:r>
            <a:endParaRPr sz="2000"/>
          </a:p>
        </p:txBody>
      </p:sp>
      <p:sp>
        <p:nvSpPr>
          <p:cNvPr id="659" name="Google Shape;659;p68"/>
          <p:cNvSpPr/>
          <p:nvPr/>
        </p:nvSpPr>
        <p:spPr>
          <a:xfrm>
            <a:off x="4533933" y="5019414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60" name="Google Shape;660;p68"/>
          <p:cNvSpPr/>
          <p:nvPr/>
        </p:nvSpPr>
        <p:spPr>
          <a:xfrm>
            <a:off x="7775358" y="5019414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1811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p69"/>
          <p:cNvSpPr txBox="1">
            <a:spLocks noGrp="1"/>
          </p:cNvSpPr>
          <p:nvPr>
            <p:ph type="body" idx="1"/>
          </p:nvPr>
        </p:nvSpPr>
        <p:spPr>
          <a:xfrm>
            <a:off x="1211429" y="1741440"/>
            <a:ext cx="7578600" cy="893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And there is also </a:t>
            </a:r>
            <a:r>
              <a:rPr lang="en" b="1" dirty="0">
                <a:latin typeface="Consolas"/>
                <a:ea typeface="Consolas"/>
                <a:cs typeface="Consolas"/>
                <a:sym typeface="Consolas"/>
              </a:rPr>
              <a:t>space-between</a:t>
            </a:r>
            <a:r>
              <a:rPr lang="en" dirty="0"/>
              <a:t> and </a:t>
            </a:r>
            <a:r>
              <a:rPr lang="en" b="1" dirty="0">
                <a:latin typeface="Consolas"/>
                <a:ea typeface="Consolas"/>
                <a:cs typeface="Consolas"/>
                <a:sym typeface="Consolas"/>
              </a:rPr>
              <a:t>space-around</a:t>
            </a:r>
            <a:r>
              <a:rPr lang="en" dirty="0"/>
              <a:t>:</a:t>
            </a:r>
            <a:endParaRPr dirty="0"/>
          </a:p>
        </p:txBody>
      </p:sp>
      <p:sp>
        <p:nvSpPr>
          <p:cNvPr id="665" name="Google Shape;665;p69"/>
          <p:cNvSpPr txBox="1">
            <a:spLocks noGrp="1"/>
          </p:cNvSpPr>
          <p:nvPr>
            <p:ph type="title"/>
          </p:nvPr>
        </p:nvSpPr>
        <p:spPr>
          <a:xfrm>
            <a:off x="1211429" y="977940"/>
            <a:ext cx="7578600" cy="7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dirty="0"/>
              <a:t>Multiple items</a:t>
            </a:r>
            <a:endParaRPr dirty="0"/>
          </a:p>
        </p:txBody>
      </p:sp>
      <p:sp>
        <p:nvSpPr>
          <p:cNvPr id="667" name="Google Shape;667;p69"/>
          <p:cNvSpPr/>
          <p:nvPr/>
        </p:nvSpPr>
        <p:spPr>
          <a:xfrm>
            <a:off x="1211429" y="4390912"/>
            <a:ext cx="7578600" cy="2170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68" name="Google Shape;668;p69"/>
          <p:cNvSpPr/>
          <p:nvPr/>
        </p:nvSpPr>
        <p:spPr>
          <a:xfrm>
            <a:off x="2150804" y="5029462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69" name="Google Shape;669;p69"/>
          <p:cNvSpPr txBox="1"/>
          <p:nvPr/>
        </p:nvSpPr>
        <p:spPr>
          <a:xfrm>
            <a:off x="2306700" y="2170450"/>
            <a:ext cx="6195900" cy="2095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#flex-container {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display: flex;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Justify-content: </a:t>
            </a:r>
            <a:r>
              <a:rPr lang="en" sz="20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space-around</a:t>
            </a: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align-items: center;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" sz="2000"/>
              <a:t>}</a:t>
            </a:r>
            <a:endParaRPr sz="2000"/>
          </a:p>
        </p:txBody>
      </p:sp>
      <p:sp>
        <p:nvSpPr>
          <p:cNvPr id="670" name="Google Shape;670;p69"/>
          <p:cNvSpPr/>
          <p:nvPr/>
        </p:nvSpPr>
        <p:spPr>
          <a:xfrm>
            <a:off x="4554029" y="5029462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71" name="Google Shape;671;p69"/>
          <p:cNvSpPr/>
          <p:nvPr/>
        </p:nvSpPr>
        <p:spPr>
          <a:xfrm>
            <a:off x="7033454" y="5029462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552173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Google Shape;676;p70"/>
          <p:cNvSpPr/>
          <p:nvPr/>
        </p:nvSpPr>
        <p:spPr>
          <a:xfrm>
            <a:off x="8613129" y="1734871"/>
            <a:ext cx="2664000" cy="44613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77" name="Google Shape;677;p70"/>
          <p:cNvSpPr/>
          <p:nvPr/>
        </p:nvSpPr>
        <p:spPr>
          <a:xfrm>
            <a:off x="8745854" y="3820121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78" name="Google Shape;678;p70"/>
          <p:cNvSpPr txBox="1"/>
          <p:nvPr/>
        </p:nvSpPr>
        <p:spPr>
          <a:xfrm>
            <a:off x="1407300" y="2863786"/>
            <a:ext cx="4688700" cy="2095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#flex-container {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display: flex;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flex-direction: column;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" sz="2000"/>
              <a:t>}</a:t>
            </a:r>
            <a:endParaRPr sz="2000"/>
          </a:p>
        </p:txBody>
      </p:sp>
      <p:sp>
        <p:nvSpPr>
          <p:cNvPr id="679" name="Google Shape;679;p70"/>
          <p:cNvSpPr/>
          <p:nvPr/>
        </p:nvSpPr>
        <p:spPr>
          <a:xfrm>
            <a:off x="8745854" y="2855496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80" name="Google Shape;680;p70"/>
          <p:cNvSpPr/>
          <p:nvPr/>
        </p:nvSpPr>
        <p:spPr>
          <a:xfrm>
            <a:off x="8745854" y="1890871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82" name="Google Shape;682;p70"/>
          <p:cNvSpPr txBox="1">
            <a:spLocks noGrp="1"/>
          </p:cNvSpPr>
          <p:nvPr>
            <p:ph type="body" idx="1"/>
          </p:nvPr>
        </p:nvSpPr>
        <p:spPr>
          <a:xfrm>
            <a:off x="1170775" y="1743240"/>
            <a:ext cx="7578600" cy="893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And you can also lay out columns instead of rows:</a:t>
            </a:r>
            <a:endParaRPr dirty="0"/>
          </a:p>
        </p:txBody>
      </p:sp>
      <p:sp>
        <p:nvSpPr>
          <p:cNvPr id="681" name="Google Shape;681;p70"/>
          <p:cNvSpPr txBox="1">
            <a:spLocks noGrp="1"/>
          </p:cNvSpPr>
          <p:nvPr>
            <p:ph type="title"/>
          </p:nvPr>
        </p:nvSpPr>
        <p:spPr>
          <a:xfrm>
            <a:off x="1170775" y="971371"/>
            <a:ext cx="7578600" cy="7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flex-direction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587207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Google Shape;687;p71"/>
          <p:cNvSpPr/>
          <p:nvPr/>
        </p:nvSpPr>
        <p:spPr>
          <a:xfrm>
            <a:off x="8462404" y="1743010"/>
            <a:ext cx="2664000" cy="44613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88" name="Google Shape;688;p71"/>
          <p:cNvSpPr/>
          <p:nvPr/>
        </p:nvSpPr>
        <p:spPr>
          <a:xfrm>
            <a:off x="8595129" y="4491585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89" name="Google Shape;689;p71"/>
          <p:cNvSpPr txBox="1"/>
          <p:nvPr/>
        </p:nvSpPr>
        <p:spPr>
          <a:xfrm>
            <a:off x="1223525" y="2386230"/>
            <a:ext cx="4688700" cy="2095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#flex-container {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display: flex;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flex-direction: column;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20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justify-content: center</a:t>
            </a: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" sz="2000"/>
              <a:t>}</a:t>
            </a:r>
            <a:endParaRPr sz="2000"/>
          </a:p>
        </p:txBody>
      </p:sp>
      <p:sp>
        <p:nvSpPr>
          <p:cNvPr id="690" name="Google Shape;690;p71"/>
          <p:cNvSpPr/>
          <p:nvPr/>
        </p:nvSpPr>
        <p:spPr>
          <a:xfrm>
            <a:off x="8595129" y="3526960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91" name="Google Shape;691;p71"/>
          <p:cNvSpPr/>
          <p:nvPr/>
        </p:nvSpPr>
        <p:spPr>
          <a:xfrm>
            <a:off x="8595129" y="2562335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93" name="Google Shape;693;p71"/>
          <p:cNvSpPr txBox="1">
            <a:spLocks noGrp="1"/>
          </p:cNvSpPr>
          <p:nvPr>
            <p:ph type="body" idx="1"/>
          </p:nvPr>
        </p:nvSpPr>
        <p:spPr>
          <a:xfrm>
            <a:off x="1223525" y="1751793"/>
            <a:ext cx="7578600" cy="893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And you can also lay out columns instead of rows:</a:t>
            </a:r>
            <a:endParaRPr dirty="0"/>
          </a:p>
        </p:txBody>
      </p:sp>
      <p:sp>
        <p:nvSpPr>
          <p:cNvPr id="692" name="Google Shape;692;p71"/>
          <p:cNvSpPr txBox="1">
            <a:spLocks noGrp="1"/>
          </p:cNvSpPr>
          <p:nvPr>
            <p:ph type="title"/>
          </p:nvPr>
        </p:nvSpPr>
        <p:spPr>
          <a:xfrm>
            <a:off x="1223525" y="969375"/>
            <a:ext cx="7578600" cy="7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flex-direction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94" name="Google Shape;694;p71"/>
          <p:cNvSpPr txBox="1">
            <a:spLocks noGrp="1"/>
          </p:cNvSpPr>
          <p:nvPr>
            <p:ph type="body" idx="4294967295"/>
          </p:nvPr>
        </p:nvSpPr>
        <p:spPr>
          <a:xfrm>
            <a:off x="1027487" y="4777120"/>
            <a:ext cx="4884738" cy="137695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Now </a:t>
            </a:r>
            <a:r>
              <a:rPr lang="en" b="1" dirty="0">
                <a:latin typeface="Consolas"/>
                <a:ea typeface="Consolas"/>
                <a:cs typeface="Consolas"/>
                <a:sym typeface="Consolas"/>
              </a:rPr>
              <a:t>justify-content</a:t>
            </a:r>
            <a:r>
              <a:rPr lang="en" dirty="0"/>
              <a:t> controls where the column is vertically in the box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332871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p72"/>
          <p:cNvSpPr/>
          <p:nvPr/>
        </p:nvSpPr>
        <p:spPr>
          <a:xfrm>
            <a:off x="8532742" y="1734232"/>
            <a:ext cx="2664000" cy="44613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00" name="Google Shape;700;p72"/>
          <p:cNvSpPr/>
          <p:nvPr/>
        </p:nvSpPr>
        <p:spPr>
          <a:xfrm>
            <a:off x="8665467" y="4940007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01" name="Google Shape;701;p72"/>
          <p:cNvSpPr txBox="1"/>
          <p:nvPr/>
        </p:nvSpPr>
        <p:spPr>
          <a:xfrm>
            <a:off x="1462357" y="2357750"/>
            <a:ext cx="4688700" cy="2095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#flex-container {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display: flex;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flex-direction: column;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20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justify-content: space-around</a:t>
            </a: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" sz="2000"/>
              <a:t>}</a:t>
            </a:r>
            <a:endParaRPr sz="2000"/>
          </a:p>
        </p:txBody>
      </p:sp>
      <p:sp>
        <p:nvSpPr>
          <p:cNvPr id="702" name="Google Shape;702;p72"/>
          <p:cNvSpPr/>
          <p:nvPr/>
        </p:nvSpPr>
        <p:spPr>
          <a:xfrm>
            <a:off x="8665467" y="3518182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03" name="Google Shape;703;p72"/>
          <p:cNvSpPr/>
          <p:nvPr/>
        </p:nvSpPr>
        <p:spPr>
          <a:xfrm>
            <a:off x="8665467" y="2076032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05" name="Google Shape;705;p72"/>
          <p:cNvSpPr txBox="1">
            <a:spLocks noGrp="1"/>
          </p:cNvSpPr>
          <p:nvPr>
            <p:ph type="body" idx="1"/>
          </p:nvPr>
        </p:nvSpPr>
        <p:spPr>
          <a:xfrm>
            <a:off x="1170775" y="1750824"/>
            <a:ext cx="7578600" cy="893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And you can also lay out columns instead of rows:</a:t>
            </a:r>
            <a:endParaRPr dirty="0"/>
          </a:p>
        </p:txBody>
      </p:sp>
      <p:sp>
        <p:nvSpPr>
          <p:cNvPr id="704" name="Google Shape;704;p72"/>
          <p:cNvSpPr txBox="1">
            <a:spLocks noGrp="1"/>
          </p:cNvSpPr>
          <p:nvPr>
            <p:ph type="title"/>
          </p:nvPr>
        </p:nvSpPr>
        <p:spPr>
          <a:xfrm>
            <a:off x="1170775" y="970732"/>
            <a:ext cx="7578600" cy="7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>
                <a:latin typeface="Consolas"/>
                <a:ea typeface="Consolas"/>
                <a:cs typeface="Consolas"/>
                <a:sym typeface="Consolas"/>
              </a:rPr>
              <a:t>flex-direction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06" name="Google Shape;706;p72"/>
          <p:cNvSpPr txBox="1">
            <a:spLocks noGrp="1"/>
          </p:cNvSpPr>
          <p:nvPr>
            <p:ph type="body" idx="4294967295"/>
          </p:nvPr>
        </p:nvSpPr>
        <p:spPr>
          <a:xfrm>
            <a:off x="1170775" y="4859979"/>
            <a:ext cx="4884738" cy="1050925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Now </a:t>
            </a:r>
            <a:r>
              <a:rPr lang="en" b="1" dirty="0">
                <a:latin typeface="Consolas"/>
                <a:ea typeface="Consolas"/>
                <a:cs typeface="Consolas"/>
                <a:sym typeface="Consolas"/>
              </a:rPr>
              <a:t>justify-content</a:t>
            </a:r>
            <a:r>
              <a:rPr lang="en" dirty="0"/>
              <a:t> controls where the column is vertically in the box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38589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Google Shape;711;p73"/>
          <p:cNvSpPr/>
          <p:nvPr/>
        </p:nvSpPr>
        <p:spPr>
          <a:xfrm>
            <a:off x="8522693" y="1737250"/>
            <a:ext cx="2664000" cy="44613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12" name="Google Shape;712;p73"/>
          <p:cNvSpPr/>
          <p:nvPr/>
        </p:nvSpPr>
        <p:spPr>
          <a:xfrm>
            <a:off x="9407993" y="3800025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13" name="Google Shape;713;p73"/>
          <p:cNvSpPr txBox="1"/>
          <p:nvPr/>
        </p:nvSpPr>
        <p:spPr>
          <a:xfrm>
            <a:off x="1583219" y="2584125"/>
            <a:ext cx="4688700" cy="2095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#flex-container {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display: flex;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flex-direction: column;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20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align-items: center</a:t>
            </a: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" sz="2000"/>
              <a:t>}</a:t>
            </a:r>
            <a:endParaRPr sz="2000"/>
          </a:p>
        </p:txBody>
      </p:sp>
      <p:sp>
        <p:nvSpPr>
          <p:cNvPr id="714" name="Google Shape;714;p73"/>
          <p:cNvSpPr/>
          <p:nvPr/>
        </p:nvSpPr>
        <p:spPr>
          <a:xfrm>
            <a:off x="9407993" y="2835400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15" name="Google Shape;715;p73"/>
          <p:cNvSpPr/>
          <p:nvPr/>
        </p:nvSpPr>
        <p:spPr>
          <a:xfrm>
            <a:off x="9407993" y="1870775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17" name="Google Shape;717;p73"/>
          <p:cNvSpPr txBox="1">
            <a:spLocks noGrp="1"/>
          </p:cNvSpPr>
          <p:nvPr>
            <p:ph type="body" idx="1"/>
          </p:nvPr>
        </p:nvSpPr>
        <p:spPr>
          <a:xfrm>
            <a:off x="1196499" y="1737256"/>
            <a:ext cx="7578600" cy="893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And you can also lay out columns instead of rows:</a:t>
            </a:r>
            <a:endParaRPr dirty="0"/>
          </a:p>
        </p:txBody>
      </p:sp>
      <p:sp>
        <p:nvSpPr>
          <p:cNvPr id="716" name="Google Shape;716;p73"/>
          <p:cNvSpPr txBox="1">
            <a:spLocks noGrp="1"/>
          </p:cNvSpPr>
          <p:nvPr>
            <p:ph type="title"/>
          </p:nvPr>
        </p:nvSpPr>
        <p:spPr>
          <a:xfrm>
            <a:off x="1170775" y="973750"/>
            <a:ext cx="7578600" cy="7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>
                <a:latin typeface="Consolas"/>
                <a:ea typeface="Consolas"/>
                <a:cs typeface="Consolas"/>
                <a:sym typeface="Consolas"/>
              </a:rPr>
              <a:t>flex-direction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18" name="Google Shape;718;p73"/>
          <p:cNvSpPr txBox="1">
            <a:spLocks noGrp="1"/>
          </p:cNvSpPr>
          <p:nvPr>
            <p:ph type="body" idx="4294967295"/>
          </p:nvPr>
        </p:nvSpPr>
        <p:spPr>
          <a:xfrm>
            <a:off x="1170775" y="4968039"/>
            <a:ext cx="4884738" cy="91024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Now </a:t>
            </a:r>
            <a:r>
              <a:rPr lang="en" b="1" dirty="0">
                <a:latin typeface="Consolas"/>
                <a:ea typeface="Consolas"/>
                <a:cs typeface="Consolas"/>
                <a:sym typeface="Consolas"/>
              </a:rPr>
              <a:t>align-items</a:t>
            </a:r>
            <a:r>
              <a:rPr lang="en" dirty="0"/>
              <a:t> controls where the column is horizontally in the box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597623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74"/>
          <p:cNvSpPr/>
          <p:nvPr/>
        </p:nvSpPr>
        <p:spPr>
          <a:xfrm>
            <a:off x="8422210" y="1737250"/>
            <a:ext cx="2664000" cy="44613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24" name="Google Shape;724;p74"/>
          <p:cNvSpPr/>
          <p:nvPr/>
        </p:nvSpPr>
        <p:spPr>
          <a:xfrm>
            <a:off x="10069510" y="3800025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25" name="Google Shape;725;p74"/>
          <p:cNvSpPr txBox="1"/>
          <p:nvPr/>
        </p:nvSpPr>
        <p:spPr>
          <a:xfrm>
            <a:off x="1839625" y="2630650"/>
            <a:ext cx="4688700" cy="2095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#flex-container {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display: flex;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flex-direction: column;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</a:pP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2000" b="1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align-items: flex-end</a:t>
            </a:r>
            <a:r>
              <a:rPr lang="en" sz="200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" sz="2000"/>
              <a:t>}</a:t>
            </a:r>
            <a:endParaRPr sz="2000"/>
          </a:p>
        </p:txBody>
      </p:sp>
      <p:sp>
        <p:nvSpPr>
          <p:cNvPr id="726" name="Google Shape;726;p74"/>
          <p:cNvSpPr/>
          <p:nvPr/>
        </p:nvSpPr>
        <p:spPr>
          <a:xfrm>
            <a:off x="10069510" y="2835400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27" name="Google Shape;727;p74"/>
          <p:cNvSpPr/>
          <p:nvPr/>
        </p:nvSpPr>
        <p:spPr>
          <a:xfrm>
            <a:off x="10069510" y="1870775"/>
            <a:ext cx="893400" cy="8934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29" name="Google Shape;729;p74"/>
          <p:cNvSpPr txBox="1">
            <a:spLocks noGrp="1"/>
          </p:cNvSpPr>
          <p:nvPr>
            <p:ph type="body" idx="1"/>
          </p:nvPr>
        </p:nvSpPr>
        <p:spPr>
          <a:xfrm>
            <a:off x="1232425" y="1737250"/>
            <a:ext cx="7578600" cy="893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And you can also lay out columns instead of rows:</a:t>
            </a:r>
            <a:endParaRPr dirty="0"/>
          </a:p>
        </p:txBody>
      </p:sp>
      <p:sp>
        <p:nvSpPr>
          <p:cNvPr id="728" name="Google Shape;728;p74"/>
          <p:cNvSpPr txBox="1">
            <a:spLocks noGrp="1"/>
          </p:cNvSpPr>
          <p:nvPr>
            <p:ph type="title"/>
          </p:nvPr>
        </p:nvSpPr>
        <p:spPr>
          <a:xfrm>
            <a:off x="1170775" y="973750"/>
            <a:ext cx="7578600" cy="7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flex-direction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30" name="Google Shape;730;p74"/>
          <p:cNvSpPr txBox="1">
            <a:spLocks noGrp="1"/>
          </p:cNvSpPr>
          <p:nvPr>
            <p:ph type="body" idx="4294967295"/>
          </p:nvPr>
        </p:nvSpPr>
        <p:spPr>
          <a:xfrm>
            <a:off x="1170775" y="5096402"/>
            <a:ext cx="4884738" cy="1909763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Now </a:t>
            </a:r>
            <a:r>
              <a:rPr lang="en" b="1" dirty="0">
                <a:latin typeface="Consolas"/>
                <a:ea typeface="Consolas"/>
                <a:cs typeface="Consolas"/>
                <a:sym typeface="Consolas"/>
              </a:rPr>
              <a:t>align-items</a:t>
            </a:r>
            <a:r>
              <a:rPr lang="en" dirty="0"/>
              <a:t> controls where the column is horizontally in the box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269166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053649" y="2078699"/>
            <a:ext cx="4342316" cy="3256976"/>
          </a:xfrm>
        </p:spPr>
        <p:txBody>
          <a:bodyPr>
            <a:normAutofit/>
          </a:bodyPr>
          <a:lstStyle/>
          <a:p>
            <a:r>
              <a:rPr lang="en-US" dirty="0" smtClean="0"/>
              <a:t>Write code to match the image on the right.</a:t>
            </a:r>
          </a:p>
          <a:p>
            <a:r>
              <a:rPr lang="en-US" dirty="0" smtClean="0"/>
              <a:t>Starter code available </a:t>
            </a:r>
            <a:r>
              <a:rPr lang="en-US" dirty="0" smtClean="0">
                <a:hlinkClick r:id="rId2"/>
              </a:rPr>
              <a:t>here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965" y="1815002"/>
            <a:ext cx="6688745" cy="431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4392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position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5"/>
            <a:ext cx="10058400" cy="1424239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div#ad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position: fixed;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right: 10%;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top: 45%;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141258"/>
              </p:ext>
            </p:extLst>
          </p:nvPr>
        </p:nvGraphicFramePr>
        <p:xfrm>
          <a:off x="1097280" y="3716278"/>
          <a:ext cx="10058400" cy="22250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437198"/>
                <a:gridCol w="3140765"/>
                <a:gridCol w="5480437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effectLst/>
                        </a:rPr>
                        <a:t>property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effectLst/>
                        </a:rPr>
                        <a:t>value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  <a:tr h="0">
                <a:tc rowSpan="4"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position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static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default position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relative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offset from its normal static position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absolute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 fixed position within its containing element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fixed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 fixed position within the browser window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  <a:hlinkClick r:id="rId2"/>
                        </a:rPr>
                        <a:t>top</a:t>
                      </a:r>
                      <a:r>
                        <a:rPr lang="en-US">
                          <a:effectLst/>
                        </a:rPr>
                        <a:t>, </a:t>
                      </a:r>
                      <a:r>
                        <a:rPr lang="en-US">
                          <a:effectLst/>
                          <a:hlinkClick r:id="rId3"/>
                        </a:rPr>
                        <a:t>bottom</a:t>
                      </a:r>
                      <a:r>
                        <a:rPr lang="en-US">
                          <a:effectLst/>
                        </a:rPr>
                        <a:t>, 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  <a:hlinkClick r:id="rId4"/>
                        </a:rPr>
                        <a:t>left</a:t>
                      </a:r>
                      <a:r>
                        <a:rPr lang="en-US">
                          <a:effectLst/>
                        </a:rPr>
                        <a:t>, </a:t>
                      </a:r>
                      <a:r>
                        <a:rPr lang="en-US">
                          <a:effectLst/>
                          <a:hlinkClick r:id="rId5"/>
                        </a:rPr>
                        <a:t>right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positions of box's corners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737599" y="2687742"/>
            <a:ext cx="15167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Here I am!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59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67649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="images/koala.jpg" alt="Koala" class="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headericon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Lorem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ipsum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dolor sit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consectetur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adipiscing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....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713383"/>
            <a:ext cx="10058400" cy="923330"/>
          </a:xfrm>
          <a:prstGeom prst="rect">
            <a:avLst/>
          </a:prstGeo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img.headericon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left;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3641169"/>
            <a:ext cx="10058400" cy="255454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		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Lorem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ipsum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dolor sit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amet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consectetur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adipiscing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elit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Aliquam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scelerisque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purus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		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ut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dui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mollis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sed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malesuada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leo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pretium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Morbi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bibendum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mi at lacus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rutrum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			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convallis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Duis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id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eros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dolor. In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id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eros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blandit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lectus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viverra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facilisis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at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commodo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		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velit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Cras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pretium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nunc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id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nisl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elementum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at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interdum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odio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blandit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Donec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luctus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		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rutrum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iaculis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Praesent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luctus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ante et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cursus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suscipit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Nullam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congue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egestas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lorem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luctus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Donec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tincidunt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tortor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mi,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ultricies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orci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bibendum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a.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Aliquam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viverra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metus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ligula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varius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feugiat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In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lacinia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ligula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accumsan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tortor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porttitor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ornare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Donec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interdum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mattis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purus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sit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amet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ultrices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                                            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output</a:t>
            </a:r>
            <a:endParaRPr lang="en-US" sz="2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054" name="Picture 6" descr="Koa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139" y="3776707"/>
            <a:ext cx="1229680" cy="1455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00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Absolute </a:t>
            </a:r>
            <a:r>
              <a:rPr lang="en-US" dirty="0" smtClean="0"/>
              <a:t>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5989320" cy="1583266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menubar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absolute;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left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400px;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50px;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0" y="3356161"/>
            <a:ext cx="6058894" cy="3167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removed from normal flow (like floating ones)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positioned relative to the block element 	containing them (assuming that block also 	uses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absolute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or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relative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positioning)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actual position determined 	by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top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bottom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left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right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values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should often specify a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width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property as well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219" name="Picture 3" descr="absolute position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369" y="2926729"/>
            <a:ext cx="386715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80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</a:t>
            </a:r>
            <a:r>
              <a:rPr lang="en-US" dirty="0" smtClean="0"/>
              <a:t>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#area2 { position: relative;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1437" y="2286000"/>
            <a:ext cx="6044979" cy="35057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absolute-positioned elements are normally positioned at an offset from the corner of the overall web page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to instead cause the absolute element to position itself relative to some other element's corner, wrap the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absolute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element in an element whose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position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is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relative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43" name="Picture 3" descr="absolute position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530" y="2537590"/>
            <a:ext cx="386715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28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</a:t>
            </a:r>
            <a:r>
              <a:rPr lang="en-US" dirty="0" smtClean="0"/>
              <a:t>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22970"/>
            <a:ext cx="5462546" cy="374612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</a:t>
            </a:r>
            <a:r>
              <a:rPr lang="en-US" sz="2200" dirty="0" smtClean="0"/>
              <a:t>  removed </a:t>
            </a:r>
            <a:r>
              <a:rPr lang="en-US" sz="2200" dirty="0"/>
              <a:t>from normal flow (like floating ones)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 positioned </a:t>
            </a:r>
            <a:r>
              <a:rPr lang="en-US" sz="2200" dirty="0"/>
              <a:t>relative to the browser window</a:t>
            </a:r>
          </a:p>
          <a:p>
            <a:pPr lvl="1"/>
            <a:r>
              <a:rPr lang="en-US" sz="2200" dirty="0"/>
              <a:t>even when the user scrolls the window, element will remain in the same place</a:t>
            </a:r>
          </a:p>
          <a:p>
            <a:endParaRPr lang="en-US" sz="2200" dirty="0"/>
          </a:p>
        </p:txBody>
      </p:sp>
      <p:pic>
        <p:nvPicPr>
          <p:cNvPr id="11266" name="Picture 2" descr="fixed position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530" y="2122970"/>
            <a:ext cx="386715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87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Alignment</a:t>
            </a:r>
            <a:r>
              <a:rPr lang="fr-FR" dirty="0"/>
              <a:t> vs. </a:t>
            </a:r>
            <a:r>
              <a:rPr lang="fr-FR" dirty="0" err="1"/>
              <a:t>float</a:t>
            </a:r>
            <a:r>
              <a:rPr lang="fr-FR" dirty="0"/>
              <a:t> vs. </a:t>
            </a:r>
            <a:r>
              <a:rPr lang="fr-FR" dirty="0" smtClean="0"/>
              <a:t>position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1" y="1581329"/>
            <a:ext cx="10058400" cy="45521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if possible, lay out an element by 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aligning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its content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horizontal alignment: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text-align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set this on a block element; it aligns the content within it (not the block element itself)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vertical alignment: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vertical-align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set this on an inline element, and it aligns it vertically within its containing element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if alignment won't work, try 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floating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the element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if floating won't work, try 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positioning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the element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absolute/fixed positioning are a last resort and should not be overused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49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about inline </a:t>
            </a:r>
            <a:r>
              <a:rPr lang="en-US" dirty="0" smtClean="0"/>
              <a:t>boxes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381275"/>
            <a:ext cx="10058400" cy="495227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size properties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width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height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min-width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etc.) are ignored for inline boxes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margin-top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margin-bottom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are ignored, but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margin-left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margin-right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are not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the containing block box's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text-align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property controls horizontal position of inline boxes within it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text-align does not align block boxes within the page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each inline box's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vertical-align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property aligns it vertically within its block box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29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display </a:t>
            </a:r>
            <a:r>
              <a:rPr lang="en-US" dirty="0" smtClean="0"/>
              <a:t>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0205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h2 { display: inline; background-color: yellow;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62400" y="2331555"/>
            <a:ext cx="3839817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This is another heading</a:t>
            </a:r>
            <a:endParaRPr lang="en-US" sz="2800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331555"/>
            <a:ext cx="2768707" cy="52322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28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This is a heading</a:t>
            </a:r>
            <a:endParaRPr lang="en-US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2295939"/>
            <a:ext cx="10058400" cy="52322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                                                                                 </a:t>
            </a: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output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425209"/>
              </p:ext>
            </p:extLst>
          </p:nvPr>
        </p:nvGraphicFramePr>
        <p:xfrm>
          <a:off x="1723445" y="3196563"/>
          <a:ext cx="8971059" cy="8331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415086"/>
                <a:gridCol w="7555973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400" b="1">
                          <a:effectLst/>
                        </a:rPr>
                        <a:t>property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</a:rPr>
                        <a:t>display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</a:rPr>
                        <a:t>sets the type of CSS box model an element is displayed with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097279" y="4013390"/>
            <a:ext cx="10058401" cy="181295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values: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none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inline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block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run-in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compact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use sparingly, because it can radically alter the page layout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91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Displaying block elements as </a:t>
            </a:r>
            <a:r>
              <a:rPr lang="en-US" dirty="0" smtClean="0"/>
              <a:t>inline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416434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&lt;ul id="topmenu"&gt;</a:t>
            </a:r>
          </a:p>
          <a:p>
            <a:pPr>
              <a:spcBef>
                <a:spcPts val="0"/>
              </a:spcBef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&lt;li&gt;Item 1&lt;/li&gt;</a:t>
            </a:r>
          </a:p>
          <a:p>
            <a:pPr>
              <a:spcBef>
                <a:spcPts val="0"/>
              </a:spcBef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&lt;li&gt;Item 2&lt;/li&gt;</a:t>
            </a:r>
          </a:p>
          <a:p>
            <a:pPr>
              <a:spcBef>
                <a:spcPts val="0"/>
              </a:spcBef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&lt;li&gt;Item 3&lt;/li&gt;</a:t>
            </a:r>
          </a:p>
          <a:p>
            <a:pPr>
              <a:spcBef>
                <a:spcPts val="0"/>
              </a:spcBef>
            </a:pPr>
            <a:r>
              <a:rPr lang="it-IT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&lt;/ul</a:t>
            </a:r>
            <a:r>
              <a:rPr lang="it-IT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         </a:t>
            </a:r>
            <a:r>
              <a:rPr lang="it-IT" sz="18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sz="18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3262168"/>
            <a:ext cx="10058400" cy="1538883"/>
          </a:xfrm>
          <a:prstGeom prst="rect">
            <a:avLst/>
          </a:prstGeo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topmenu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li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display: inline;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border: 2px solid gray;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margin-right: 1em;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5353373"/>
            <a:ext cx="10058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lists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and other block elements can be displayed inline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flow left-to-right on same 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width is determined by content (block elements are 100% of page width)</a:t>
            </a:r>
            <a:endParaRPr lang="en-US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82886" y="4892546"/>
            <a:ext cx="780983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Item 1</a:t>
            </a: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98773" y="4892546"/>
            <a:ext cx="780983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Item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14660" y="4892546"/>
            <a:ext cx="780983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Item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97280" y="4801051"/>
            <a:ext cx="10058400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                       </a:t>
            </a:r>
          </a:p>
          <a:p>
            <a:r>
              <a:rPr lang="en-US" dirty="0" smtClean="0"/>
              <a:t>                                                                                                           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output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62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content and </a:t>
            </a:r>
            <a:r>
              <a:rPr lang="en-US" dirty="0" smtClean="0"/>
              <a:t>width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0388"/>
          </a:xfrm>
          <a:solidFill>
            <a:srgbClr val="FF0000"/>
          </a:solidFill>
        </p:spPr>
        <p:txBody>
          <a:bodyPr/>
          <a:lstStyle/>
          <a:p>
            <a:r>
              <a:rPr lang="en-US" dirty="0"/>
              <a:t>I am not floating, no width set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1" y="4172417"/>
            <a:ext cx="10058400" cy="181295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often floating elements should have a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width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property value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if no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width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is specified, other content may be unable to wrap around the floating element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26938" y="2410247"/>
            <a:ext cx="312874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I am floating right, no width set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97280" y="2965677"/>
            <a:ext cx="10058400" cy="64633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I am floating right, no width set, but my text is very long so this paragraph doesn't really seem like it's floating at all, darn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97280" y="3803085"/>
            <a:ext cx="4190337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I am not floating, 45%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width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49588" y="3803085"/>
            <a:ext cx="470609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I am floating right, 45% width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45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clear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77588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 { background-color: fuchsia;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h2 { clear: right; background-color: cyan;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3075367"/>
            <a:ext cx="9029700" cy="369332"/>
          </a:xfrm>
          <a:prstGeom prst="rect">
            <a:avLst/>
          </a:prstGeom>
          <a:solidFill>
            <a:srgbClr val="FF33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XKCD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webcomic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of romance, sarcasm, math, and language...</a:t>
            </a:r>
            <a:endParaRPr lang="en-US" dirty="0"/>
          </a:p>
        </p:txBody>
      </p:sp>
      <p:pic>
        <p:nvPicPr>
          <p:cNvPr id="4098" name="Picture 2" descr="the man in the h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6980" y="3075368"/>
            <a:ext cx="102870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97280" y="4437443"/>
            <a:ext cx="10058400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My XKCD Fan Site</a:t>
            </a:r>
            <a:endParaRPr lang="en-US" sz="2800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485671"/>
              </p:ext>
            </p:extLst>
          </p:nvPr>
        </p:nvGraphicFramePr>
        <p:xfrm>
          <a:off x="1719470" y="5096924"/>
          <a:ext cx="8810045" cy="11074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396688"/>
                <a:gridCol w="7413357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 b="1" dirty="0">
                          <a:effectLst/>
                        </a:rPr>
                        <a:t>property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>
                          <a:effectLst/>
                        </a:rPr>
                        <a:t>clear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effectLst/>
                        </a:rPr>
                        <a:t>disallows floating elements from overlapping this element; </a:t>
                      </a:r>
                      <a:br>
                        <a:rPr lang="en-US" sz="2200" dirty="0">
                          <a:effectLst/>
                        </a:rPr>
                      </a:br>
                      <a:r>
                        <a:rPr lang="en-US" sz="2200" dirty="0">
                          <a:effectLst/>
                        </a:rPr>
                        <a:t>can be left, right, both, or none (default)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72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error: container too </a:t>
            </a:r>
            <a:r>
              <a:rPr lang="en-US" dirty="0" smtClean="0"/>
              <a:t>short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86309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="images/xkcd.png" alt="the man in the hat" /&gt;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XKCD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webcomic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of romance, sarcasm,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math, and language...&lt;/p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932043"/>
            <a:ext cx="10058400" cy="707886"/>
          </a:xfrm>
          <a:prstGeom prst="rect">
            <a:avLst/>
          </a:prstGeo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 { border: 2px dashed black; }</a:t>
            </a: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 float: right;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3760558"/>
            <a:ext cx="10058400" cy="461665"/>
          </a:xfrm>
          <a:prstGeom prst="rect">
            <a:avLst/>
          </a:prstGeom>
          <a:ln w="28575"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XKCD a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webcomic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of romance, sarcasm, math, and language...</a:t>
            </a:r>
            <a:endParaRPr lang="en-US" sz="2400" dirty="0"/>
          </a:p>
        </p:txBody>
      </p:sp>
      <p:pic>
        <p:nvPicPr>
          <p:cNvPr id="6148" name="Picture 4" descr="the man in the h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7041" y="3780436"/>
            <a:ext cx="102870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97280" y="4886425"/>
            <a:ext cx="10058400" cy="15975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We want the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containing the image to extend downward so that its border encloses the entire image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83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97280" y="2365511"/>
            <a:ext cx="10058400" cy="1699591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overflow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0753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 { border: 2px dashed black; overflow: hidden;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314861"/>
            <a:ext cx="80073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XKCD a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webcomic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of romance, sarcasm, math, and language...</a:t>
            </a:r>
            <a:endParaRPr lang="en-US" sz="2400" dirty="0"/>
          </a:p>
        </p:txBody>
      </p:sp>
      <p:pic>
        <p:nvPicPr>
          <p:cNvPr id="7171" name="Picture 3" descr="the man in the h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2195" y="2395329"/>
            <a:ext cx="1283607" cy="164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61033"/>
              </p:ext>
            </p:extLst>
          </p:nvPr>
        </p:nvGraphicFramePr>
        <p:xfrm>
          <a:off x="1097280" y="4679480"/>
          <a:ext cx="10058400" cy="1107440"/>
        </p:xfrm>
        <a:graphic>
          <a:graphicData uri="http://schemas.openxmlformats.org/drawingml/2006/table">
            <a:tbl>
              <a:tblPr/>
              <a:tblGrid>
                <a:gridCol w="2461246"/>
                <a:gridCol w="7597154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 b="1" smtClean="0">
                          <a:effectLst/>
                        </a:rPr>
                        <a:t>property</a:t>
                      </a:r>
                      <a:endParaRPr lang="en-US" sz="2200" b="1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 b="1" dirty="0" smtClean="0">
                          <a:effectLst/>
                        </a:rPr>
                        <a:t>description</a:t>
                      </a:r>
                      <a:endParaRPr lang="en-US" sz="2200" b="1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>
                          <a:effectLst/>
                        </a:rPr>
                        <a:t>overflow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effectLst/>
                        </a:rPr>
                        <a:t>specifies what to do if an element's content is too large; </a:t>
                      </a:r>
                      <a:br>
                        <a:rPr lang="en-US" sz="2200" dirty="0">
                          <a:effectLst/>
                        </a:rPr>
                      </a:br>
                      <a:r>
                        <a:rPr lang="en-US" sz="2200" dirty="0">
                          <a:effectLst/>
                        </a:rPr>
                        <a:t>can be auto, visible, hidden, or scroll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37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p52"/>
          <p:cNvSpPr txBox="1">
            <a:spLocks noGrp="1"/>
          </p:cNvSpPr>
          <p:nvPr>
            <p:ph type="body" idx="1"/>
          </p:nvPr>
        </p:nvSpPr>
        <p:spPr>
          <a:xfrm>
            <a:off x="1165608" y="1889112"/>
            <a:ext cx="10199077" cy="1997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 smtClean="0"/>
              <a:t>To achieve more complicated layouts, we can enable a different kind of CSS layout rendering mode: </a:t>
            </a:r>
            <a:r>
              <a:rPr lang="en" b="1" dirty="0" smtClean="0"/>
              <a:t>Flex layout.</a:t>
            </a:r>
            <a:endParaRPr b="1" dirty="0" smtClean="0"/>
          </a:p>
          <a:p>
            <a:pPr marL="0" indent="0">
              <a:spcBef>
                <a:spcPts val="1000"/>
              </a:spcBef>
              <a:buNone/>
            </a:pPr>
            <a:r>
              <a:rPr lang="en" b="1" dirty="0" smtClean="0"/>
              <a:t>Flex layout</a:t>
            </a:r>
            <a:r>
              <a:rPr lang="en" dirty="0" smtClean="0"/>
              <a:t> defines a special set of rules for laying out items in rows or columns.</a:t>
            </a:r>
            <a:endParaRPr dirty="0"/>
          </a:p>
        </p:txBody>
      </p:sp>
      <p:sp>
        <p:nvSpPr>
          <p:cNvPr id="489" name="Google Shape;489;p52"/>
          <p:cNvSpPr txBox="1">
            <a:spLocks noGrp="1"/>
          </p:cNvSpPr>
          <p:nvPr>
            <p:ph type="title"/>
          </p:nvPr>
        </p:nvSpPr>
        <p:spPr>
          <a:xfrm>
            <a:off x="1165608" y="969530"/>
            <a:ext cx="7578600" cy="7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dirty="0" smtClean="0"/>
              <a:t>Flex layout</a:t>
            </a:r>
            <a:endParaRPr dirty="0"/>
          </a:p>
        </p:txBody>
      </p:sp>
      <p:sp>
        <p:nvSpPr>
          <p:cNvPr id="491" name="Google Shape;491;p52"/>
          <p:cNvSpPr/>
          <p:nvPr/>
        </p:nvSpPr>
        <p:spPr>
          <a:xfrm>
            <a:off x="7112575" y="3205929"/>
            <a:ext cx="1790100" cy="29976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92" name="Google Shape;492;p52"/>
          <p:cNvSpPr/>
          <p:nvPr/>
        </p:nvSpPr>
        <p:spPr>
          <a:xfrm>
            <a:off x="7201763" y="4615806"/>
            <a:ext cx="600300" cy="6003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93" name="Google Shape;493;p52"/>
          <p:cNvSpPr/>
          <p:nvPr/>
        </p:nvSpPr>
        <p:spPr>
          <a:xfrm>
            <a:off x="7201763" y="3967600"/>
            <a:ext cx="600300" cy="6003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94" name="Google Shape;494;p52"/>
          <p:cNvSpPr/>
          <p:nvPr/>
        </p:nvSpPr>
        <p:spPr>
          <a:xfrm>
            <a:off x="7201763" y="3319393"/>
            <a:ext cx="600300" cy="6003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95" name="Google Shape;495;p52"/>
          <p:cNvSpPr/>
          <p:nvPr/>
        </p:nvSpPr>
        <p:spPr>
          <a:xfrm rot="-5400000">
            <a:off x="3508275" y="3481425"/>
            <a:ext cx="1790100" cy="29976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96" name="Google Shape;496;p52"/>
          <p:cNvSpPr/>
          <p:nvPr/>
        </p:nvSpPr>
        <p:spPr>
          <a:xfrm rot="-5400000">
            <a:off x="4294306" y="4195187"/>
            <a:ext cx="600300" cy="6003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97" name="Google Shape;497;p52"/>
          <p:cNvSpPr/>
          <p:nvPr/>
        </p:nvSpPr>
        <p:spPr>
          <a:xfrm rot="-5400000">
            <a:off x="3646100" y="4195187"/>
            <a:ext cx="600300" cy="6003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98" name="Google Shape;498;p52"/>
          <p:cNvSpPr/>
          <p:nvPr/>
        </p:nvSpPr>
        <p:spPr>
          <a:xfrm rot="-5400000">
            <a:off x="2997893" y="4195187"/>
            <a:ext cx="600300" cy="6003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033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55"/>
          <p:cNvSpPr txBox="1">
            <a:spLocks noGrp="1"/>
          </p:cNvSpPr>
          <p:nvPr>
            <p:ph type="body" idx="1"/>
          </p:nvPr>
        </p:nvSpPr>
        <p:spPr>
          <a:xfrm>
            <a:off x="1165608" y="1740268"/>
            <a:ext cx="10289513" cy="2682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Flex layouts are composed of:</a:t>
            </a:r>
            <a:endParaRPr dirty="0"/>
          </a:p>
          <a:p>
            <a:pPr>
              <a:buChar char="-"/>
            </a:pPr>
            <a:r>
              <a:rPr lang="en" dirty="0"/>
              <a:t>A </a:t>
            </a:r>
            <a:r>
              <a:rPr lang="en" b="1" dirty="0">
                <a:solidFill>
                  <a:srgbClr val="0B5394"/>
                </a:solidFill>
              </a:rPr>
              <a:t>Flex container</a:t>
            </a:r>
            <a:r>
              <a:rPr lang="en" dirty="0"/>
              <a:t>, which contains one or more:</a:t>
            </a:r>
            <a:endParaRPr dirty="0"/>
          </a:p>
          <a:p>
            <a:pPr lvl="1">
              <a:buChar char="-"/>
            </a:pPr>
            <a:r>
              <a:rPr lang="en" b="1" dirty="0">
                <a:solidFill>
                  <a:srgbClr val="A64D79"/>
                </a:solidFill>
              </a:rPr>
              <a:t>Flex item</a:t>
            </a:r>
            <a:r>
              <a:rPr lang="en" dirty="0"/>
              <a:t>(s)</a:t>
            </a:r>
            <a:endParaRPr dirty="0"/>
          </a:p>
          <a:p>
            <a:pPr marL="0" indent="0">
              <a:buNone/>
            </a:pPr>
            <a:r>
              <a:rPr lang="en" dirty="0"/>
              <a:t>You can then apply CSS properties on the </a:t>
            </a:r>
            <a:r>
              <a:rPr lang="en" b="1" dirty="0">
                <a:solidFill>
                  <a:srgbClr val="0B5394"/>
                </a:solidFill>
              </a:rPr>
              <a:t>flex container</a:t>
            </a:r>
            <a:r>
              <a:rPr lang="en" dirty="0"/>
              <a:t> to dictate how the flex items are displayed.</a:t>
            </a:r>
            <a:endParaRPr dirty="0"/>
          </a:p>
          <a:p>
            <a:pPr marL="0" indent="0">
              <a:buNone/>
            </a:pPr>
            <a:endParaRPr dirty="0"/>
          </a:p>
        </p:txBody>
      </p:sp>
      <p:sp>
        <p:nvSpPr>
          <p:cNvPr id="532" name="Google Shape;532;p55"/>
          <p:cNvSpPr txBox="1">
            <a:spLocks noGrp="1"/>
          </p:cNvSpPr>
          <p:nvPr>
            <p:ph type="title"/>
          </p:nvPr>
        </p:nvSpPr>
        <p:spPr>
          <a:xfrm>
            <a:off x="1165608" y="963867"/>
            <a:ext cx="7578600" cy="7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dirty="0"/>
              <a:t>Flex basics</a:t>
            </a:r>
            <a:endParaRPr dirty="0"/>
          </a:p>
        </p:txBody>
      </p:sp>
      <p:sp>
        <p:nvSpPr>
          <p:cNvPr id="534" name="Google Shape;534;p55"/>
          <p:cNvSpPr/>
          <p:nvPr/>
        </p:nvSpPr>
        <p:spPr>
          <a:xfrm>
            <a:off x="2584050" y="4021887"/>
            <a:ext cx="7023900" cy="2170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35" name="Google Shape;535;p55"/>
          <p:cNvSpPr/>
          <p:nvPr/>
        </p:nvSpPr>
        <p:spPr>
          <a:xfrm>
            <a:off x="2880550" y="4361037"/>
            <a:ext cx="1492200" cy="1492200"/>
          </a:xfrm>
          <a:prstGeom prst="roundRect">
            <a:avLst>
              <a:gd name="adj" fmla="val 16667"/>
            </a:avLst>
          </a:pr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36" name="Google Shape;536;p55"/>
          <p:cNvSpPr txBox="1"/>
          <p:nvPr/>
        </p:nvSpPr>
        <p:spPr>
          <a:xfrm>
            <a:off x="2503663" y="3504325"/>
            <a:ext cx="2662800" cy="53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2000" b="1">
                <a:latin typeface="Consolas"/>
                <a:ea typeface="Consolas"/>
                <a:cs typeface="Consolas"/>
                <a:sym typeface="Consolas"/>
              </a:rPr>
              <a:t>id=flex-container</a:t>
            </a:r>
            <a:endParaRPr sz="2000"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37" name="Google Shape;537;p55"/>
          <p:cNvSpPr txBox="1"/>
          <p:nvPr/>
        </p:nvSpPr>
        <p:spPr>
          <a:xfrm>
            <a:off x="3035800" y="4429587"/>
            <a:ext cx="1181700" cy="13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20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class=</a:t>
            </a:r>
            <a:br>
              <a:rPr lang="en" sz="20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20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flex-</a:t>
            </a:r>
            <a:br>
              <a:rPr lang="en" sz="20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20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item</a:t>
            </a:r>
            <a:endParaRPr sz="20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39642940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3214</TotalTime>
  <Words>1416</Words>
  <Application>Microsoft Office PowerPoint</Application>
  <PresentationFormat>Widescreen</PresentationFormat>
  <Paragraphs>275</Paragraphs>
  <Slides>36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Calibri</vt:lpstr>
      <vt:lpstr>Calibri Light</vt:lpstr>
      <vt:lpstr>Consolas</vt:lpstr>
      <vt:lpstr>Courier New</vt:lpstr>
      <vt:lpstr>Times New Roman</vt:lpstr>
      <vt:lpstr>Retrospect</vt:lpstr>
      <vt:lpstr>CSc 337</vt:lpstr>
      <vt:lpstr>The CSS float property</vt:lpstr>
      <vt:lpstr>Float example</vt:lpstr>
      <vt:lpstr>Floating content and width</vt:lpstr>
      <vt:lpstr>The clear property</vt:lpstr>
      <vt:lpstr>Common error: container too short</vt:lpstr>
      <vt:lpstr>The overflow property</vt:lpstr>
      <vt:lpstr>Flex layout</vt:lpstr>
      <vt:lpstr>Flex basics</vt:lpstr>
      <vt:lpstr>Flex basics</vt:lpstr>
      <vt:lpstr>PowerPoint Presentation</vt:lpstr>
      <vt:lpstr>Flex basics: justify-content</vt:lpstr>
      <vt:lpstr>Flex basics: justify-content</vt:lpstr>
      <vt:lpstr>Flex basics: justify-content</vt:lpstr>
      <vt:lpstr>Flex basics: align-items</vt:lpstr>
      <vt:lpstr>Flex basics: align-items</vt:lpstr>
      <vt:lpstr>Flex basics: align-items</vt:lpstr>
      <vt:lpstr>Multiple items</vt:lpstr>
      <vt:lpstr>Multiple items</vt:lpstr>
      <vt:lpstr>Multiple items</vt:lpstr>
      <vt:lpstr>Multiple items</vt:lpstr>
      <vt:lpstr>Multiple items</vt:lpstr>
      <vt:lpstr>flex-direction</vt:lpstr>
      <vt:lpstr>flex-direction</vt:lpstr>
      <vt:lpstr>flex-direction</vt:lpstr>
      <vt:lpstr>flex-direction</vt:lpstr>
      <vt:lpstr>flex-direction</vt:lpstr>
      <vt:lpstr>Activity</vt:lpstr>
      <vt:lpstr>The position property</vt:lpstr>
      <vt:lpstr>Absolute positioning</vt:lpstr>
      <vt:lpstr>Relative positioning</vt:lpstr>
      <vt:lpstr>Fixed positioning</vt:lpstr>
      <vt:lpstr>Alignment vs. float vs. position</vt:lpstr>
      <vt:lpstr>Details about inline boxes</vt:lpstr>
      <vt:lpstr>The display property</vt:lpstr>
      <vt:lpstr>Displaying block elements as inline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33</cp:revision>
  <dcterms:created xsi:type="dcterms:W3CDTF">2014-09-28T20:39:27Z</dcterms:created>
  <dcterms:modified xsi:type="dcterms:W3CDTF">2019-01-17T18:31:27Z</dcterms:modified>
</cp:coreProperties>
</file>