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8" r:id="rId3"/>
    <p:sldId id="289" r:id="rId4"/>
    <p:sldId id="290" r:id="rId5"/>
    <p:sldId id="291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69" r:id="rId14"/>
    <p:sldId id="274" r:id="rId15"/>
    <p:sldId id="275" r:id="rId16"/>
    <p:sldId id="273" r:id="rId17"/>
    <p:sldId id="278" r:id="rId18"/>
    <p:sldId id="279" r:id="rId19"/>
    <p:sldId id="276" r:id="rId20"/>
    <p:sldId id="277" r:id="rId21"/>
    <p:sldId id="287" r:id="rId22"/>
    <p:sldId id="292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F6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7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1/23/2019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cssref/pr_pos_bottom.asp" TargetMode="External"/><Relationship Id="rId2" Type="http://schemas.openxmlformats.org/officeDocument/2006/relationships/hyperlink" Target="http://www.w3schools.com/cssref/pr_pos_top.as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w3schools.com/cssref/pr_pos_right.asp" TargetMode="External"/><Relationship Id="rId4" Type="http://schemas.openxmlformats.org/officeDocument/2006/relationships/hyperlink" Target="http://www.w3schools.com/cssref/pr_pos_left.asp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cssgridgarden.com/" TargetMode="External"/><Relationship Id="rId2" Type="http://schemas.openxmlformats.org/officeDocument/2006/relationships/hyperlink" Target="https://flexboxfrogg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CSc</a:t>
            </a:r>
            <a:r>
              <a:rPr lang="en-US" dirty="0" smtClean="0"/>
              <a:t> 337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Lecture </a:t>
            </a:r>
            <a:r>
              <a:rPr lang="en-US" dirty="0" smtClean="0"/>
              <a:t>5: </a:t>
            </a:r>
            <a:r>
              <a:rPr lang="en-US" smtClean="0"/>
              <a:t>Grid </a:t>
            </a:r>
            <a:r>
              <a:rPr lang="en-US" smtClean="0"/>
              <a:t>layout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0327" y="392437"/>
            <a:ext cx="5265353" cy="3949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0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Unit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Calculates percentages of the container for you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grid-template-rows: 2fr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3fr</a:t>
            </a:r>
          </a:p>
          <a:p>
            <a:pPr marL="0" indent="0">
              <a:buNone/>
            </a:pPr>
            <a:r>
              <a:rPr lang="en-US" dirty="0" smtClean="0"/>
              <a:t>gives you </a:t>
            </a:r>
            <a:r>
              <a:rPr lang="en-US" b="1" dirty="0" smtClean="0"/>
              <a:t>2 rows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first takes up </a:t>
            </a:r>
            <a:r>
              <a:rPr lang="en-US" b="1" dirty="0" smtClean="0"/>
              <a:t>2/5</a:t>
            </a:r>
            <a:r>
              <a:rPr lang="en-US" dirty="0" smtClean="0"/>
              <a:t> of vertical space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second takes up </a:t>
            </a:r>
            <a:r>
              <a:rPr lang="en-US" b="1" dirty="0" smtClean="0"/>
              <a:t>3/5</a:t>
            </a:r>
            <a:r>
              <a:rPr lang="en-US" dirty="0" smtClean="0"/>
              <a:t> of vertical space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0536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Specifying many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Tedious to write out widths many times</a:t>
            </a:r>
          </a:p>
          <a:p>
            <a:endParaRPr lang="en-US" dirty="0"/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repeat </a:t>
            </a:r>
            <a:r>
              <a:rPr lang="en-US" dirty="0" smtClean="0"/>
              <a:t>Example:</a:t>
            </a:r>
          </a:p>
          <a:p>
            <a:endParaRPr lang="en-US" dirty="0" smtClean="0"/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grid-template-rows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repeat(3, 1fr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dirty="0"/>
          </a:p>
          <a:p>
            <a:r>
              <a:rPr lang="en-US" dirty="0" smtClean="0"/>
              <a:t>Creates 3 rows of equal height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1083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 shorthand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grid template in one line:</a:t>
            </a:r>
          </a:p>
          <a:p>
            <a:endParaRPr lang="en-US" dirty="0"/>
          </a:p>
          <a:p>
            <a:r>
              <a:rPr lang="en-US" dirty="0" smtClean="0"/>
              <a:t>   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grid-template: </a:t>
            </a:r>
            <a:r>
              <a:rPr lang="en-US" dirty="0" smtClean="0"/>
              <a:t>rows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dirty="0" smtClean="0"/>
              <a:t> columns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dirty="0"/>
          </a:p>
          <a:p>
            <a:r>
              <a:rPr lang="en-US" dirty="0" smtClean="0"/>
              <a:t>Example: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grid-template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repeat(3, 1fr) / repeat(3, 1fr);</a:t>
            </a:r>
          </a:p>
        </p:txBody>
      </p:sp>
    </p:spTree>
    <p:extLst>
      <p:ext uri="{BB962C8B-B14F-4D97-AF65-F5344CB8AC3E}">
        <p14:creationId xmlns:p14="http://schemas.microsoft.com/office/powerpoint/2010/main" val="35900819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741" y="286603"/>
            <a:ext cx="11676184" cy="1450757"/>
          </a:xfrm>
        </p:spPr>
        <p:txBody>
          <a:bodyPr/>
          <a:lstStyle/>
          <a:p>
            <a:r>
              <a:rPr lang="fr-FR" dirty="0" err="1"/>
              <a:t>Alignment</a:t>
            </a:r>
            <a:r>
              <a:rPr lang="fr-FR" dirty="0"/>
              <a:t> vs. </a:t>
            </a:r>
            <a:r>
              <a:rPr lang="fr-FR" dirty="0" err="1"/>
              <a:t>float</a:t>
            </a:r>
            <a:r>
              <a:rPr lang="fr-FR" dirty="0"/>
              <a:t> </a:t>
            </a:r>
            <a:r>
              <a:rPr lang="fr-FR" dirty="0" smtClean="0"/>
              <a:t>vs </a:t>
            </a:r>
            <a:r>
              <a:rPr lang="fr-FR" dirty="0" err="1" smtClean="0"/>
              <a:t>flexbox</a:t>
            </a:r>
            <a:r>
              <a:rPr lang="fr-FR" dirty="0" smtClean="0"/>
              <a:t> vs </a:t>
            </a:r>
            <a:r>
              <a:rPr lang="fr-FR" dirty="0" err="1" smtClean="0"/>
              <a:t>grid</a:t>
            </a:r>
            <a:r>
              <a:rPr lang="fr-FR" dirty="0" smtClean="0"/>
              <a:t> vs</a:t>
            </a:r>
            <a:r>
              <a:rPr lang="fr-FR" dirty="0"/>
              <a:t>. </a:t>
            </a:r>
            <a:r>
              <a:rPr lang="fr-FR" dirty="0" smtClean="0"/>
              <a:t>position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1" y="1396663"/>
            <a:ext cx="10058400" cy="492150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if possible, lay out an element by 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aligning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its content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horizontal alignment: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text-align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set this on a block element; it aligns the content within it (not the block element itself)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vertical alignment: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vertical-align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set this on an inline element, and it aligns it vertically within its containing element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if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alignment won't work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and you want a one-dimensional layout try </a:t>
            </a:r>
            <a:r>
              <a:rPr lang="en-US" sz="2400" i="1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flexbox</a:t>
            </a:r>
            <a:endParaRPr lang="en-US" sz="2400" i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</a:pPr>
            <a:r>
              <a:rPr kumimoji="0" lang="en-US" sz="24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if alignment won't work and you want a </a:t>
            </a: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two-dimensional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layout try </a:t>
            </a: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grid</a:t>
            </a:r>
            <a:endParaRPr lang="en-US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en-US" sz="24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if </a:t>
            </a:r>
            <a:r>
              <a:rPr kumimoji="0" lang="en-US" sz="2400" b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flexbox</a:t>
            </a:r>
            <a:r>
              <a:rPr kumimoji="0" lang="en-US" sz="24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and grid won't work, try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floating</a:t>
            </a:r>
            <a:endParaRPr kumimoji="0" lang="en-US" sz="2400" b="0" i="1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if floating won't work, try 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positioning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the element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absolute/fixed positioning are a last resort and should not be overused</a:t>
            </a:r>
          </a:p>
        </p:txBody>
      </p:sp>
    </p:spTree>
    <p:extLst>
      <p:ext uri="{BB962C8B-B14F-4D97-AF65-F5344CB8AC3E}">
        <p14:creationId xmlns:p14="http://schemas.microsoft.com/office/powerpoint/2010/main" val="222349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display </a:t>
            </a:r>
            <a:r>
              <a:rPr lang="en-US" dirty="0" smtClean="0"/>
              <a:t>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0205"/>
          </a:xfr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h2 { display: inline; background-color: yellow; 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62400" y="2331555"/>
            <a:ext cx="3839817" cy="52322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This is another heading</a:t>
            </a:r>
            <a:endParaRPr lang="en-US" sz="2800" b="1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331555"/>
            <a:ext cx="2768707" cy="52322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2800" b="1" smtClean="0">
                <a:solidFill>
                  <a:srgbClr val="000000"/>
                </a:solidFill>
                <a:latin typeface="Times New Roman" panose="02020603050405020304" pitchFamily="18" charset="0"/>
              </a:rPr>
              <a:t>This is a heading</a:t>
            </a:r>
            <a:endParaRPr lang="en-US" sz="28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2295939"/>
            <a:ext cx="10058400" cy="523220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000" b="1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</a:rPr>
              <a:t>                                                                                 </a:t>
            </a:r>
          </a:p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output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7425209"/>
              </p:ext>
            </p:extLst>
          </p:nvPr>
        </p:nvGraphicFramePr>
        <p:xfrm>
          <a:off x="1723445" y="3196563"/>
          <a:ext cx="8971059" cy="8331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415086"/>
                <a:gridCol w="7555973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400" b="1">
                          <a:effectLst/>
                        </a:rPr>
                        <a:t>property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 b="1" dirty="0">
                          <a:effectLst/>
                        </a:rPr>
                        <a:t>description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</a:rPr>
                        <a:t>display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</a:rPr>
                        <a:t>sets the type of CSS box model an element is displayed with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097279" y="4013390"/>
            <a:ext cx="10058401" cy="181295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values: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none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inline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block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run-in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compact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...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use very 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sparingly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because it can radically alter the page layout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91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Displaying block elements as </a:t>
            </a:r>
            <a:r>
              <a:rPr lang="en-US" dirty="0" smtClean="0"/>
              <a:t>inline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416434"/>
          </a:xfr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it-I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&lt;ul id="topmenu"&gt;</a:t>
            </a:r>
          </a:p>
          <a:p>
            <a:pPr>
              <a:spcBef>
                <a:spcPts val="0"/>
              </a:spcBef>
            </a:pPr>
            <a:r>
              <a:rPr lang="it-I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&lt;li&gt;Item 1&lt;/li&gt;</a:t>
            </a:r>
          </a:p>
          <a:p>
            <a:pPr>
              <a:spcBef>
                <a:spcPts val="0"/>
              </a:spcBef>
            </a:pPr>
            <a:r>
              <a:rPr lang="it-I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&lt;li&gt;Item 2&lt;/li&gt;</a:t>
            </a:r>
          </a:p>
          <a:p>
            <a:pPr>
              <a:spcBef>
                <a:spcPts val="0"/>
              </a:spcBef>
            </a:pPr>
            <a:r>
              <a:rPr lang="it-I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&lt;li&gt;Item 3&lt;/li&gt;</a:t>
            </a:r>
          </a:p>
          <a:p>
            <a:pPr>
              <a:spcBef>
                <a:spcPts val="0"/>
              </a:spcBef>
            </a:pPr>
            <a:r>
              <a:rPr lang="it-I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&lt;/ul</a:t>
            </a:r>
            <a:r>
              <a:rPr lang="it-IT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           </a:t>
            </a:r>
            <a:r>
              <a:rPr lang="it-IT" sz="18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sz="18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3262168"/>
            <a:ext cx="10058400" cy="1538883"/>
          </a:xfrm>
          <a:prstGeom prst="rect">
            <a:avLst/>
          </a:prstGeo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topmenu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li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display: inline;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border: 2px solid gray;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margin-right: 1em;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5353373"/>
            <a:ext cx="10058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lists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and other block elements can be displayed inline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flow left-to-right on same line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width is determined by content (block elements are 100% of page width)</a:t>
            </a:r>
            <a:endParaRPr lang="en-US" sz="20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82886" y="4892546"/>
            <a:ext cx="780983" cy="369332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Item 1</a:t>
            </a: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98773" y="4892546"/>
            <a:ext cx="780983" cy="369332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Item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14660" y="4892546"/>
            <a:ext cx="780983" cy="369332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Item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97280" y="4801051"/>
            <a:ext cx="10058400" cy="5232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                       </a:t>
            </a:r>
          </a:p>
          <a:p>
            <a:r>
              <a:rPr lang="en-US" dirty="0" smtClean="0"/>
              <a:t>                                                                                                            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output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62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 about inline </a:t>
            </a:r>
            <a:r>
              <a:rPr lang="en-US" dirty="0" smtClean="0"/>
              <a:t>boxes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1381275"/>
            <a:ext cx="10058400" cy="495227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size properties 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width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height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min-width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etc.) are ignored for inline boxes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margin-top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and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margin-bottom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are ignored, but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margin-left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and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margin-right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are not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the containing block box's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text-align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property controls horizontal position of inline boxes within it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text-align does not align block boxes within the page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each inline box's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vertical-align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property aligns it vertically within its block box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29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-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8" y="1845734"/>
            <a:ext cx="9875521" cy="402336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cs typeface="Courier New" panose="02070309020205020404" pitchFamily="49" charset="0"/>
              </a:rPr>
              <a:t>Generate the </a:t>
            </a:r>
            <a:r>
              <a:rPr lang="en-US" sz="2200" dirty="0" smtClean="0">
                <a:cs typeface="Courier New" panose="02070309020205020404" pitchFamily="49" charset="0"/>
              </a:rPr>
              <a:t>appearance on the next slide, </a:t>
            </a:r>
            <a:r>
              <a:rPr lang="en-US" sz="2200" dirty="0">
                <a:cs typeface="Courier New" panose="02070309020205020404" pitchFamily="49" charset="0"/>
              </a:rPr>
              <a:t>starting from this HTML and CSS code.</a:t>
            </a:r>
            <a:endParaRPr lang="en-US" sz="2200" dirty="0" smtClean="0"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div id="outer"&gt;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&lt;div class="box"&gt;&lt;/div&gt;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&lt;div class="box"&gt;&lt;/div&gt;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&lt;div class="box"&gt;&lt;/div&gt;       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&lt;div class="box"&gt;&lt;/div&gt;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&lt;div class="box"&gt;&lt;/div&gt;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&lt;div class="box"&gt;&lt;/div&gt;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&lt;/div&gt; </a:t>
            </a:r>
          </a:p>
        </p:txBody>
      </p:sp>
      <p:sp>
        <p:nvSpPr>
          <p:cNvPr id="4" name="Rectangle 3"/>
          <p:cNvSpPr/>
          <p:nvPr/>
        </p:nvSpPr>
        <p:spPr>
          <a:xfrm>
            <a:off x="6906566" y="2668144"/>
            <a:ext cx="468923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#outer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border: 2px dashed black;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padding: 10px;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.box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width: 100px;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height: 100px;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background-color: black;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margin: 10px;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342721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- </a:t>
            </a:r>
            <a:r>
              <a:rPr lang="en-US" dirty="0"/>
              <a:t>Boxes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2000088"/>
            <a:ext cx="3410125" cy="2248016"/>
          </a:xfrm>
        </p:spPr>
      </p:pic>
    </p:spTree>
    <p:extLst>
      <p:ext uri="{BB962C8B-B14F-4D97-AF65-F5344CB8AC3E}">
        <p14:creationId xmlns:p14="http://schemas.microsoft.com/office/powerpoint/2010/main" val="6730518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- nested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65831"/>
            <a:ext cx="10058400" cy="4023360"/>
          </a:xfrm>
        </p:spPr>
        <p:txBody>
          <a:bodyPr>
            <a:normAutofit/>
          </a:bodyPr>
          <a:lstStyle/>
          <a:p>
            <a:r>
              <a:rPr lang="en-US" dirty="0"/>
              <a:t>Given </a:t>
            </a:r>
            <a:r>
              <a:rPr lang="en-US" dirty="0" smtClean="0"/>
              <a:t>the code below, </a:t>
            </a:r>
            <a:r>
              <a:rPr lang="en-US" dirty="0"/>
              <a:t>write boxes.css to make the appearance on the </a:t>
            </a:r>
            <a:r>
              <a:rPr lang="en-US" dirty="0" smtClean="0"/>
              <a:t>next slide.</a:t>
            </a:r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&lt;!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DOCTYPE html&gt;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&lt;html&gt;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&lt;head&gt;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link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="boxes.css"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="text/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stylesheet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 /&gt;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&lt;/head&gt;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&lt;body&gt;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&lt;div id="outer-box"&gt;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&lt;div id="inner-box"&gt;&lt;/div&gt;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&lt;/div&gt;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&lt;/body&gt;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4194407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position property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5"/>
            <a:ext cx="10058400" cy="1424239"/>
          </a:xfr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div#ad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position: fixed;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right: 10%;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top: 45%;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097280" y="3716278"/>
          <a:ext cx="10058400" cy="22250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437198"/>
                <a:gridCol w="3140765"/>
                <a:gridCol w="5480437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 dirty="0">
                          <a:effectLst/>
                        </a:rPr>
                        <a:t>property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1" dirty="0">
                          <a:effectLst/>
                        </a:rPr>
                        <a:t>value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1" dirty="0">
                          <a:effectLst/>
                        </a:rPr>
                        <a:t>description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</a:tr>
              <a:tr h="0">
                <a:tc rowSpan="4"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position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static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default position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relative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offset from its normal static position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absolute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a fixed position within its containing element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fixed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a fixed position within the browser window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  <a:hlinkClick r:id="rId2"/>
                        </a:rPr>
                        <a:t>top</a:t>
                      </a:r>
                      <a:r>
                        <a:rPr lang="en-US">
                          <a:effectLst/>
                        </a:rPr>
                        <a:t>, </a:t>
                      </a:r>
                      <a:r>
                        <a:rPr lang="en-US">
                          <a:effectLst/>
                          <a:hlinkClick r:id="rId3"/>
                        </a:rPr>
                        <a:t>bottom</a:t>
                      </a:r>
                      <a:r>
                        <a:rPr lang="en-US">
                          <a:effectLst/>
                        </a:rPr>
                        <a:t>, </a:t>
                      </a:r>
                      <a:br>
                        <a:rPr lang="en-US">
                          <a:effectLst/>
                        </a:rPr>
                      </a:br>
                      <a:r>
                        <a:rPr lang="en-US">
                          <a:effectLst/>
                          <a:hlinkClick r:id="rId4"/>
                        </a:rPr>
                        <a:t>left</a:t>
                      </a:r>
                      <a:r>
                        <a:rPr lang="en-US">
                          <a:effectLst/>
                        </a:rPr>
                        <a:t>, </a:t>
                      </a:r>
                      <a:r>
                        <a:rPr lang="en-US">
                          <a:effectLst/>
                          <a:hlinkClick r:id="rId5"/>
                        </a:rPr>
                        <a:t>right</a:t>
                      </a:r>
                      <a:endParaRPr lang="en-US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  <a:tc gridSpan="2"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positions of box's corners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9737599" y="2687742"/>
            <a:ext cx="15167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Here I am!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2128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- nested boxes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2014908"/>
            <a:ext cx="3867349" cy="3886400"/>
          </a:xfrm>
        </p:spPr>
      </p:pic>
      <p:sp>
        <p:nvSpPr>
          <p:cNvPr id="5" name="Rectangle 4"/>
          <p:cNvSpPr/>
          <p:nvPr/>
        </p:nvSpPr>
        <p:spPr>
          <a:xfrm>
            <a:off x="5489749" y="2754982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  <a:p>
            <a:r>
              <a:rPr lang="en-US" dirty="0"/>
              <a:t>The outer border of the box is red, the inner border of the box is black, and the inner background color of the box is yellow.</a:t>
            </a:r>
          </a:p>
          <a:p>
            <a:endParaRPr lang="en-US" dirty="0"/>
          </a:p>
          <a:p>
            <a:r>
              <a:rPr lang="en-US" dirty="0"/>
              <a:t>Both the outer and inner borders have a width of 50 pixels. The yellow portion of the box has a width and height of 200 pixels. The overall box has a width and height of 400 pixels.</a:t>
            </a:r>
          </a:p>
        </p:txBody>
      </p:sp>
    </p:spTree>
    <p:extLst>
      <p:ext uri="{BB962C8B-B14F-4D97-AF65-F5344CB8AC3E}">
        <p14:creationId xmlns:p14="http://schemas.microsoft.com/office/powerpoint/2010/main" val="25260755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Combination layouts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Most pages use many different layouts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Combine and </a:t>
            </a:r>
            <a:r>
              <a:rPr lang="en-US" sz="2400" b="1" dirty="0" smtClean="0"/>
              <a:t>nest </a:t>
            </a:r>
            <a:r>
              <a:rPr lang="en-US" sz="2400" dirty="0" smtClean="0"/>
              <a:t>as needed.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Example:</a:t>
            </a:r>
          </a:p>
          <a:p>
            <a:r>
              <a:rPr lang="en-US" sz="2400" dirty="0" smtClean="0"/>
              <a:t>           https</a:t>
            </a:r>
            <a:r>
              <a:rPr lang="en-US" sz="2400" dirty="0"/>
              <a:t>://www.cs.arizona.edu/</a:t>
            </a:r>
          </a:p>
        </p:txBody>
      </p:sp>
    </p:spTree>
    <p:extLst>
      <p:ext uri="{BB962C8B-B14F-4D97-AF65-F5344CB8AC3E}">
        <p14:creationId xmlns:p14="http://schemas.microsoft.com/office/powerpoint/2010/main" val="1565946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Layout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Games to practice your CSS layout skills:</a:t>
            </a:r>
          </a:p>
          <a:p>
            <a:endParaRPr lang="en-US" sz="2800" dirty="0"/>
          </a:p>
          <a:p>
            <a:pPr lvl="1"/>
            <a:r>
              <a:rPr lang="en-US" sz="2600" dirty="0" err="1" smtClean="0"/>
              <a:t>FlexBox</a:t>
            </a:r>
            <a:r>
              <a:rPr lang="en-US" sz="2600" dirty="0"/>
              <a:t>: </a:t>
            </a:r>
            <a:r>
              <a:rPr lang="en-US" sz="2600" dirty="0">
                <a:hlinkClick r:id="rId2"/>
              </a:rPr>
              <a:t>https://flexboxfroggy.com</a:t>
            </a:r>
            <a:r>
              <a:rPr lang="en-US" sz="2600" dirty="0" smtClean="0">
                <a:hlinkClick r:id="rId2"/>
              </a:rPr>
              <a:t>/</a:t>
            </a:r>
            <a:endParaRPr lang="en-US" sz="2600" dirty="0" smtClean="0"/>
          </a:p>
          <a:p>
            <a:endParaRPr lang="en-US" sz="2800" dirty="0"/>
          </a:p>
          <a:p>
            <a:pPr lvl="1"/>
            <a:r>
              <a:rPr lang="en-US" sz="2600" dirty="0" smtClean="0"/>
              <a:t>Grid</a:t>
            </a:r>
            <a:r>
              <a:rPr lang="en-US" sz="2600" dirty="0"/>
              <a:t>: </a:t>
            </a:r>
            <a:r>
              <a:rPr lang="en-US" sz="2600" dirty="0">
                <a:hlinkClick r:id="rId3"/>
              </a:rPr>
              <a:t>https://cssgridgarden.com</a:t>
            </a:r>
            <a:r>
              <a:rPr lang="en-US" sz="2600" dirty="0" smtClean="0">
                <a:hlinkClick r:id="rId3"/>
              </a:rPr>
              <a:t>/</a:t>
            </a:r>
            <a:endParaRPr lang="en-US" sz="26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14822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Absolute </a:t>
            </a:r>
            <a:r>
              <a:rPr lang="en-US" dirty="0" smtClean="0"/>
              <a:t>positioning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5989320" cy="1583266"/>
          </a:xfr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menubar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position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absolute;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left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400px;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top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50px;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3356161"/>
            <a:ext cx="6058894" cy="3167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removed from normal flow (like floating ones)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positioned relative to the block element 	containing them (assuming that block also 	uses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absolute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or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relative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positioning)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actual position determined 	by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top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bottom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left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right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values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should often specify a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width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property as well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219" name="Picture 3" descr="absolute position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3369" y="2926729"/>
            <a:ext cx="3867150" cy="3171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290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Relative </a:t>
            </a:r>
            <a:r>
              <a:rPr lang="en-US" dirty="0" smtClean="0"/>
              <a:t>positioning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0266"/>
          </a:xfr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#area2 { position: relative; 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71437" y="2286000"/>
            <a:ext cx="6044979" cy="35057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absolute-positioned elements are normally positioned at an offset from the corner of the overall web page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to instead cause the absolute element to position itself relative to some other element's corner, wrap the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absolute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element in an element whose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position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is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relative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43" name="Picture 3" descr="absolute position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8530" y="2537590"/>
            <a:ext cx="3867150" cy="3171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091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Fixed </a:t>
            </a:r>
            <a:r>
              <a:rPr lang="en-US" dirty="0" smtClean="0"/>
              <a:t>positioning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122970"/>
            <a:ext cx="5462546" cy="374612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 </a:t>
            </a:r>
            <a:r>
              <a:rPr lang="en-US" sz="2200" dirty="0" smtClean="0"/>
              <a:t>  removed </a:t>
            </a:r>
            <a:r>
              <a:rPr lang="en-US" sz="2200" dirty="0"/>
              <a:t>from normal flow (like floating ones)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 positioned </a:t>
            </a:r>
            <a:r>
              <a:rPr lang="en-US" sz="2200" dirty="0"/>
              <a:t>relative to the browser window</a:t>
            </a:r>
          </a:p>
          <a:p>
            <a:pPr lvl="1"/>
            <a:r>
              <a:rPr lang="en-US" sz="2200" dirty="0"/>
              <a:t>even when the user scrolls the window, element will remain in the same place</a:t>
            </a:r>
          </a:p>
          <a:p>
            <a:endParaRPr lang="en-US" sz="2200" dirty="0"/>
          </a:p>
        </p:txBody>
      </p:sp>
      <p:pic>
        <p:nvPicPr>
          <p:cNvPr id="11266" name="Picture 2" descr="fixed position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8530" y="2122970"/>
            <a:ext cx="3867150" cy="235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148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Layouts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/>
              <a:t>Flexbox</a:t>
            </a:r>
            <a:r>
              <a:rPr lang="en-US" sz="3600" dirty="0" smtClean="0"/>
              <a:t> - designed for one-dimensional layouts</a:t>
            </a:r>
          </a:p>
          <a:p>
            <a:endParaRPr lang="en-US" sz="3600" dirty="0"/>
          </a:p>
          <a:p>
            <a:r>
              <a:rPr lang="en-US" sz="3600" b="1" dirty="0" smtClean="0"/>
              <a:t>Grid</a:t>
            </a:r>
            <a:r>
              <a:rPr lang="en-US" sz="3600" dirty="0" smtClean="0"/>
              <a:t> - designed for two-dimensional layouts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09978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Grid 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Use if you want rows and columns</a:t>
            </a:r>
          </a:p>
          <a:p>
            <a:endParaRPr lang="en-US" sz="2400" dirty="0"/>
          </a:p>
          <a:p>
            <a:r>
              <a:rPr lang="en-US" sz="2400" dirty="0"/>
              <a:t>W</a:t>
            </a:r>
            <a:r>
              <a:rPr lang="en-US" sz="2400" dirty="0" smtClean="0"/>
              <a:t>orks similarly to </a:t>
            </a:r>
            <a:r>
              <a:rPr lang="en-US" sz="2400" dirty="0" err="1" smtClean="0"/>
              <a:t>Flexbox</a:t>
            </a:r>
            <a:endParaRPr lang="en-US" sz="2400" dirty="0"/>
          </a:p>
          <a:p>
            <a:pPr lvl="1"/>
            <a:r>
              <a:rPr lang="en-US" sz="2400" dirty="0" smtClean="0"/>
              <a:t>outer container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display: grid</a:t>
            </a:r>
          </a:p>
          <a:p>
            <a:pPr lvl="1"/>
            <a:r>
              <a:rPr lang="en-US" sz="2400" dirty="0" smtClean="0"/>
              <a:t>inner items end up in a grid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14218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Grid 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default all items are in one column</a:t>
            </a:r>
          </a:p>
          <a:p>
            <a:endParaRPr lang="en-US" dirty="0"/>
          </a:p>
          <a:p>
            <a:r>
              <a:rPr lang="en-US" dirty="0" smtClean="0"/>
              <a:t>to change the number of rows and columns specify the grid template in the </a:t>
            </a:r>
            <a:r>
              <a:rPr lang="en-US" b="1" dirty="0" smtClean="0"/>
              <a:t>container</a:t>
            </a:r>
            <a:r>
              <a:rPr lang="en-US" dirty="0" smtClean="0"/>
              <a:t> CSS: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grid-template-rows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dirty="0"/>
              <a:t> </a:t>
            </a:r>
            <a:r>
              <a:rPr lang="en-US" dirty="0" smtClean="0"/>
              <a:t>width </a:t>
            </a:r>
            <a:r>
              <a:rPr lang="en-US" dirty="0" err="1" smtClean="0"/>
              <a:t>width</a:t>
            </a:r>
            <a:r>
              <a:rPr lang="en-US" dirty="0" smtClean="0"/>
              <a:t> …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grid-template-columns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dirty="0"/>
              <a:t> </a:t>
            </a:r>
            <a:r>
              <a:rPr lang="en-US" dirty="0" smtClean="0"/>
              <a:t>width </a:t>
            </a:r>
            <a:r>
              <a:rPr lang="en-US" dirty="0" err="1" smtClean="0"/>
              <a:t>width</a:t>
            </a:r>
            <a:r>
              <a:rPr lang="en-US" dirty="0" smtClean="0"/>
              <a:t> …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width is the width of the column</a:t>
            </a:r>
          </a:p>
          <a:p>
            <a:pPr marL="0" indent="0">
              <a:buNone/>
            </a:pPr>
            <a:r>
              <a:rPr lang="en-US" dirty="0" smtClean="0"/>
              <a:t>write a width as many times as columns you want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573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Grid Layout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</a:p>
          <a:p>
            <a:endParaRPr lang="en-US" dirty="0" smtClean="0"/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.container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display: grid;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grid-template-rows: 200px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200px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200px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grid-template-columns: 200px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200px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200px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r>
              <a:rPr lang="en-US" dirty="0" smtClean="0"/>
              <a:t>Creates a grid with three rows and three columns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44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3241</TotalTime>
  <Words>835</Words>
  <Application>Microsoft Office PowerPoint</Application>
  <PresentationFormat>Widescreen</PresentationFormat>
  <Paragraphs>204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Calibri Light</vt:lpstr>
      <vt:lpstr>Consolas</vt:lpstr>
      <vt:lpstr>Courier New</vt:lpstr>
      <vt:lpstr>Times New Roman</vt:lpstr>
      <vt:lpstr>Retrospect</vt:lpstr>
      <vt:lpstr>CSc 337</vt:lpstr>
      <vt:lpstr>The position property</vt:lpstr>
      <vt:lpstr>Absolute positioning</vt:lpstr>
      <vt:lpstr>Relative positioning</vt:lpstr>
      <vt:lpstr>Fixed positioning</vt:lpstr>
      <vt:lpstr>Complex Layouts</vt:lpstr>
      <vt:lpstr>Grid Layout</vt:lpstr>
      <vt:lpstr>Grid Layout</vt:lpstr>
      <vt:lpstr>Grid Layout Example</vt:lpstr>
      <vt:lpstr>fr Unit</vt:lpstr>
      <vt:lpstr>Specifying many columns</vt:lpstr>
      <vt:lpstr>Template shorthand</vt:lpstr>
      <vt:lpstr>Alignment vs. float vs flexbox vs grid vs. position</vt:lpstr>
      <vt:lpstr>The display property</vt:lpstr>
      <vt:lpstr>Displaying block elements as inline</vt:lpstr>
      <vt:lpstr>Details about inline boxes</vt:lpstr>
      <vt:lpstr>Exercise - Boxes</vt:lpstr>
      <vt:lpstr>Exercise - Boxes</vt:lpstr>
      <vt:lpstr>Exercise - nested boxes</vt:lpstr>
      <vt:lpstr>Exercise - nested boxes</vt:lpstr>
      <vt:lpstr>Combination layouts</vt:lpstr>
      <vt:lpstr>Layout Practice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154</dc:title>
  <dc:creator>allison</dc:creator>
  <cp:lastModifiedBy>allison</cp:lastModifiedBy>
  <cp:revision>38</cp:revision>
  <dcterms:created xsi:type="dcterms:W3CDTF">2014-09-28T20:39:27Z</dcterms:created>
  <dcterms:modified xsi:type="dcterms:W3CDTF">2019-01-24T03:54:17Z</dcterms:modified>
</cp:coreProperties>
</file>