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69" r:id="rId14"/>
    <p:sldId id="274" r:id="rId15"/>
    <p:sldId id="275" r:id="rId16"/>
    <p:sldId id="273" r:id="rId17"/>
    <p:sldId id="278" r:id="rId18"/>
    <p:sldId id="279" r:id="rId19"/>
    <p:sldId id="276" r:id="rId20"/>
    <p:sldId id="277" r:id="rId21"/>
    <p:sldId id="287" r:id="rId22"/>
    <p:sldId id="29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pos_bottom.asp" TargetMode="External"/><Relationship Id="rId2" Type="http://schemas.openxmlformats.org/officeDocument/2006/relationships/hyperlink" Target="http://www.w3schools.com/cssref/pr_pos_top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cssref/pr_pos_right.asp" TargetMode="External"/><Relationship Id="rId4" Type="http://schemas.openxmlformats.org/officeDocument/2006/relationships/hyperlink" Target="http://www.w3schools.com/cssref/pr_pos_left.asp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ssgridgarden.com/" TargetMode="External"/><Relationship Id="rId2" Type="http://schemas.openxmlformats.org/officeDocument/2006/relationships/hyperlink" Target="https://flexboxfrogg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5: </a:t>
            </a:r>
            <a:r>
              <a:rPr lang="en-US" smtClean="0"/>
              <a:t>Grid </a:t>
            </a:r>
            <a:r>
              <a:rPr lang="en-US" smtClean="0"/>
              <a:t>layout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327" y="392437"/>
            <a:ext cx="5265353" cy="39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Calculates percentages of the container for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grid-template-rows: 2fr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3fr</a:t>
            </a:r>
          </a:p>
          <a:p>
            <a:pPr marL="0" indent="0">
              <a:buNone/>
            </a:pPr>
            <a:r>
              <a:rPr lang="en-US" dirty="0" smtClean="0"/>
              <a:t>gives you </a:t>
            </a:r>
            <a:r>
              <a:rPr lang="en-US" b="1" dirty="0" smtClean="0"/>
              <a:t>2 rows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first takes up </a:t>
            </a:r>
            <a:r>
              <a:rPr lang="en-US" b="1" dirty="0" smtClean="0"/>
              <a:t>2/5</a:t>
            </a:r>
            <a:r>
              <a:rPr lang="en-US" dirty="0" smtClean="0"/>
              <a:t> of vertical space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second takes up </a:t>
            </a:r>
            <a:r>
              <a:rPr lang="en-US" b="1" dirty="0" smtClean="0"/>
              <a:t>3/5</a:t>
            </a:r>
            <a:r>
              <a:rPr lang="en-US" dirty="0" smtClean="0"/>
              <a:t> of vertical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3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many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Tedious to write out widths many times</a:t>
            </a:r>
          </a:p>
          <a:p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repeat </a:t>
            </a:r>
            <a:r>
              <a:rPr lang="en-US" dirty="0" smtClean="0"/>
              <a:t>Example: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grid-template-rows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repeat(3, 1fr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/>
          </a:p>
          <a:p>
            <a:r>
              <a:rPr lang="en-US" dirty="0" smtClean="0"/>
              <a:t>Creates 3 rows of equal height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0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shorthand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grid template in one line:</a:t>
            </a:r>
          </a:p>
          <a:p>
            <a:endParaRPr lang="en-US" dirty="0"/>
          </a:p>
          <a:p>
            <a:r>
              <a:rPr lang="en-US" dirty="0" smtClean="0"/>
              <a:t>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grid-template: </a:t>
            </a:r>
            <a:r>
              <a:rPr lang="en-US" dirty="0" smtClean="0"/>
              <a:t>rows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 columns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grid-template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repeat(3, 1fr) / repeat(3, 1fr);</a:t>
            </a:r>
          </a:p>
        </p:txBody>
      </p:sp>
    </p:spTree>
    <p:extLst>
      <p:ext uri="{BB962C8B-B14F-4D97-AF65-F5344CB8AC3E}">
        <p14:creationId xmlns:p14="http://schemas.microsoft.com/office/powerpoint/2010/main" val="3590081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741" y="286603"/>
            <a:ext cx="11676184" cy="1450757"/>
          </a:xfrm>
        </p:spPr>
        <p:txBody>
          <a:bodyPr/>
          <a:lstStyle/>
          <a:p>
            <a:r>
              <a:rPr lang="fr-FR" dirty="0" err="1"/>
              <a:t>Alignment</a:t>
            </a:r>
            <a:r>
              <a:rPr lang="fr-FR" dirty="0"/>
              <a:t> vs. </a:t>
            </a:r>
            <a:r>
              <a:rPr lang="fr-FR" dirty="0" err="1"/>
              <a:t>float</a:t>
            </a:r>
            <a:r>
              <a:rPr lang="fr-FR" dirty="0"/>
              <a:t> </a:t>
            </a:r>
            <a:r>
              <a:rPr lang="fr-FR" dirty="0" smtClean="0"/>
              <a:t>vs </a:t>
            </a:r>
            <a:r>
              <a:rPr lang="fr-FR" dirty="0" err="1" smtClean="0"/>
              <a:t>flexbox</a:t>
            </a:r>
            <a:r>
              <a:rPr lang="fr-FR" dirty="0" smtClean="0"/>
              <a:t> vs </a:t>
            </a:r>
            <a:r>
              <a:rPr lang="fr-FR" dirty="0" err="1" smtClean="0"/>
              <a:t>grid</a:t>
            </a:r>
            <a:r>
              <a:rPr lang="fr-FR" dirty="0" smtClean="0"/>
              <a:t> vs</a:t>
            </a:r>
            <a:r>
              <a:rPr lang="fr-FR" dirty="0"/>
              <a:t>. </a:t>
            </a:r>
            <a:r>
              <a:rPr lang="fr-FR" dirty="0" smtClean="0"/>
              <a:t>position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1" y="1396663"/>
            <a:ext cx="10058400" cy="492150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possible, lay out an element by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aligning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its content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horizontal alignment: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text-align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set this on a block element; it aligns the content within it (not the block element itself)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vertical alignment: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set this on an inline element, and it aligns it vertically within its containing element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alignment won't work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you want a one-dimensional layout try </a:t>
            </a:r>
            <a:r>
              <a:rPr lang="en-US" sz="2400" i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flexbox</a:t>
            </a:r>
            <a:endParaRPr lang="en-US" sz="2400" i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</a:pP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if alignment won't work and you want a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two-dimensional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layout try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grid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if </a:t>
            </a:r>
            <a:r>
              <a:rPr kumimoji="0" lang="en-US" sz="2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flexbox</a:t>
            </a: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grid won't work, try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floating</a:t>
            </a:r>
            <a:endParaRPr kumimoji="0" lang="en-US" sz="24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floating won't work, try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positioning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the element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absolute/fixed positioning are a last resort and should not be overused</a:t>
            </a:r>
          </a:p>
        </p:txBody>
      </p:sp>
    </p:spTree>
    <p:extLst>
      <p:ext uri="{BB962C8B-B14F-4D97-AF65-F5344CB8AC3E}">
        <p14:creationId xmlns:p14="http://schemas.microsoft.com/office/powerpoint/2010/main" val="222349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display </a:t>
            </a:r>
            <a:r>
              <a:rPr lang="en-US" dirty="0" smtClean="0"/>
              <a:t>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205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h2 { display: inline; background-color: yellow;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2331555"/>
            <a:ext cx="3839817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another heading</a:t>
            </a:r>
            <a:endParaRPr lang="en-US" sz="2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331555"/>
            <a:ext cx="2768707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This is a heading</a:t>
            </a: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295939"/>
            <a:ext cx="10058400" cy="5232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                                                                                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25209"/>
              </p:ext>
            </p:extLst>
          </p:nvPr>
        </p:nvGraphicFramePr>
        <p:xfrm>
          <a:off x="1723445" y="3196563"/>
          <a:ext cx="8971059" cy="8331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15086"/>
                <a:gridCol w="7555973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display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sets the type of CSS box model an element is displayed with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97279" y="4013390"/>
            <a:ext cx="10058401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values: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inline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block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run-in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compact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very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sparingly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because it can radically alter the page layout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block elements as </a:t>
            </a:r>
            <a:r>
              <a:rPr lang="en-US" dirty="0" smtClean="0"/>
              <a:t>inline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16434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&lt;ul id="topmenu"&gt;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&lt;li&gt;Item 1&lt;/li&gt;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&lt;li&gt;Item 2&lt;/li&gt;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&lt;li&gt;Item 3&lt;/li&gt;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&lt;/ul</a:t>
            </a:r>
            <a:r>
              <a:rPr lang="it-IT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    </a:t>
            </a:r>
            <a:r>
              <a:rPr lang="it-IT" sz="18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18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262168"/>
            <a:ext cx="10058400" cy="1538883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topmenu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li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display: inline;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border: 2px solid gray;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margin-right: 1em;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353373"/>
            <a:ext cx="10058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lists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and other block elements can be displayed inline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flow left-to-right on same 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width is determined by content (block elements are 100% of page width)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2886" y="4892546"/>
            <a:ext cx="7809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Item 1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98773" y="4892546"/>
            <a:ext cx="7809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Item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14660" y="4892546"/>
            <a:ext cx="7809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Item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280" y="4801051"/>
            <a:ext cx="1005840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                      </a:t>
            </a:r>
          </a:p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2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about inline </a:t>
            </a:r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381275"/>
            <a:ext cx="10058400" cy="49522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size properties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height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min-width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etc.) are ignored for inline boxes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margin-top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margin-bottom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are ignored, but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margin-left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margin-right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are not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the containing block box's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text-align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controls horizontal position of inline boxes within it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text-align does not align block boxes within the page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each inline box's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aligns it vertically within its block box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8" y="1845734"/>
            <a:ext cx="9875521" cy="40233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cs typeface="Courier New" panose="02070309020205020404" pitchFamily="49" charset="0"/>
              </a:rPr>
              <a:t>Generate the </a:t>
            </a:r>
            <a:r>
              <a:rPr lang="en-US" sz="2200" dirty="0" smtClean="0">
                <a:cs typeface="Courier New" panose="02070309020205020404" pitchFamily="49" charset="0"/>
              </a:rPr>
              <a:t>appearance on the next slide, </a:t>
            </a:r>
            <a:r>
              <a:rPr lang="en-US" sz="2200" dirty="0">
                <a:cs typeface="Courier New" panose="02070309020205020404" pitchFamily="49" charset="0"/>
              </a:rPr>
              <a:t>starting from this HTML and CSS code.</a:t>
            </a:r>
            <a:endParaRPr lang="en-US" sz="2200" dirty="0" smtClean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div id="outer"&gt;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class="box"&gt;&lt;/div&gt;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class="box"&gt;&lt;/div&gt;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class="box"&gt;&lt;/div&gt;     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class="box"&gt;&lt;/div&gt;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class="box"&gt;&lt;/div&gt;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class="box"&gt;&lt;/div&gt;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 </a:t>
            </a:r>
          </a:p>
        </p:txBody>
      </p:sp>
      <p:sp>
        <p:nvSpPr>
          <p:cNvPr id="4" name="Rectangle 3"/>
          <p:cNvSpPr/>
          <p:nvPr/>
        </p:nvSpPr>
        <p:spPr>
          <a:xfrm>
            <a:off x="6906566" y="2668144"/>
            <a:ext cx="46892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#outer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border: 2px dashed black;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padding: 10px;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.box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width: 100px;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height: 100px;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background-color: black;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margin: 10px;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4272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</a:t>
            </a:r>
            <a:r>
              <a:rPr lang="en-US" dirty="0"/>
              <a:t>Boxes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000088"/>
            <a:ext cx="3410125" cy="2248016"/>
          </a:xfrm>
        </p:spPr>
      </p:pic>
    </p:spTree>
    <p:extLst>
      <p:ext uri="{BB962C8B-B14F-4D97-AF65-F5344CB8AC3E}">
        <p14:creationId xmlns:p14="http://schemas.microsoft.com/office/powerpoint/2010/main" val="673051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nested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65831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Given </a:t>
            </a:r>
            <a:r>
              <a:rPr lang="en-US" dirty="0" smtClean="0"/>
              <a:t>the code below, </a:t>
            </a:r>
            <a:r>
              <a:rPr lang="en-US" dirty="0"/>
              <a:t>write boxes.css to make the appearance on the </a:t>
            </a:r>
            <a:r>
              <a:rPr lang="en-US" dirty="0" smtClean="0"/>
              <a:t>next slide.</a:t>
            </a: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DOCTYPE 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="boxes.css"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="text/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stylesheet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&lt;div id="outer-box"&gt;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&lt;div id="inner-box"&gt;&lt;/div&gt;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&lt;/div&gt;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19440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position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1424239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div#ad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position: fixed;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right: 10%;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top: 45%;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97280" y="3716278"/>
          <a:ext cx="10058400" cy="2225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37198"/>
                <a:gridCol w="3140765"/>
                <a:gridCol w="5480437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value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position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static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default position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relative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offset from its normal static position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absolute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 fixed position within its containing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fixed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 fixed position within the browser window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2"/>
                        </a:rPr>
                        <a:t>top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3"/>
                        </a:rPr>
                        <a:t>bottom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4"/>
                        </a:rPr>
                        <a:t>left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5"/>
                        </a:rPr>
                        <a:t>right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positions of box's corners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737599" y="2687742"/>
            <a:ext cx="1516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Here I am!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12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nested boxes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014908"/>
            <a:ext cx="3867349" cy="3886400"/>
          </a:xfrm>
        </p:spPr>
      </p:pic>
      <p:sp>
        <p:nvSpPr>
          <p:cNvPr id="5" name="Rectangle 4"/>
          <p:cNvSpPr/>
          <p:nvPr/>
        </p:nvSpPr>
        <p:spPr>
          <a:xfrm>
            <a:off x="5489749" y="275498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The outer border of the box is red, the inner border of the box is black, and the inner background color of the box is yellow.</a:t>
            </a:r>
          </a:p>
          <a:p>
            <a:endParaRPr lang="en-US" dirty="0"/>
          </a:p>
          <a:p>
            <a:r>
              <a:rPr lang="en-US" dirty="0"/>
              <a:t>Both the outer and inner borders have a width of 50 pixels. The yellow portion of the box has a width and height of 200 pixels. The overall box has a width and height of 400 pixels.</a:t>
            </a:r>
          </a:p>
        </p:txBody>
      </p:sp>
    </p:spTree>
    <p:extLst>
      <p:ext uri="{BB962C8B-B14F-4D97-AF65-F5344CB8AC3E}">
        <p14:creationId xmlns:p14="http://schemas.microsoft.com/office/powerpoint/2010/main" val="2526075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Most pages use many different layouts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Combine and </a:t>
            </a:r>
            <a:r>
              <a:rPr lang="en-US" sz="2400" b="1" dirty="0" smtClean="0"/>
              <a:t>nest </a:t>
            </a:r>
            <a:r>
              <a:rPr lang="en-US" sz="2400" dirty="0" smtClean="0"/>
              <a:t>as needed.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Example:</a:t>
            </a:r>
          </a:p>
          <a:p>
            <a:r>
              <a:rPr lang="en-US" sz="2400" dirty="0" smtClean="0"/>
              <a:t>           https</a:t>
            </a:r>
            <a:r>
              <a:rPr lang="en-US" sz="2400" dirty="0"/>
              <a:t>://www.cs.arizona.edu/</a:t>
            </a:r>
          </a:p>
        </p:txBody>
      </p:sp>
    </p:spTree>
    <p:extLst>
      <p:ext uri="{BB962C8B-B14F-4D97-AF65-F5344CB8AC3E}">
        <p14:creationId xmlns:p14="http://schemas.microsoft.com/office/powerpoint/2010/main" val="156594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Games to practice your CSS layout skills:</a:t>
            </a:r>
          </a:p>
          <a:p>
            <a:endParaRPr lang="en-US" sz="2800" dirty="0"/>
          </a:p>
          <a:p>
            <a:pPr lvl="1"/>
            <a:r>
              <a:rPr lang="en-US" sz="2600" dirty="0" err="1" smtClean="0"/>
              <a:t>FlexBox</a:t>
            </a:r>
            <a:r>
              <a:rPr lang="en-US" sz="2600" dirty="0"/>
              <a:t>: </a:t>
            </a:r>
            <a:r>
              <a:rPr lang="en-US" sz="2600" dirty="0">
                <a:hlinkClick r:id="rId2"/>
              </a:rPr>
              <a:t>https://flexboxfroggy.com</a:t>
            </a:r>
            <a:r>
              <a:rPr lang="en-US" sz="2600" dirty="0" smtClean="0">
                <a:hlinkClick r:id="rId2"/>
              </a:rPr>
              <a:t>/</a:t>
            </a:r>
            <a:endParaRPr lang="en-US" sz="2600" dirty="0" smtClean="0"/>
          </a:p>
          <a:p>
            <a:endParaRPr lang="en-US" sz="2800" dirty="0"/>
          </a:p>
          <a:p>
            <a:pPr lvl="1"/>
            <a:r>
              <a:rPr lang="en-US" sz="2600" dirty="0" smtClean="0"/>
              <a:t>Grid</a:t>
            </a:r>
            <a:r>
              <a:rPr lang="en-US" sz="2600" dirty="0"/>
              <a:t>: </a:t>
            </a:r>
            <a:r>
              <a:rPr lang="en-US" sz="2600" dirty="0">
                <a:hlinkClick r:id="rId3"/>
              </a:rPr>
              <a:t>https://cssgridgarden.com</a:t>
            </a:r>
            <a:r>
              <a:rPr lang="en-US" sz="2600" dirty="0" smtClean="0">
                <a:hlinkClick r:id="rId3"/>
              </a:rPr>
              <a:t>/</a:t>
            </a:r>
            <a:endParaRPr lang="en-US" sz="26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482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989320" cy="1583266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absolute;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left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400px;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50px;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356161"/>
            <a:ext cx="6058894" cy="3167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removed from normal flow (like floating ones)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positioned relative to the block element 	containing them (assuming that block also 	uses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absolute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relative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positioning)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actual position determined 	by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bottom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right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values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should often specify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as well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9" name="Picture 3" descr="absolute posi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369" y="2926729"/>
            <a:ext cx="386715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9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#area2 { position: relative;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1437" y="2286000"/>
            <a:ext cx="6044979" cy="3505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absolute-positioned elements are normally positioned at an offset from the corner of the overall web page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to instead cause the absolute element to position itself relative to some other element's corner, wrap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absolute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element in an element whose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relative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43" name="Picture 3" descr="absolute posi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30" y="2537590"/>
            <a:ext cx="386715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9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22970"/>
            <a:ext cx="5462546" cy="37461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smtClean="0"/>
              <a:t>  removed </a:t>
            </a:r>
            <a:r>
              <a:rPr lang="en-US" sz="2200" dirty="0"/>
              <a:t>from normal flow (like floating ones)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 positioned </a:t>
            </a:r>
            <a:r>
              <a:rPr lang="en-US" sz="2200" dirty="0"/>
              <a:t>relative to the browser window</a:t>
            </a:r>
          </a:p>
          <a:p>
            <a:pPr lvl="1"/>
            <a:r>
              <a:rPr lang="en-US" sz="2200" dirty="0"/>
              <a:t>even when the user scrolls the window, element will remain in the same place</a:t>
            </a:r>
          </a:p>
          <a:p>
            <a:endParaRPr lang="en-US" sz="2200" dirty="0"/>
          </a:p>
        </p:txBody>
      </p:sp>
      <p:pic>
        <p:nvPicPr>
          <p:cNvPr id="11266" name="Picture 2" descr="fixed posi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30" y="2122970"/>
            <a:ext cx="386715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48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Flexbox</a:t>
            </a:r>
            <a:r>
              <a:rPr lang="en-US" sz="3600" dirty="0" smtClean="0"/>
              <a:t> - designed for one-dimensional layouts</a:t>
            </a:r>
          </a:p>
          <a:p>
            <a:endParaRPr lang="en-US" sz="3600" dirty="0"/>
          </a:p>
          <a:p>
            <a:r>
              <a:rPr lang="en-US" sz="3600" b="1" dirty="0" smtClean="0"/>
              <a:t>Grid</a:t>
            </a:r>
            <a:r>
              <a:rPr lang="en-US" sz="3600" dirty="0" smtClean="0"/>
              <a:t> - designed for two-dimensional layouts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9978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 if you want rows and columns</a:t>
            </a:r>
          </a:p>
          <a:p>
            <a:endParaRPr lang="en-US" sz="2400" dirty="0"/>
          </a:p>
          <a:p>
            <a:r>
              <a:rPr lang="en-US" sz="2400" dirty="0"/>
              <a:t>W</a:t>
            </a:r>
            <a:r>
              <a:rPr lang="en-US" sz="2400" dirty="0" smtClean="0"/>
              <a:t>orks similarly to </a:t>
            </a:r>
            <a:r>
              <a:rPr lang="en-US" sz="2400" dirty="0" err="1" smtClean="0"/>
              <a:t>Flexbox</a:t>
            </a:r>
            <a:endParaRPr lang="en-US" sz="2400" dirty="0"/>
          </a:p>
          <a:p>
            <a:pPr lvl="1"/>
            <a:r>
              <a:rPr lang="en-US" sz="2400" dirty="0" smtClean="0"/>
              <a:t>outer container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display: grid</a:t>
            </a:r>
          </a:p>
          <a:p>
            <a:pPr lvl="1"/>
            <a:r>
              <a:rPr lang="en-US" sz="2400" dirty="0" smtClean="0"/>
              <a:t>inner items end up in a grid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421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 all items are in one column</a:t>
            </a:r>
          </a:p>
          <a:p>
            <a:endParaRPr lang="en-US" dirty="0"/>
          </a:p>
          <a:p>
            <a:r>
              <a:rPr lang="en-US" dirty="0" smtClean="0"/>
              <a:t>to change the number of rows and columns specify the grid template in the </a:t>
            </a:r>
            <a:r>
              <a:rPr lang="en-US" b="1" dirty="0" smtClean="0"/>
              <a:t>container</a:t>
            </a:r>
            <a:r>
              <a:rPr lang="en-US" dirty="0" smtClean="0"/>
              <a:t> CSS: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grid-template-rows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</a:t>
            </a:r>
            <a:r>
              <a:rPr lang="en-US" dirty="0" smtClean="0"/>
              <a:t>width </a:t>
            </a:r>
            <a:r>
              <a:rPr lang="en-US" dirty="0" err="1" smtClean="0"/>
              <a:t>width</a:t>
            </a:r>
            <a:r>
              <a:rPr lang="en-US" dirty="0" smtClean="0"/>
              <a:t> 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grid-template-columns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</a:t>
            </a:r>
            <a:r>
              <a:rPr lang="en-US" dirty="0" smtClean="0"/>
              <a:t>width </a:t>
            </a:r>
            <a:r>
              <a:rPr lang="en-US" dirty="0" err="1" smtClean="0"/>
              <a:t>width</a:t>
            </a:r>
            <a:r>
              <a:rPr lang="en-US" dirty="0" smtClean="0"/>
              <a:t> 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width is the width of the column</a:t>
            </a:r>
          </a:p>
          <a:p>
            <a:pPr marL="0" indent="0">
              <a:buNone/>
            </a:pPr>
            <a:r>
              <a:rPr lang="en-US" dirty="0" smtClean="0"/>
              <a:t>write a width as many times as columns you want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7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Layout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.container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display: grid;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grid-template-rows: 200px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200px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200px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grid-template-columns: 200px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200px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200px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Creates a grid with three rows and three columns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3241</TotalTime>
  <Words>835</Words>
  <Application>Microsoft Office PowerPoint</Application>
  <PresentationFormat>Widescreen</PresentationFormat>
  <Paragraphs>204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Courier New</vt:lpstr>
      <vt:lpstr>Times New Roman</vt:lpstr>
      <vt:lpstr>Retrospect</vt:lpstr>
      <vt:lpstr>CSc 337</vt:lpstr>
      <vt:lpstr>The position property</vt:lpstr>
      <vt:lpstr>Absolute positioning</vt:lpstr>
      <vt:lpstr>Relative positioning</vt:lpstr>
      <vt:lpstr>Fixed positioning</vt:lpstr>
      <vt:lpstr>Complex Layouts</vt:lpstr>
      <vt:lpstr>Grid Layout</vt:lpstr>
      <vt:lpstr>Grid Layout</vt:lpstr>
      <vt:lpstr>Grid Layout Example</vt:lpstr>
      <vt:lpstr>fr Unit</vt:lpstr>
      <vt:lpstr>Specifying many columns</vt:lpstr>
      <vt:lpstr>Template shorthand</vt:lpstr>
      <vt:lpstr>Alignment vs. float vs flexbox vs grid vs. position</vt:lpstr>
      <vt:lpstr>The display property</vt:lpstr>
      <vt:lpstr>Displaying block elements as inline</vt:lpstr>
      <vt:lpstr>Details about inline boxes</vt:lpstr>
      <vt:lpstr>Exercise - Boxes</vt:lpstr>
      <vt:lpstr>Exercise - Boxes</vt:lpstr>
      <vt:lpstr>Exercise - nested boxes</vt:lpstr>
      <vt:lpstr>Exercise - nested boxes</vt:lpstr>
      <vt:lpstr>Combination layouts</vt:lpstr>
      <vt:lpstr>Layout Practice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38</cp:revision>
  <dcterms:created xsi:type="dcterms:W3CDTF">2014-09-28T20:39:27Z</dcterms:created>
  <dcterms:modified xsi:type="dcterms:W3CDTF">2019-01-24T03:54:17Z</dcterms:modified>
</cp:coreProperties>
</file>