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84" r:id="rId17"/>
    <p:sldId id="272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max.asp" TargetMode="External"/><Relationship Id="rId13" Type="http://schemas.openxmlformats.org/officeDocument/2006/relationships/hyperlink" Target="http://www.w3schools.com/jsref/jsref_sin.asp" TargetMode="External"/><Relationship Id="rId3" Type="http://schemas.openxmlformats.org/officeDocument/2006/relationships/hyperlink" Target="http://www.w3schools.com/jsref/jsref_abs.asp" TargetMode="External"/><Relationship Id="rId7" Type="http://schemas.openxmlformats.org/officeDocument/2006/relationships/hyperlink" Target="http://www.w3schools.com/jsref/jsref_log.asp" TargetMode="External"/><Relationship Id="rId12" Type="http://schemas.openxmlformats.org/officeDocument/2006/relationships/hyperlink" Target="http://www.w3schools.com/jsref/jsref_round.asp" TargetMode="External"/><Relationship Id="rId2" Type="http://schemas.openxmlformats.org/officeDocument/2006/relationships/hyperlink" Target="http://www.w3schools.com/jsref/jsref_obj_ma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floor.asp" TargetMode="External"/><Relationship Id="rId11" Type="http://schemas.openxmlformats.org/officeDocument/2006/relationships/hyperlink" Target="http://www.w3schools.com/jsref/jsref_random.asp" TargetMode="External"/><Relationship Id="rId5" Type="http://schemas.openxmlformats.org/officeDocument/2006/relationships/hyperlink" Target="http://www.w3schools.com/jsref/jsref_cos.asp" TargetMode="External"/><Relationship Id="rId15" Type="http://schemas.openxmlformats.org/officeDocument/2006/relationships/hyperlink" Target="http://www.w3schools.com/jsref/jsref_tan.asp" TargetMode="External"/><Relationship Id="rId10" Type="http://schemas.openxmlformats.org/officeDocument/2006/relationships/hyperlink" Target="http://www.w3schools.com/jsref/jsref_pow.asp" TargetMode="External"/><Relationship Id="rId4" Type="http://schemas.openxmlformats.org/officeDocument/2006/relationships/hyperlink" Target="http://www.w3schools.com/jsref/jsref_ceil.asp" TargetMode="External"/><Relationship Id="rId9" Type="http://schemas.openxmlformats.org/officeDocument/2006/relationships/hyperlink" Target="http://www.w3schools.com/jsref/jsref_min.asp" TargetMode="External"/><Relationship Id="rId14" Type="http://schemas.openxmlformats.org/officeDocument/2006/relationships/hyperlink" Target="http://www.w3schools.com/jsref/jsref_sqrt.as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js_obj_boolean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js_break.as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shift.asp" TargetMode="External"/><Relationship Id="rId13" Type="http://schemas.openxmlformats.org/officeDocument/2006/relationships/hyperlink" Target="http://www.w3schools.com/jsref/jsref_unshift.asp" TargetMode="External"/><Relationship Id="rId3" Type="http://schemas.openxmlformats.org/officeDocument/2006/relationships/hyperlink" Target="http://www.w3schools.com/jsref/jsref_concat_array.asp" TargetMode="External"/><Relationship Id="rId7" Type="http://schemas.openxmlformats.org/officeDocument/2006/relationships/hyperlink" Target="http://www.w3schools.com/jsref/jsref_reverse.asp" TargetMode="External"/><Relationship Id="rId12" Type="http://schemas.openxmlformats.org/officeDocument/2006/relationships/hyperlink" Target="http://www.w3schools.com/jsref/jsref_toString_array.asp" TargetMode="External"/><Relationship Id="rId2" Type="http://schemas.openxmlformats.org/officeDocument/2006/relationships/hyperlink" Target="http://www.w3schools.com/jsref/jsref_obj_arra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push.asp" TargetMode="External"/><Relationship Id="rId11" Type="http://schemas.openxmlformats.org/officeDocument/2006/relationships/hyperlink" Target="http://www.w3schools.com/jsref/jsref_splice.asp" TargetMode="External"/><Relationship Id="rId5" Type="http://schemas.openxmlformats.org/officeDocument/2006/relationships/hyperlink" Target="http://www.w3schools.com/jsref/jsref_pop.asp" TargetMode="External"/><Relationship Id="rId10" Type="http://schemas.openxmlformats.org/officeDocument/2006/relationships/hyperlink" Target="http://www.w3schools.com/jsref/jsref_sort.asp" TargetMode="External"/><Relationship Id="rId4" Type="http://schemas.openxmlformats.org/officeDocument/2006/relationships/hyperlink" Target="http://www.w3schools.com/jsref/jsref_join.asp" TargetMode="External"/><Relationship Id="rId9" Type="http://schemas.openxmlformats.org/officeDocument/2006/relationships/hyperlink" Target="http://www.w3schools.com/jsref/jsref_slice_array.as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Event_driven_programmin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jsref_onclick.as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iticisms_of_Internet_Explorer#JavaScript_and_DOM" TargetMode="External"/><Relationship Id="rId2" Type="http://schemas.openxmlformats.org/officeDocument/2006/relationships/hyperlink" Target="http://www.webstandards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dom_obj_style.asp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alistapart.com/articles/behavioralseparation" TargetMode="External"/><Relationship Id="rId2" Type="http://schemas.openxmlformats.org/officeDocument/2006/relationships/hyperlink" Target="http://en.wikipedia.org/wiki/Unobtrusive_JavaScrip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script.crockford.com/remedial.html" TargetMode="External"/><Relationship Id="rId2" Type="http://schemas.openxmlformats.org/officeDocument/2006/relationships/hyperlink" Target="http://www.w3schools.com/js/js_variables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house.com/javascript/precedenc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split.asp" TargetMode="External"/><Relationship Id="rId3" Type="http://schemas.openxmlformats.org/officeDocument/2006/relationships/hyperlink" Target="http://www.w3schools.com/jsref/jsref_charCodeAt.asp" TargetMode="External"/><Relationship Id="rId7" Type="http://schemas.openxmlformats.org/officeDocument/2006/relationships/hyperlink" Target="http://www.w3schools.com/jsref/jsref_replace.asp" TargetMode="External"/><Relationship Id="rId2" Type="http://schemas.openxmlformats.org/officeDocument/2006/relationships/hyperlink" Target="http://www.w3schools.com/jsref/jsref_charA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lastIndexOf.asp" TargetMode="External"/><Relationship Id="rId11" Type="http://schemas.openxmlformats.org/officeDocument/2006/relationships/hyperlink" Target="http://www.w3schools.com/jsref/jsref_toUpperCase.asp" TargetMode="External"/><Relationship Id="rId5" Type="http://schemas.openxmlformats.org/officeDocument/2006/relationships/hyperlink" Target="http://www.w3schools.com/jsref/jsref_indexOf.asp" TargetMode="External"/><Relationship Id="rId10" Type="http://schemas.openxmlformats.org/officeDocument/2006/relationships/hyperlink" Target="http://www.w3schools.com/jsref/jsref_toLowerCase.asp" TargetMode="External"/><Relationship Id="rId4" Type="http://schemas.openxmlformats.org/officeDocument/2006/relationships/hyperlink" Target="http://www.w3schools.com/jsref/jsref_fromCharCode.asp" TargetMode="External"/><Relationship Id="rId9" Type="http://schemas.openxmlformats.org/officeDocument/2006/relationships/hyperlink" Target="http://www.w3schools.com/jsref/jsref_substring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6</a:t>
            </a:r>
            <a:r>
              <a:rPr lang="en-US" dirty="0" smtClean="0"/>
              <a:t>: </a:t>
            </a:r>
            <a:r>
              <a:rPr lang="en-US" dirty="0" err="1" smtClean="0"/>
              <a:t>Javascript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-26837"/>
            <a:ext cx="5137737" cy="513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String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67544"/>
            <a:ext cx="7824746" cy="8588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escape sequences behave as in Java: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\' \" \&amp; \n \t \\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to convert between numbers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641290"/>
            <a:ext cx="10058400" cy="163121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count = 10;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s1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 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count;            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"10"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s2 = count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" bananas,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!";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"10 bananas,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n1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("42 is the answer");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42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n2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410742"/>
            <a:ext cx="100584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access characters of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use [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index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] or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79" y="4872407"/>
            <a:ext cx="10133937" cy="1015663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s[0]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- 1);</a:t>
            </a:r>
          </a:p>
        </p:txBody>
      </p:sp>
    </p:spTree>
    <p:extLst>
      <p:ext uri="{BB962C8B-B14F-4D97-AF65-F5344CB8AC3E}">
        <p14:creationId xmlns:p14="http://schemas.microsoft.com/office/powerpoint/2010/main" val="374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 </a:t>
            </a:r>
            <a:r>
              <a:rPr lang="en-US" i="1" dirty="0"/>
              <a:t>(same as </a:t>
            </a:r>
            <a:r>
              <a:rPr lang="en-US" i="1" dirty="0" smtClean="0"/>
              <a:t>Java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577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single-line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multi-line comment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796428"/>
            <a:ext cx="10058400" cy="3105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identical to Java's comment 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recall: 3 comment syntaxes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HTML: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&lt;!--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--&gt;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CSS/JS: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/*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*/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Java/JS: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8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76161"/>
            <a:ext cx="10058400" cy="1026675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(initialization; condition; update)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802836"/>
            <a:ext cx="10058400" cy="144655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var sum = 0;</a:t>
            </a:r>
          </a:p>
          <a:p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(var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100;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sum = sum +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56641"/>
            <a:ext cx="10058400" cy="2123658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s1 = "hello";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s2 = "";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(var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s2 += s1[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+ s1[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s2 stores "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hheelllloo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Math</a:t>
            </a:r>
            <a:r>
              <a:rPr lang="en-US" dirty="0"/>
              <a:t> 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477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rand1to10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* 10 + 1);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three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910585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abs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ceil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cos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floor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log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max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min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pow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random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2"/>
              </a:rPr>
              <a:t>round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3"/>
              </a:rPr>
              <a:t>sin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4"/>
              </a:rPr>
              <a:t>sqrt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5"/>
              </a:rPr>
              <a:t>tan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335177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PI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2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65995"/>
            <a:ext cx="9720393" cy="41828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Relational: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&lt; &gt;= &lt;=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Logical: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&amp;&amp; || 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Equality: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 !=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=== !==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most logical operators automatically convert types. These are all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 &lt; "7"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 == 42.0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"5.0" == 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!==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strict equality tests; checks both type and value:</a:t>
            </a: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"5.0" === 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Boolean</a:t>
            </a:r>
            <a:r>
              <a:rPr lang="en-US" dirty="0"/>
              <a:t> 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iLikeJS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ieIsGood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"IE6" &gt; 0;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("web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great") {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true */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(0) {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false */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935187"/>
            <a:ext cx="7677141" cy="307484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value can be used as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falsey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 values: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truthy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 values: anything else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converting a value into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explicitly: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otherValue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!!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otherValue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values: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9888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benson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9;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caroline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at this point in the code,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ned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null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benson's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caroline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854700"/>
            <a:ext cx="1005840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has not been declared, does not exist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exists, but was specifically assigned an empty 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Why does JavaScript have both of these?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statement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49796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291686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identical structure to Java's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if/else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allows almost anything as a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condition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764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821757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while (condition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80" y="4190686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break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continue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keywords also behave as in Java but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do not use them in this class!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347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[];   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[value, value, ..., value];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pre-filled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name[index] = value;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180522"/>
            <a:ext cx="10058400" cy="203132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ducks = ["Huey", "Dewey", "Louie"];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stooges = [];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stooges[0] = "Larry";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stooges[1] = "Moe";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stooges[4] = "Curly";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stooges[4] =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017555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two ways to initialize an array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(grows as needed when elements are added)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</a:t>
            </a:r>
            <a:r>
              <a:rPr lang="en-US" dirty="0" smtClean="0"/>
              <a:t>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237919"/>
            <a:ext cx="10058400" cy="8200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client-side </a:t>
            </a:r>
            <a:r>
              <a:rPr lang="en-US" sz="2400" b="1" dirty="0"/>
              <a:t>script</a:t>
            </a:r>
            <a:r>
              <a:rPr lang="en-US" sz="2400" dirty="0"/>
              <a:t>: code runs in browser </a:t>
            </a:r>
            <a:r>
              <a:rPr lang="en-US" sz="2400" i="1" dirty="0"/>
              <a:t>after</a:t>
            </a:r>
            <a:r>
              <a:rPr lang="en-US" sz="2400" dirty="0"/>
              <a:t> page is sent back from </a:t>
            </a:r>
            <a:r>
              <a:rPr lang="en-US" sz="2400" dirty="0" smtClean="0"/>
              <a:t>server often </a:t>
            </a:r>
            <a:r>
              <a:rPr lang="en-US" sz="2400" dirty="0"/>
              <a:t>this code manipulates the page or responds to user actions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026" name="Picture 2" descr="client-side scrip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84" y="2021067"/>
            <a:ext cx="5628591" cy="302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0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 </a:t>
            </a:r>
            <a:r>
              <a:rPr lang="en-US" dirty="0" smtClean="0">
                <a:hlinkClick r:id="rId2"/>
              </a:rPr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7422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 = ["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"Jason"];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("Brian");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Jason, Brian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("Kelly");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Kelly,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Jason, Brian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Kelly,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Jason,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744722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array serves as many data structures: list, queue, stack, 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concat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push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reverse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slice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sort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splice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2"/>
              </a:rPr>
              <a:t>toString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3"/>
              </a:rPr>
              <a:t>unshift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add / remove from back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add / remove from front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 the element that is removed</a:t>
            </a:r>
          </a:p>
        </p:txBody>
      </p:sp>
    </p:spTree>
    <p:extLst>
      <p:ext uri="{BB962C8B-B14F-4D97-AF65-F5344CB8AC3E}">
        <p14:creationId xmlns:p14="http://schemas.microsoft.com/office/powerpoint/2010/main" val="6124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strings: split and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45336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 = "the quick brown fox";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 ");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["the", "quick", "brown", "fox"]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a.reverse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["fox", "brown", "quick", "the"]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("!");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fox!brown!quick!the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276745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split breaks apart a string into an array using a delimiter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can also be used with regular expressions surrounded by /: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a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sz="2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(/[ \t]+/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join merges an array into a single string, placing a delimiter between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5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621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07904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alert("Hello!");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alert("How are you?");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946060"/>
            <a:ext cx="10039454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above could be the contents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example.js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linked to our HTML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statements placed into functions can be evaluated in response to user events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Event-driven </a:t>
            </a:r>
            <a:r>
              <a:rPr lang="en-US" dirty="0" smtClean="0">
                <a:hlinkClick r:id="rId2"/>
              </a:rPr>
              <a:t>programming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5070871"/>
            <a:ext cx="9044438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JS programs have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they respond to user actions called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event-driven programming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writing programs driven by user events</a:t>
            </a:r>
          </a:p>
        </p:txBody>
      </p:sp>
      <p:pic>
        <p:nvPicPr>
          <p:cNvPr id="22531" name="Picture 3" descr="ev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438" y="1917426"/>
            <a:ext cx="6652083" cy="328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&lt;element attributes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();"&gt;...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70201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Click me!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211228"/>
            <a:ext cx="10058400" cy="258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functions can be set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interact with the element, the function will execute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just one of many event HTML attributes we'll use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Buttons: &lt;button&gt;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the canonical clickable UI control (inline)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334739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496079"/>
            <a:ext cx="10058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button's text appears inside tag; can also contain images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To make a responsive button or other UI control: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choose the control (e.g. button) and event (e.g. mouse click) of interest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write a JavaScript function to run when the event occurs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attach the function to the event on the control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730743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03" y="2768143"/>
            <a:ext cx="908097" cy="28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Accessing an element: </a:t>
            </a:r>
            <a:r>
              <a:rPr lang="en-US" sz="4000" dirty="0" err="1"/>
              <a:t>document.getElementById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70788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id="icon01"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="images/octopus.jpg" alt="an animal" /&gt;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914373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octopusImage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("icon01");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octopusImage.src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"images/kitty.gif";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266656"/>
            <a:ext cx="10367685" cy="7972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document.getElementById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 the DOM object for an element with a given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37812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57" y="4247751"/>
            <a:ext cx="2101958" cy="11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/>
              <a:t>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6796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'q' happens to be the name of Google's required parameter --&gt;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type="text" name="q" value="Colbert Report"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type="submit" value="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852530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606682"/>
            <a:ext cx="10058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element is used to create many UI controls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inline element that MUST be self-closed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name </a:t>
            </a:r>
            <a:r>
              <a:rPr lang="en-US" sz="2400" dirty="0"/>
              <a:t>attribute specifies name of query parameter to pass to </a:t>
            </a:r>
            <a:r>
              <a:rPr lang="en-US" sz="2400" dirty="0" smtClean="0"/>
              <a:t>server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type </a:t>
            </a:r>
            <a:r>
              <a:rPr lang="en-US" sz="2400" dirty="0"/>
              <a:t>can be button, checkbox, file, hidden, password, radio, reset, submit, text, </a:t>
            </a:r>
            <a:r>
              <a:rPr lang="en-US" sz="2400" dirty="0" smtClean="0"/>
              <a:t>...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value </a:t>
            </a:r>
            <a:r>
              <a:rPr lang="en-US" sz="2400" dirty="0"/>
              <a:t>attribute specifies control's initial text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14" y="2915078"/>
            <a:ext cx="3264068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fields: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36614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size="10"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="8"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type="password"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size="16" /&gt; Password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type="submit" value="Log In"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875628"/>
            <a:ext cx="10058400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22181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attributes: disabled, </a:t>
            </a:r>
            <a:r>
              <a:rPr lang="en-US" sz="2400" dirty="0" err="1"/>
              <a:t>maxlength</a:t>
            </a:r>
            <a:r>
              <a:rPr lang="en-US" sz="2400" dirty="0"/>
              <a:t>, </a:t>
            </a:r>
            <a:r>
              <a:rPr lang="en-US" sz="2400" dirty="0" err="1"/>
              <a:t>readonly</a:t>
            </a:r>
            <a:r>
              <a:rPr lang="en-US" sz="2400" dirty="0"/>
              <a:t>, size, </a:t>
            </a:r>
            <a:r>
              <a:rPr lang="en-US" sz="2400" dirty="0" smtClean="0"/>
              <a:t>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size </a:t>
            </a:r>
            <a:r>
              <a:rPr lang="en-US" sz="2400" dirty="0"/>
              <a:t>attribute controls onscreen width of text </a:t>
            </a:r>
            <a:r>
              <a:rPr lang="en-US" sz="2400" dirty="0" smtClean="0"/>
              <a:t>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maxlength</a:t>
            </a:r>
            <a:r>
              <a:rPr lang="en-US" sz="2400" dirty="0" smtClean="0"/>
              <a:t> </a:t>
            </a:r>
            <a:r>
              <a:rPr lang="en-US" sz="2400" dirty="0"/>
              <a:t>limits how many characters user is able to type into field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2960909"/>
            <a:ext cx="3797495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9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boxes: &lt;</a:t>
            </a:r>
            <a:r>
              <a:rPr lang="en-US" dirty="0" err="1"/>
              <a:t>textarea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</p:spPr>
        <p:txBody>
          <a:bodyPr/>
          <a:lstStyle/>
          <a:p>
            <a:pPr algn="ctr"/>
            <a:r>
              <a:rPr lang="en-US" i="1" dirty="0"/>
              <a:t>a multi-line text input area (inline)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rows="4" cols="20"&gt;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your comments here.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8587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initial </a:t>
            </a:r>
            <a:r>
              <a:rPr lang="en-US" sz="2400" dirty="0"/>
              <a:t>text is placed inside </a:t>
            </a:r>
            <a:r>
              <a:rPr lang="en-US" sz="2400" dirty="0" err="1"/>
              <a:t>textarea</a:t>
            </a:r>
            <a:r>
              <a:rPr lang="en-US" sz="2400" dirty="0"/>
              <a:t> tag (optional)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rows and cols attributes specify height/width in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 err="1"/>
              <a:t>readonly</a:t>
            </a:r>
            <a:r>
              <a:rPr lang="en-US" sz="2400" dirty="0"/>
              <a:t> attribute means text cannot be modified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268008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3277509"/>
            <a:ext cx="2655503" cy="118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JavaScript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 </a:t>
            </a:r>
            <a:r>
              <a:rPr lang="en-US" sz="2200" dirty="0"/>
              <a:t>lightweight programming language ("scripting language")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used </a:t>
            </a:r>
            <a:r>
              <a:rPr lang="en-US" sz="2200" dirty="0"/>
              <a:t>to make web pages interactive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insert dynamic text into HTML (ex: user name)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react to events (ex: page load user click)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get information about a user's computer (ex: browser type)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perform calculations on user's computer (ex: form validation)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</a:t>
            </a:r>
            <a:r>
              <a:rPr lang="en-US" sz="2200" dirty="0"/>
              <a:t> </a:t>
            </a:r>
            <a:r>
              <a:rPr lang="en-US" sz="2200" dirty="0">
                <a:hlinkClick r:id="rId2"/>
              </a:rPr>
              <a:t>web standard</a:t>
            </a:r>
            <a:r>
              <a:rPr lang="en-US" sz="2200" dirty="0"/>
              <a:t> (but not supported identically by </a:t>
            </a:r>
            <a:r>
              <a:rPr lang="en-US" sz="2200" dirty="0">
                <a:hlinkClick r:id="rId3"/>
              </a:rPr>
              <a:t>all browsers</a:t>
            </a:r>
            <a:r>
              <a:rPr lang="en-US" sz="22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NOT </a:t>
            </a:r>
            <a:r>
              <a:rPr lang="en-US" sz="2200" dirty="0"/>
              <a:t>related to Java other than by name and some syntactic similarities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670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DOM properties for form </a:t>
            </a:r>
            <a:r>
              <a:rPr lang="nb-NO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57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type="text" size="7"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="7"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id="frosh" type="checkbox" checked="checked" /&gt; Freshman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03443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frosh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("frosh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11329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41" y="3578911"/>
            <a:ext cx="2749691" cy="31116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146851" y="4338612"/>
          <a:ext cx="8213697" cy="1625600"/>
        </p:xfrm>
        <a:graphic>
          <a:graphicData uri="http://schemas.openxmlformats.org/drawingml/2006/table">
            <a:tbl>
              <a:tblPr/>
              <a:tblGrid>
                <a:gridCol w="1113183"/>
                <a:gridCol w="3866322"/>
                <a:gridCol w="3234192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text/value chosen by the user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sid.value could be "1234567"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checked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box is checked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frosh.checked is true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disabled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control is disabled (boolean)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frosh.disabled is false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text box is read-only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sid.readOnly</a:t>
                      </a:r>
                      <a:r>
                        <a:rPr lang="en-US" dirty="0">
                          <a:effectLst/>
                        </a:rPr>
                        <a:t> is false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0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styles with the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79968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objectName.style.propertyName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50051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fancytext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"&gt;Don't forget your homework!&lt;/span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857937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fancytext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text.style.color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"#ff5500";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text.style.fontSize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"40pt";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89153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42" y="4564522"/>
            <a:ext cx="4267419" cy="33656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902225" y="5079578"/>
          <a:ext cx="6683072" cy="650240"/>
        </p:xfrm>
        <a:graphic>
          <a:graphicData uri="http://schemas.openxmlformats.org/drawingml/2006/table">
            <a:tbl>
              <a:tblPr/>
              <a:tblGrid>
                <a:gridCol w="1113183"/>
                <a:gridCol w="5569889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style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lets you set any CSS style property for an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97280" y="5719843"/>
            <a:ext cx="10058400" cy="7357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properties as in CSS, but with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camelCasedNames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not names-with-underscores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examples: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backgroundColor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borderLeftWidth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fontFamily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DOM styling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926"/>
            <a:ext cx="727410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many students forget to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setting styles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99379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clickMe.color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"red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3438275"/>
            <a:ext cx="7401834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style properties are capitalized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not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like-this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869162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clickMe.style.font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-size = "14pt";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"14pt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62160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style properties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must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be set as strings, often with units at the end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097280" y="5064495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clickMe.style.width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200;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clickMe.style.width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"200px";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clickMe.style.padding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"0.5em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0417" y="5987825"/>
            <a:ext cx="10210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write exactly the value you would have written in the CSS, but in quotes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JavaScript </a:t>
            </a:r>
            <a:r>
              <a:rPr lang="en-US" sz="2200" dirty="0"/>
              <a:t>event code seen previously was </a:t>
            </a:r>
            <a:r>
              <a:rPr lang="en-US" sz="2200" i="1" dirty="0"/>
              <a:t>obtrusive</a:t>
            </a:r>
            <a:r>
              <a:rPr lang="en-US" sz="2200" dirty="0"/>
              <a:t>, in the HTML; this is bad style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now </a:t>
            </a:r>
            <a:r>
              <a:rPr lang="en-US" sz="2200" dirty="0"/>
              <a:t>we'll see how to write </a:t>
            </a:r>
            <a:r>
              <a:rPr lang="en-US" sz="2200" i="1" dirty="0">
                <a:hlinkClick r:id="rId2"/>
              </a:rPr>
              <a:t>unobtrusive</a:t>
            </a:r>
            <a:r>
              <a:rPr lang="en-US" sz="2200" dirty="0">
                <a:hlinkClick r:id="rId2"/>
              </a:rPr>
              <a:t> JavaScript</a:t>
            </a:r>
            <a:r>
              <a:rPr lang="en-US" sz="2200" dirty="0"/>
              <a:t> 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HTML with no JavaScript code inside the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uses the JS DOM to attach and execute all JavaScript event handlers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allows</a:t>
            </a:r>
            <a:r>
              <a:rPr lang="en-US" sz="2200" dirty="0"/>
              <a:t> </a:t>
            </a:r>
            <a:r>
              <a:rPr lang="en-US" sz="2200" dirty="0">
                <a:hlinkClick r:id="rId3"/>
              </a:rPr>
              <a:t>separation</a:t>
            </a:r>
            <a:r>
              <a:rPr lang="en-US" sz="2200" dirty="0"/>
              <a:t> of web site into 3 major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content</a:t>
            </a:r>
            <a:r>
              <a:rPr lang="en-US" sz="2200" dirty="0"/>
              <a:t> (HTML) - 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presentation</a:t>
            </a:r>
            <a:r>
              <a:rPr lang="en-US" sz="2200" dirty="0"/>
              <a:t> (CSS) - how does it look?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behavior</a:t>
            </a:r>
            <a:r>
              <a:rPr lang="en-US" sz="2200" dirty="0"/>
              <a:t> (JavaScript) - how does it respond to user interaction?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564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Obtrusive event handlers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96548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OK button is clicked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0420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bad style (HTML is cluttered with JS code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goal: remove all JavaScript code from the HTML body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96877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816" y="3540810"/>
            <a:ext cx="488975" cy="3365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36" y="2727289"/>
            <a:ext cx="3435527" cy="140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2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Attaching an event handler in JavaScript </a:t>
            </a:r>
            <a:r>
              <a:rPr lang="en-US" sz="4400" dirty="0" smtClean="0"/>
              <a:t>code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objectName.onevent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06486"/>
            <a:ext cx="10058400" cy="40011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id="ok"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06596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okButton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okButton.onclick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24615"/>
            <a:ext cx="100584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it is legal to attach event handlers to elements' DOM objects in your JavaScript code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notice that you do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put parentheses after the function's name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better style than attaching them in the HTML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9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my code run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1513692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 ... &lt;/body&gt; 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99792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x = 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f(n) { return n + 1;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g(n) { return n - 1;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f(x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460963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file's JS code runs the moment the browser loads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variables are declared immediately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functions are declared but not called, unless your global code explicitly calls them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5753674"/>
            <a:ext cx="10058400" cy="7972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at this point in time, the browser has not yet read your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none of the DOM objects for tags on the page have been created yet</a:t>
            </a:r>
          </a:p>
        </p:txBody>
      </p:sp>
    </p:spTree>
    <p:extLst>
      <p:ext uri="{BB962C8B-B14F-4D97-AF65-F5344CB8AC3E}">
        <p14:creationId xmlns:p14="http://schemas.microsoft.com/office/powerpoint/2010/main" val="196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failed attempt at being </a:t>
            </a:r>
            <a:r>
              <a:rPr lang="en-US" dirty="0" smtClean="0"/>
              <a:t>unobtrusive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8326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&lt;script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&lt;div&gt;&lt;button id="ok"&gt;OK&lt;/button&gt;&lt;/div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2900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error: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229891"/>
            <a:ext cx="1005840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problem: global JS code runs the moment the script is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processed before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loaded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 elements are available yet or can be accessed yet via the DOM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need a way to attach the handler after the page has loaded...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window.onload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000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to initialize the page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 this function once the page has finished loading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921154"/>
            <a:ext cx="10058400" cy="22746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is a global event called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that occurs at the moment the page body is done being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attach a function as a handler for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it will run at that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unobtrusive event </a:t>
            </a:r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id="ok"&gt;OK&lt;/button&gt;               </a:t>
            </a:r>
            <a:r>
              <a:rPr lang="pl-PL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(1) </a:t>
            </a:r>
            <a:r>
              <a:rPr lang="pl-PL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313932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page loads; sets up event handlers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(3)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(4)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(2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05443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51" y="5560325"/>
            <a:ext cx="488975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vs.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46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interpreted</a:t>
            </a:r>
            <a:r>
              <a:rPr lang="en-US" sz="2400" dirty="0"/>
              <a:t> </a:t>
            </a:r>
            <a:r>
              <a:rPr lang="en-US" sz="2400" dirty="0" smtClean="0"/>
              <a:t>like Python, </a:t>
            </a:r>
            <a:r>
              <a:rPr lang="en-US" sz="2400" dirty="0"/>
              <a:t>not </a:t>
            </a:r>
            <a:r>
              <a:rPr lang="en-US" sz="2400" dirty="0" smtClean="0"/>
              <a:t>compiled like Java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more </a:t>
            </a:r>
            <a:r>
              <a:rPr lang="en-US" sz="2400" dirty="0"/>
              <a:t>relaxed syntax and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"looser</a:t>
            </a:r>
            <a:r>
              <a:rPr lang="en-US" sz="2400" dirty="0"/>
              <a:t>" data </a:t>
            </a:r>
            <a:r>
              <a:rPr lang="en-US" sz="2400" dirty="0" smtClean="0"/>
              <a:t>types like Python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variables don't need to be </a:t>
            </a:r>
            <a:r>
              <a:rPr lang="en-US" sz="2400" dirty="0" smtClean="0"/>
              <a:t>declared    </a:t>
            </a:r>
          </a:p>
          <a:p>
            <a:pPr marL="201168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like Python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errors often silent (few exceptions)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key </a:t>
            </a:r>
            <a:r>
              <a:rPr lang="en-US" sz="2400" dirty="0"/>
              <a:t>construct is the </a:t>
            </a:r>
            <a:r>
              <a:rPr lang="en-US" sz="2400" b="1" dirty="0"/>
              <a:t>function</a:t>
            </a:r>
            <a:r>
              <a:rPr lang="en-US" sz="2400" dirty="0"/>
              <a:t> rather than the class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"first-class" functions are used in many situations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contained </a:t>
            </a:r>
            <a:r>
              <a:rPr lang="en-US" sz="2400" dirty="0"/>
              <a:t>within a web page and integrates with its HTML/CSS content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J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24" y="2483714"/>
            <a:ext cx="1255781" cy="125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ry jane, da endo, a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236" y="2463632"/>
            <a:ext cx="1245842" cy="125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73009" y="280424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855212" y="2794201"/>
            <a:ext cx="1885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= JavaScript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94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unobtrusive JS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33626"/>
            <a:ext cx="101339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event names are all lowercase, not capitalized like most variables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097278" y="2360779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78" y="3007110"/>
            <a:ext cx="10332722" cy="843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19025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shouldn't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attaching the handler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(if you do, it calls the function immediately, rather than setting it up to be called later)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77" y="3961891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77" y="4593169"/>
            <a:ext cx="426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our 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JSLint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 checker will catch this mistake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97277" y="4962501"/>
            <a:ext cx="9991005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related: can't directly call functions like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must enclose in your own 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7276" y="5393388"/>
            <a:ext cx="10058401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}</a:t>
            </a:r>
          </a:p>
        </p:txBody>
      </p:sp>
    </p:spTree>
    <p:extLst>
      <p:ext uri="{BB962C8B-B14F-4D97-AF65-F5344CB8AC3E}">
        <p14:creationId xmlns:p14="http://schemas.microsoft.com/office/powerpoint/2010/main" val="295834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a JavaScript file: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="filename" type="text/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96548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="example.js" type="text/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2800530"/>
            <a:ext cx="10091007" cy="31056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should be placed in HTML page's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 code is stored in a separate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 code can be placed directly in the HTML file's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(like CSS)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 this is bad style (should separate content, presentation, and behavior)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JavaScript statement: 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alert("message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76061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alert("IE6 detected.  Suck-mode enabled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.");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4" name="Picture 4" descr="al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67" y="2726266"/>
            <a:ext cx="44862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7280" y="2676171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7280" y="4830607"/>
            <a:ext cx="744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JS command that pops up a dialog box with a message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Variables</a:t>
            </a:r>
            <a:r>
              <a:rPr lang="en-US" dirty="0"/>
              <a:t> and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1015663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age = 32;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weight = 127.4;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"Connie Client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48415"/>
            <a:ext cx="976066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variables are declared with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(case sensitive)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types are not specified, but JS does have types ("loosely typed")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find out a variable's type by calling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typeof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96857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enrollment = 99;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medianGrade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2.8;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credits = 5 + 4 + (2 * 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566245"/>
            <a:ext cx="10058400" cy="3105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integers and real numbers are the same type (no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vs.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operators: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- * / % ++ -- = += -= *= /= %=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similar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precedence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Java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operators auto-convert types: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"2" *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55275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 = "Connie Client";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 "));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"Connie"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13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s2 = 'Melvin Merchant';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can use "" or ' '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893286"/>
            <a:ext cx="10058400" cy="29517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charCodeAt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fromCharCode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indexOf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lastIndexOf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replace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split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substring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toLowerCase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toUpperCase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 a one-letter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(there is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type)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(not a method as in Java)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concatenation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+ 1 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+ 1 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"11"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4356</TotalTime>
  <Words>2171</Words>
  <Application>Microsoft Office PowerPoint</Application>
  <PresentationFormat>Widescreen</PresentationFormat>
  <Paragraphs>434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CSc 337</vt:lpstr>
      <vt:lpstr>Client-side scripting</vt:lpstr>
      <vt:lpstr>What is JavaScript?</vt:lpstr>
      <vt:lpstr>JavaScript vs. Java</vt:lpstr>
      <vt:lpstr>Linking to a JavaScript file: script</vt:lpstr>
      <vt:lpstr>A JavaScript statement: alert</vt:lpstr>
      <vt:lpstr>Variables and types</vt:lpstr>
      <vt:lpstr>Number type</vt:lpstr>
      <vt:lpstr>String type</vt:lpstr>
      <vt:lpstr>More about String</vt:lpstr>
      <vt:lpstr>Comments (same as Java)</vt:lpstr>
      <vt:lpstr>for loop (same as Java)</vt:lpstr>
      <vt:lpstr>Math object</vt:lpstr>
      <vt:lpstr>Logical operators</vt:lpstr>
      <vt:lpstr>Boolean type</vt:lpstr>
      <vt:lpstr>Special values: null and undefined</vt:lpstr>
      <vt:lpstr>if/else statement (same as Java)</vt:lpstr>
      <vt:lpstr>while loops (same as Java)</vt:lpstr>
      <vt:lpstr>Arrays</vt:lpstr>
      <vt:lpstr>Array methods</vt:lpstr>
      <vt:lpstr>Splitting strings: split and join</vt:lpstr>
      <vt:lpstr>Defining functions</vt:lpstr>
      <vt:lpstr>Event-driven programming</vt:lpstr>
      <vt:lpstr>Event handlers</vt:lpstr>
      <vt:lpstr>Buttons: &lt;button&gt;</vt:lpstr>
      <vt:lpstr>Accessing an element: document.getElementById</vt:lpstr>
      <vt:lpstr>&lt;input&gt;</vt:lpstr>
      <vt:lpstr>Text fields: &lt;input&gt;</vt:lpstr>
      <vt:lpstr>Text boxes: &lt;textarea&gt;</vt:lpstr>
      <vt:lpstr>DOM properties for form controls</vt:lpstr>
      <vt:lpstr>Adjusting styles with the DOM</vt:lpstr>
      <vt:lpstr>Common DOM styling errors</vt:lpstr>
      <vt:lpstr>Unobtrusive JavaScript</vt:lpstr>
      <vt:lpstr>Obtrusive event handlers (bad)</vt:lpstr>
      <vt:lpstr>Attaching an event handler in JavaScript code</vt:lpstr>
      <vt:lpstr>When does my code run?</vt:lpstr>
      <vt:lpstr>A failed attempt at being unobtrusive</vt:lpstr>
      <vt:lpstr>The window.onload event</vt:lpstr>
      <vt:lpstr>An unobtrusive event handler</vt:lpstr>
      <vt:lpstr>Common unobtrusive JS errors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35</cp:revision>
  <dcterms:created xsi:type="dcterms:W3CDTF">2014-10-23T22:36:29Z</dcterms:created>
  <dcterms:modified xsi:type="dcterms:W3CDTF">2019-01-29T07:11:13Z</dcterms:modified>
</cp:coreProperties>
</file>