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3" r:id="rId16"/>
    <p:sldId id="284" r:id="rId17"/>
    <p:sldId id="272" r:id="rId18"/>
    <p:sldId id="274" r:id="rId19"/>
    <p:sldId id="275" r:id="rId20"/>
    <p:sldId id="276" r:id="rId21"/>
    <p:sldId id="277" r:id="rId22"/>
    <p:sldId id="278" r:id="rId23"/>
    <p:sldId id="280" r:id="rId24"/>
    <p:sldId id="281" r:id="rId25"/>
    <p:sldId id="282" r:id="rId26"/>
    <p:sldId id="283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3schools.com/jsref/jsref_max.asp" TargetMode="External"/><Relationship Id="rId13" Type="http://schemas.openxmlformats.org/officeDocument/2006/relationships/hyperlink" Target="http://www.w3schools.com/jsref/jsref_sin.asp" TargetMode="External"/><Relationship Id="rId3" Type="http://schemas.openxmlformats.org/officeDocument/2006/relationships/hyperlink" Target="http://www.w3schools.com/jsref/jsref_abs.asp" TargetMode="External"/><Relationship Id="rId7" Type="http://schemas.openxmlformats.org/officeDocument/2006/relationships/hyperlink" Target="http://www.w3schools.com/jsref/jsref_log.asp" TargetMode="External"/><Relationship Id="rId12" Type="http://schemas.openxmlformats.org/officeDocument/2006/relationships/hyperlink" Target="http://www.w3schools.com/jsref/jsref_round.asp" TargetMode="External"/><Relationship Id="rId2" Type="http://schemas.openxmlformats.org/officeDocument/2006/relationships/hyperlink" Target="http://www.w3schools.com/jsref/jsref_obj_math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jsref/jsref_floor.asp" TargetMode="External"/><Relationship Id="rId11" Type="http://schemas.openxmlformats.org/officeDocument/2006/relationships/hyperlink" Target="http://www.w3schools.com/jsref/jsref_random.asp" TargetMode="External"/><Relationship Id="rId5" Type="http://schemas.openxmlformats.org/officeDocument/2006/relationships/hyperlink" Target="http://www.w3schools.com/jsref/jsref_cos.asp" TargetMode="External"/><Relationship Id="rId15" Type="http://schemas.openxmlformats.org/officeDocument/2006/relationships/hyperlink" Target="http://www.w3schools.com/jsref/jsref_tan.asp" TargetMode="External"/><Relationship Id="rId10" Type="http://schemas.openxmlformats.org/officeDocument/2006/relationships/hyperlink" Target="http://www.w3schools.com/jsref/jsref_pow.asp" TargetMode="External"/><Relationship Id="rId4" Type="http://schemas.openxmlformats.org/officeDocument/2006/relationships/hyperlink" Target="http://www.w3schools.com/jsref/jsref_ceil.asp" TargetMode="External"/><Relationship Id="rId9" Type="http://schemas.openxmlformats.org/officeDocument/2006/relationships/hyperlink" Target="http://www.w3schools.com/jsref/jsref_min.asp" TargetMode="External"/><Relationship Id="rId14" Type="http://schemas.openxmlformats.org/officeDocument/2006/relationships/hyperlink" Target="http://www.w3schools.com/jsref/jsref_sqrt.asp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js/js_obj_boolean.asp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js/js_break.asp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3schools.com/jsref/jsref_shift.asp" TargetMode="External"/><Relationship Id="rId13" Type="http://schemas.openxmlformats.org/officeDocument/2006/relationships/hyperlink" Target="http://www.w3schools.com/jsref/jsref_unshift.asp" TargetMode="External"/><Relationship Id="rId3" Type="http://schemas.openxmlformats.org/officeDocument/2006/relationships/hyperlink" Target="http://www.w3schools.com/jsref/jsref_concat_array.asp" TargetMode="External"/><Relationship Id="rId7" Type="http://schemas.openxmlformats.org/officeDocument/2006/relationships/hyperlink" Target="http://www.w3schools.com/jsref/jsref_reverse.asp" TargetMode="External"/><Relationship Id="rId12" Type="http://schemas.openxmlformats.org/officeDocument/2006/relationships/hyperlink" Target="http://www.w3schools.com/jsref/jsref_toString_array.asp" TargetMode="External"/><Relationship Id="rId2" Type="http://schemas.openxmlformats.org/officeDocument/2006/relationships/hyperlink" Target="http://www.w3schools.com/jsref/jsref_obj_array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jsref/jsref_push.asp" TargetMode="External"/><Relationship Id="rId11" Type="http://schemas.openxmlformats.org/officeDocument/2006/relationships/hyperlink" Target="http://www.w3schools.com/jsref/jsref_splice.asp" TargetMode="External"/><Relationship Id="rId5" Type="http://schemas.openxmlformats.org/officeDocument/2006/relationships/hyperlink" Target="http://www.w3schools.com/jsref/jsref_pop.asp" TargetMode="External"/><Relationship Id="rId10" Type="http://schemas.openxmlformats.org/officeDocument/2006/relationships/hyperlink" Target="http://www.w3schools.com/jsref/jsref_sort.asp" TargetMode="External"/><Relationship Id="rId4" Type="http://schemas.openxmlformats.org/officeDocument/2006/relationships/hyperlink" Target="http://www.w3schools.com/jsref/jsref_join.asp" TargetMode="External"/><Relationship Id="rId9" Type="http://schemas.openxmlformats.org/officeDocument/2006/relationships/hyperlink" Target="http://www.w3schools.com/jsref/jsref_slice_array.asp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en.wikipedia.org/wiki/Event_driven_programming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jsref/jsref_onclick.asp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riticisms_of_Internet_Explorer#JavaScript_and_DOM" TargetMode="External"/><Relationship Id="rId2" Type="http://schemas.openxmlformats.org/officeDocument/2006/relationships/hyperlink" Target="http://www.webstandards.org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HTMLDOM/dom_obj_style.asp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alistapart.com/articles/behavioralseparation" TargetMode="External"/><Relationship Id="rId2" Type="http://schemas.openxmlformats.org/officeDocument/2006/relationships/hyperlink" Target="http://en.wikipedia.org/wiki/Unobtrusive_JavaScript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javascript.crockford.com/remedial.html" TargetMode="External"/><Relationship Id="rId2" Type="http://schemas.openxmlformats.org/officeDocument/2006/relationships/hyperlink" Target="http://www.w3schools.com/js/js_variables.as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dehouse.com/javascript/precedenc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3schools.com/jsref/jsref_split.asp" TargetMode="External"/><Relationship Id="rId3" Type="http://schemas.openxmlformats.org/officeDocument/2006/relationships/hyperlink" Target="http://www.w3schools.com/jsref/jsref_charCodeAt.asp" TargetMode="External"/><Relationship Id="rId7" Type="http://schemas.openxmlformats.org/officeDocument/2006/relationships/hyperlink" Target="http://www.w3schools.com/jsref/jsref_replace.asp" TargetMode="External"/><Relationship Id="rId2" Type="http://schemas.openxmlformats.org/officeDocument/2006/relationships/hyperlink" Target="http://www.w3schools.com/jsref/jsref_charAt.as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schools.com/jsref/jsref_lastIndexOf.asp" TargetMode="External"/><Relationship Id="rId11" Type="http://schemas.openxmlformats.org/officeDocument/2006/relationships/hyperlink" Target="http://www.w3schools.com/jsref/jsref_toUpperCase.asp" TargetMode="External"/><Relationship Id="rId5" Type="http://schemas.openxmlformats.org/officeDocument/2006/relationships/hyperlink" Target="http://www.w3schools.com/jsref/jsref_indexOf.asp" TargetMode="External"/><Relationship Id="rId10" Type="http://schemas.openxmlformats.org/officeDocument/2006/relationships/hyperlink" Target="http://www.w3schools.com/jsref/jsref_toLowerCase.asp" TargetMode="External"/><Relationship Id="rId4" Type="http://schemas.openxmlformats.org/officeDocument/2006/relationships/hyperlink" Target="http://www.w3schools.com/jsref/jsref_fromCharCode.asp" TargetMode="External"/><Relationship Id="rId9" Type="http://schemas.openxmlformats.org/officeDocument/2006/relationships/hyperlink" Target="http://www.w3schools.com/jsref/jsref_substring.a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CSc</a:t>
            </a:r>
            <a:r>
              <a:rPr lang="en-US" dirty="0" smtClean="0"/>
              <a:t> 337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</a:t>
            </a:r>
            <a:r>
              <a:rPr lang="en-US" dirty="0"/>
              <a:t>6</a:t>
            </a:r>
            <a:r>
              <a:rPr lang="en-US" dirty="0" smtClean="0"/>
              <a:t>: </a:t>
            </a:r>
            <a:r>
              <a:rPr lang="en-US" dirty="0" err="1" smtClean="0"/>
              <a:t>Javascript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80" y="-26837"/>
            <a:ext cx="5137737" cy="513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40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String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1097280" y="1867544"/>
            <a:ext cx="7824746" cy="85885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escape sequences behave as in Java: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\' \" \&amp; \n \t \\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to convert between numbers and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s:</a:t>
            </a:r>
          </a:p>
        </p:txBody>
      </p:sp>
      <p:sp>
        <p:nvSpPr>
          <p:cNvPr id="6" name="Rectangle 5"/>
          <p:cNvSpPr/>
          <p:nvPr/>
        </p:nvSpPr>
        <p:spPr>
          <a:xfrm>
            <a:off x="1097280" y="2641290"/>
            <a:ext cx="10058400" cy="1631216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var count = 10;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var s1 = 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"" +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count;                 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// "10"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var s2 = count 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" bananas,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ah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!";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//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"10 bananas,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ah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!"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var n1 = 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("42 is the answer");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// 42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var n2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parseFloat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booyah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");       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97280" y="4410742"/>
            <a:ext cx="10058400" cy="46166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access characters of a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use [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</a:rPr>
              <a:t>index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] or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charAt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1097279" y="4872407"/>
            <a:ext cx="10133937" cy="1015663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firstLetter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s[0]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firstLetter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s.charAt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(0)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lastLetter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s.charAt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- 1);</a:t>
            </a:r>
          </a:p>
        </p:txBody>
      </p:sp>
    </p:spTree>
    <p:extLst>
      <p:ext uri="{BB962C8B-B14F-4D97-AF65-F5344CB8AC3E}">
        <p14:creationId xmlns:p14="http://schemas.microsoft.com/office/powerpoint/2010/main" val="3744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 </a:t>
            </a:r>
            <a:r>
              <a:rPr lang="en-US" i="1" dirty="0"/>
              <a:t>(same as </a:t>
            </a:r>
            <a:r>
              <a:rPr lang="en-US" i="1" dirty="0" smtClean="0"/>
              <a:t>Java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57709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single-line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comment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/* multi-line comment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*/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97280" y="2796428"/>
            <a:ext cx="10058400" cy="3105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identical to Java's comment syntax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recall: 3 comment syntaxes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HTML: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&lt;!-- 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  <a:cs typeface="Consolas" panose="020B0609020204030204" pitchFamily="49" charset="0"/>
              </a:rPr>
              <a:t>comment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--&gt;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CSS/JS: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/* 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  <a:cs typeface="Consolas" panose="020B0609020204030204" pitchFamily="49" charset="0"/>
              </a:rPr>
              <a:t>comment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 */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Java/JS: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// 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  <a:cs typeface="Consolas" panose="020B0609020204030204" pitchFamily="49" charset="0"/>
              </a:rPr>
              <a:t>comment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88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loop (same as Java)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76161"/>
            <a:ext cx="10058400" cy="1026675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for (initialization; condition; update)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statements;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2802836"/>
            <a:ext cx="10058400" cy="1446550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var sum = 0;</a:t>
            </a:r>
          </a:p>
          <a:p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(var </a:t>
            </a:r>
            <a:r>
              <a:rPr lang="en-US" sz="22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2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100; </a:t>
            </a:r>
            <a:r>
              <a:rPr lang="en-US" sz="22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sum = sum +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2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97280" y="4256641"/>
            <a:ext cx="10058400" cy="2123658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 s1 = "hello";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 s2 = "";</a:t>
            </a:r>
          </a:p>
          <a:p>
            <a:r>
              <a:rPr lang="en-US" sz="22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(var </a:t>
            </a:r>
            <a:r>
              <a:rPr lang="en-US" sz="22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22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22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22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2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s2 += s1[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+ s1[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22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22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s2 stores "</a:t>
            </a:r>
            <a:r>
              <a:rPr lang="en-US" sz="2200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hheelllloo</a:t>
            </a:r>
            <a:r>
              <a:rPr lang="en-US" sz="2200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85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Math</a:t>
            </a:r>
            <a:r>
              <a:rPr lang="en-US" dirty="0"/>
              <a:t> </a:t>
            </a:r>
            <a:r>
              <a:rPr lang="en-US" dirty="0" smtClean="0"/>
              <a:t>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47770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rand1to10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Math.floor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Math.random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* 10 + 1);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three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Math.floor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Math.PI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97280" y="2910585"/>
            <a:ext cx="10058400" cy="21515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methods: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abs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4"/>
              </a:rPr>
              <a:t>ceil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335177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5"/>
              </a:rPr>
              <a:t>cos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6"/>
              </a:rPr>
              <a:t>floor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7"/>
              </a:rPr>
              <a:t>log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8"/>
              </a:rPr>
              <a:t>max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9"/>
              </a:rPr>
              <a:t>min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10"/>
              </a:rPr>
              <a:t>pow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11"/>
              </a:rPr>
              <a:t>random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12"/>
              </a:rPr>
              <a:t>round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13"/>
              </a:rPr>
              <a:t>sin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335177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14"/>
              </a:rPr>
              <a:t>sqrt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15"/>
              </a:rPr>
              <a:t>tan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335177"/>
              </a:solidFill>
              <a:effectLst/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properties: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PI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26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</a:t>
            </a:r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765995"/>
            <a:ext cx="9720393" cy="41828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Relational: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&gt; &lt; &gt;= &lt;=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Logical: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&amp;&amp; || !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Equality: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== != 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=== !==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most logical operators automatically convert types. These are all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</a:t>
            </a:r>
          </a:p>
          <a:p>
            <a:pPr marL="1257300" marR="0" lvl="2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5 &lt; "7"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257300" marR="0" lvl="2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42 == 42.0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1257300" marR="0" lvl="2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"5.0" == 5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===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and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!==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are strict equality tests; checks both type and value:</a:t>
            </a:r>
          </a:p>
          <a:p>
            <a:pPr marL="1257300" marR="0" lvl="2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"5.0" === 5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is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8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Boolean</a:t>
            </a:r>
            <a:r>
              <a:rPr lang="en-US" dirty="0"/>
              <a:t> </a:t>
            </a:r>
            <a:r>
              <a:rPr lang="en-US" dirty="0" smtClean="0"/>
              <a:t>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215518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iLikeJS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true;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ieIsGood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"IE6" &gt; 0;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false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("web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is great") {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true */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(0) {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false */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97280" y="2935187"/>
            <a:ext cx="7677141" cy="307484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any value can be used as a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"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falsey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" values: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0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0.0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""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null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and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undefined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"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truthy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" values: anything else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converting a value into a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explicitly: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boolValue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 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Boolean(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  <a:cs typeface="Consolas" panose="020B0609020204030204" pitchFamily="49" charset="0"/>
              </a:rPr>
              <a:t>otherValue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boolValue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 = 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660000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!!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  <a:cs typeface="Consolas" panose="020B0609020204030204" pitchFamily="49" charset="0"/>
              </a:rPr>
              <a:t>otherValue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089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values: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undefined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298883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null;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benson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9;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caroline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at this point in the code,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 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ned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null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 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benson's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9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  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caroline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undefined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97280" y="3854700"/>
            <a:ext cx="10058400" cy="24285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undefined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: has not been declared, does not exist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null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: exists, but was specifically assigned an empty or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null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value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Why does JavaScript have both of these?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87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if/else statement (same as Java)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149796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if (condition)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statements;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 else if (condition)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statements;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 else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statements;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2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97280" y="4291686"/>
            <a:ext cx="10058400" cy="181295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identical structure to Java's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if/else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statement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JavaScript allows almost anything as a </a:t>
            </a: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</a:rPr>
              <a:t>condition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95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while loops (same as Java)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67649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(condition)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statements;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2821757"/>
            <a:ext cx="10058400" cy="923330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statements;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 while (condition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097280" y="4190686"/>
            <a:ext cx="10058400" cy="159751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2"/>
              </a:rPr>
              <a:t>break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and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continue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keywords also behave as in Java but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do not use them in this class!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13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334788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name = [];                  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empty array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name = [value, value, ..., value];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pre-filled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name[index] = value;              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store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3180522"/>
            <a:ext cx="10058400" cy="2031325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ducks = ["Huey", "Dewey", "Louie"];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stooges = []; 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stooges.length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0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stooges[0] = "Larry";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stooges.length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1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stooges[1] = "Moe";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stooges.length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2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stooges[4] = "Curly";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stooges.length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5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stooges[4] =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Shemp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";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stooges.length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5017555"/>
            <a:ext cx="10058400" cy="147440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two ways to initialize an array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length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property (grows as needed when elements are added)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31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Client-side </a:t>
            </a:r>
            <a:r>
              <a:rPr lang="en-US" dirty="0" smtClean="0"/>
              <a:t>scripting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5237919"/>
            <a:ext cx="10058400" cy="82001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  client-side </a:t>
            </a:r>
            <a:r>
              <a:rPr lang="en-US" sz="2400" b="1" dirty="0"/>
              <a:t>script</a:t>
            </a:r>
            <a:r>
              <a:rPr lang="en-US" sz="2400" dirty="0"/>
              <a:t>: code runs in browser </a:t>
            </a:r>
            <a:r>
              <a:rPr lang="en-US" sz="2400" i="1" dirty="0"/>
              <a:t>after</a:t>
            </a:r>
            <a:r>
              <a:rPr lang="en-US" sz="2400" dirty="0"/>
              <a:t> page is sent back from </a:t>
            </a:r>
            <a:r>
              <a:rPr lang="en-US" sz="2400" dirty="0" smtClean="0"/>
              <a:t>server often </a:t>
            </a:r>
            <a:r>
              <a:rPr lang="en-US" sz="2400" dirty="0"/>
              <a:t>this code manipulates the page or responds to user actions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1026" name="Picture 2" descr="client-side script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184" y="2021067"/>
            <a:ext cx="5628591" cy="3028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04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 </a:t>
            </a:r>
            <a:r>
              <a:rPr lang="en-US" dirty="0" smtClean="0">
                <a:hlinkClick r:id="rId2"/>
              </a:rPr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5"/>
            <a:ext cx="10058400" cy="1742292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a = ["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Stef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 "Jason"];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Stef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Jason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("Brian");      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Stef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Jason, Brian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unshift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("Kelly");   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Kelly, 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Stef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Jason, Brian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             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Kelly, 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Stef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Jason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shift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           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Stef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Jason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            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Jason, </a:t>
            </a:r>
            <a:r>
              <a:rPr lang="en-US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Stef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97280" y="3744722"/>
            <a:ext cx="10058400" cy="21515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array serves as many data structures: list, queue, stack, ...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methods: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concat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4"/>
              </a:rPr>
              <a:t>join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5"/>
              </a:rPr>
              <a:t>pop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6"/>
              </a:rPr>
              <a:t>push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7"/>
              </a:rPr>
              <a:t>reverse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8"/>
              </a:rPr>
              <a:t>shift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9"/>
              </a:rPr>
              <a:t>slice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10"/>
              </a:rPr>
              <a:t>sort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11"/>
              </a:rPr>
              <a:t>splice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12"/>
              </a:rPr>
              <a:t>toString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13"/>
              </a:rPr>
              <a:t>unshift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pu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and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pop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add / remove from back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unshift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and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sh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ift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add / remove from front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shift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and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pop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return the element that is removed</a:t>
            </a:r>
          </a:p>
        </p:txBody>
      </p:sp>
    </p:spTree>
    <p:extLst>
      <p:ext uri="{BB962C8B-B14F-4D97-AF65-F5344CB8AC3E}">
        <p14:creationId xmlns:p14="http://schemas.microsoft.com/office/powerpoint/2010/main" val="61244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Splitting strings: split and join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245336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s = "the quick brown fox";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a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split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 ");        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["the", "quick", "brown", "fox"]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a.reverse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         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["fox", "brown", "quick", "the"]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join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("!");    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"</a:t>
            </a:r>
            <a:r>
              <a:rPr lang="en-US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fox!brown!quick!the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3276745"/>
            <a:ext cx="10058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split breaks apart a string into an array using a delimiter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can also be used with regular expressions surrounded by /:</a:t>
            </a:r>
          </a:p>
          <a:p>
            <a:pPr lvl="1">
              <a:spcBef>
                <a:spcPts val="1200"/>
              </a:spcBef>
            </a:pPr>
            <a:r>
              <a:rPr lang="en-US" sz="2400" dirty="0" smtClean="0"/>
              <a:t>    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 a =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s.split</a:t>
            </a:r>
            <a:r>
              <a:rPr lang="en-US" sz="24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(/[ \t]+/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join merges an array into a single string, placing a delimiter between them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3542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Defining </a:t>
            </a: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762170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name()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statement 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statement 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statement 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3607904"/>
            <a:ext cx="10058400" cy="1323439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myFunction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alert("Hello!");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alert("How are you?");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4946060"/>
            <a:ext cx="10039454" cy="159751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above could be the contents of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example.js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linked to our HTML page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statements placed into functions can be evaluated in response to user events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24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Event-driven </a:t>
            </a:r>
            <a:r>
              <a:rPr lang="en-US" dirty="0" smtClean="0">
                <a:hlinkClick r:id="rId2"/>
              </a:rPr>
              <a:t>programming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5070871"/>
            <a:ext cx="9044438" cy="122818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JS programs have no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main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; they respond to user actions called 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events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event-driven programming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 writing programs driven by user events</a:t>
            </a:r>
          </a:p>
        </p:txBody>
      </p:sp>
      <p:pic>
        <p:nvPicPr>
          <p:cNvPr id="22531" name="Picture 3" descr="ev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438" y="1917426"/>
            <a:ext cx="6652083" cy="3287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63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 </a:t>
            </a:r>
            <a:r>
              <a:rPr lang="en-US" dirty="0" smtClean="0"/>
              <a:t>handlers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0388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&lt;element attributes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="function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();"&gt;...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266122"/>
            <a:ext cx="10058400" cy="400110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&lt;div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myFunction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();"&gt;Click me!&lt;/div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670201"/>
            <a:ext cx="10058400" cy="46166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Click me!                                                         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</a:rPr>
              <a:t>HTML</a:t>
            </a:r>
            <a:endParaRPr lang="en-US" sz="20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97280" y="3211228"/>
            <a:ext cx="10058400" cy="25824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JavaScript functions can be set as 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event handlers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when you interact with the element, the function will execute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335177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2"/>
              </a:rPr>
              <a:t>onclick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is just one of many event HTML attributes we'll use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03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Buttons: &lt;button&gt;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0631"/>
          </a:xfrm>
        </p:spPr>
        <p:txBody>
          <a:bodyPr/>
          <a:lstStyle/>
          <a:p>
            <a:pPr algn="ctr"/>
            <a:r>
              <a:rPr lang="en-US" i="1" dirty="0"/>
              <a:t>the canonical clickable UI control (inline)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97280" y="2334739"/>
            <a:ext cx="10058400" cy="400110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&lt;button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myFunction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();"&gt;Click me!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&lt;/button</a:t>
            </a:r>
            <a:r>
              <a:rPr lang="en-US" sz="20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3496079"/>
            <a:ext cx="100584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button's text appears inside tag; can also contain images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To make a responsive button or other UI control:</a:t>
            </a:r>
          </a:p>
          <a:p>
            <a:pPr marL="914400" lvl="1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choose the control (e.g. button) and event (e.g. mouse click) of interest</a:t>
            </a:r>
          </a:p>
          <a:p>
            <a:pPr marL="914400" lvl="1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write a JavaScript function to run when the event occurs</a:t>
            </a:r>
          </a:p>
          <a:p>
            <a:pPr marL="914400" lvl="1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attach the function to the event on the control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2730743"/>
            <a:ext cx="10058400" cy="369332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output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403" y="2768143"/>
            <a:ext cx="908097" cy="285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62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Accessing an element: </a:t>
            </a:r>
            <a:r>
              <a:rPr lang="en-US" sz="4000" dirty="0" err="1"/>
              <a:t>document.getElementById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0753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name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("id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206487"/>
            <a:ext cx="10058400" cy="707886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id="icon01"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="images/octopus.jpg" alt="an animal" /&gt;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&lt;button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changeImage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();"&gt;Click me!&lt;/button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2914373"/>
            <a:ext cx="10058400" cy="1323439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changeImage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var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octopusImage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("icon01");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octopusImage.src</a:t>
            </a:r>
            <a:r>
              <a:rPr lang="en-US" sz="20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"images/kitty.gif";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097280" y="5266656"/>
            <a:ext cx="10367685" cy="79729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document.getElementById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returns the DOM object for an element with a given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id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97280" y="4237812"/>
            <a:ext cx="10058400" cy="1200329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 output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457" y="4247751"/>
            <a:ext cx="2101958" cy="1155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89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&lt;</a:t>
            </a:r>
            <a:r>
              <a:rPr lang="en-US" dirty="0"/>
              <a:t>input&gt;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6796"/>
          </a:xfr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19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&lt;!-- 'q' happens to be the name of Google's required parameter --&gt;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type="text" name="q" value="Colbert Report"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type="submit" value="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Booyah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/&gt;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852530"/>
            <a:ext cx="10058400" cy="46166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                                                                                                                                   </a:t>
            </a:r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</a:rPr>
              <a:t>output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3606682"/>
            <a:ext cx="100584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input </a:t>
            </a:r>
            <a:r>
              <a:rPr lang="en-US" sz="2400" dirty="0"/>
              <a:t>element is used to create many UI controls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an </a:t>
            </a:r>
            <a:r>
              <a:rPr lang="en-US" sz="2400" dirty="0"/>
              <a:t>inline element that MUST be self-closed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name </a:t>
            </a:r>
            <a:r>
              <a:rPr lang="en-US" sz="2400" dirty="0"/>
              <a:t>attribute specifies name of query parameter to pass to </a:t>
            </a:r>
            <a:r>
              <a:rPr lang="en-US" sz="2400" dirty="0" smtClean="0"/>
              <a:t>server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type </a:t>
            </a:r>
            <a:r>
              <a:rPr lang="en-US" sz="2400" dirty="0"/>
              <a:t>can be button, checkbox, file, hidden, password, radio, reset, submit, text, </a:t>
            </a:r>
            <a:r>
              <a:rPr lang="en-US" sz="2400" dirty="0" smtClean="0"/>
              <a:t>...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 smtClean="0"/>
              <a:t>value </a:t>
            </a:r>
            <a:r>
              <a:rPr lang="en-US" sz="2400" dirty="0"/>
              <a:t>attribute specifies control's initial text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114" y="2915078"/>
            <a:ext cx="3264068" cy="33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5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fields: &lt;input&gt;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36614"/>
          </a:xfr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type="text"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size="10"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maxlength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="8"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/&gt;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NetID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type="password"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size="16" /&gt; Password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type="submit" value="Log In"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/&gt;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875628"/>
            <a:ext cx="10058400" cy="830997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sz="2400" b="1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2400" b="1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bg1">
                    <a:lumMod val="65000"/>
                  </a:schemeClr>
                </a:solidFill>
              </a:rPr>
              <a:t>                                                                                                                                  output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4022181"/>
            <a:ext cx="10058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input </a:t>
            </a:r>
            <a:r>
              <a:rPr lang="en-US" sz="2400" dirty="0"/>
              <a:t>attributes: disabled, </a:t>
            </a:r>
            <a:r>
              <a:rPr lang="en-US" sz="2400" dirty="0" err="1"/>
              <a:t>maxlength</a:t>
            </a:r>
            <a:r>
              <a:rPr lang="en-US" sz="2400" dirty="0"/>
              <a:t>, </a:t>
            </a:r>
            <a:r>
              <a:rPr lang="en-US" sz="2400" dirty="0" err="1"/>
              <a:t>readonly</a:t>
            </a:r>
            <a:r>
              <a:rPr lang="en-US" sz="2400" dirty="0"/>
              <a:t>, size, </a:t>
            </a:r>
            <a:r>
              <a:rPr lang="en-US" sz="2400" dirty="0" smtClean="0"/>
              <a:t>value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size </a:t>
            </a:r>
            <a:r>
              <a:rPr lang="en-US" sz="2400" dirty="0"/>
              <a:t>attribute controls onscreen width of text </a:t>
            </a:r>
            <a:r>
              <a:rPr lang="en-US" sz="2400" dirty="0" smtClean="0"/>
              <a:t>field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 smtClean="0"/>
              <a:t>maxlength</a:t>
            </a:r>
            <a:r>
              <a:rPr lang="en-US" sz="2400" dirty="0" smtClean="0"/>
              <a:t> </a:t>
            </a:r>
            <a:r>
              <a:rPr lang="en-US" sz="2400" dirty="0"/>
              <a:t>limits how many characters user is able to type into field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574" y="2960909"/>
            <a:ext cx="3797495" cy="66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94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boxes: &lt;</a:t>
            </a:r>
            <a:r>
              <a:rPr lang="en-US" dirty="0" err="1"/>
              <a:t>textarea</a:t>
            </a:r>
            <a:r>
              <a:rPr lang="en-US" dirty="0"/>
              <a:t>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90570"/>
          </a:xfrm>
        </p:spPr>
        <p:txBody>
          <a:bodyPr/>
          <a:lstStyle/>
          <a:p>
            <a:pPr algn="ctr"/>
            <a:r>
              <a:rPr lang="en-US" i="1" dirty="0"/>
              <a:t>a multi-line text input area (inline) </a:t>
            </a:r>
          </a:p>
        </p:txBody>
      </p:sp>
      <p:sp>
        <p:nvSpPr>
          <p:cNvPr id="4" name="Rectangle 3"/>
          <p:cNvSpPr/>
          <p:nvPr/>
        </p:nvSpPr>
        <p:spPr>
          <a:xfrm>
            <a:off x="1097280" y="2344678"/>
            <a:ext cx="10058400" cy="923330"/>
          </a:xfrm>
          <a:prstGeom prst="rect">
            <a:avLst/>
          </a:prstGeo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textarea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rows="4" cols="20"&gt;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Type your comments here.</a:t>
            </a:r>
          </a:p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textarea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4608587"/>
            <a:ext cx="10058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initial </a:t>
            </a:r>
            <a:r>
              <a:rPr lang="en-US" sz="2400" dirty="0"/>
              <a:t>text is placed inside </a:t>
            </a:r>
            <a:r>
              <a:rPr lang="en-US" sz="2400" dirty="0" err="1"/>
              <a:t>textarea</a:t>
            </a:r>
            <a:r>
              <a:rPr lang="en-US" sz="2400" dirty="0"/>
              <a:t> tag (optional)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required </a:t>
            </a:r>
            <a:r>
              <a:rPr lang="en-US" sz="2400" dirty="0"/>
              <a:t>rows and cols attributes specify height/width in characters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optional </a:t>
            </a:r>
            <a:r>
              <a:rPr lang="en-US" sz="2400" dirty="0" err="1"/>
              <a:t>readonly</a:t>
            </a:r>
            <a:r>
              <a:rPr lang="en-US" sz="2400" dirty="0"/>
              <a:t> attribute means text cannot be modified</a:t>
            </a:r>
          </a:p>
        </p:txBody>
      </p:sp>
      <p:sp>
        <p:nvSpPr>
          <p:cNvPr id="6" name="Rectangle 5"/>
          <p:cNvSpPr/>
          <p:nvPr/>
        </p:nvSpPr>
        <p:spPr>
          <a:xfrm>
            <a:off x="1097280" y="3268008"/>
            <a:ext cx="10058400" cy="1200329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output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975" y="3277509"/>
            <a:ext cx="2655503" cy="1180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07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JavaScript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a </a:t>
            </a:r>
            <a:r>
              <a:rPr lang="en-US" sz="2200" dirty="0"/>
              <a:t>lightweight programming language ("scripting language")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used </a:t>
            </a:r>
            <a:r>
              <a:rPr lang="en-US" sz="2200" dirty="0"/>
              <a:t>to make web pages interactive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insert dynamic text into HTML (ex: user name)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react to events (ex: page load user click)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get information about a user's computer (ex: browser type)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200" dirty="0"/>
              <a:t>perform calculations on user's computer (ex: form validation)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a</a:t>
            </a:r>
            <a:r>
              <a:rPr lang="en-US" sz="2200" dirty="0"/>
              <a:t> </a:t>
            </a:r>
            <a:r>
              <a:rPr lang="en-US" sz="2200" dirty="0">
                <a:hlinkClick r:id="rId2"/>
              </a:rPr>
              <a:t>web standard</a:t>
            </a:r>
            <a:r>
              <a:rPr lang="en-US" sz="2200" dirty="0"/>
              <a:t> (but not supported identically by </a:t>
            </a:r>
            <a:r>
              <a:rPr lang="en-US" sz="2200" dirty="0">
                <a:hlinkClick r:id="rId3"/>
              </a:rPr>
              <a:t>all browsers</a:t>
            </a:r>
            <a:r>
              <a:rPr lang="en-US" sz="22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NOT </a:t>
            </a:r>
            <a:r>
              <a:rPr lang="en-US" sz="2200" dirty="0"/>
              <a:t>related to Java other than by name and some syntactic similarities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16701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DOM properties for form </a:t>
            </a:r>
            <a:r>
              <a:rPr lang="nb-NO" dirty="0" smtClean="0"/>
              <a:t>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57709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id="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 type="text" size="7"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="7" /&gt;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id="frosh" type="checkbox" checked="checked" /&gt; Freshman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703443"/>
            <a:ext cx="10058400" cy="707886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var frosh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("frosh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3411329"/>
            <a:ext cx="10058400" cy="646331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output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641" y="3578911"/>
            <a:ext cx="2749691" cy="311166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2146851" y="4338612"/>
          <a:ext cx="8213697" cy="1625600"/>
        </p:xfrm>
        <a:graphic>
          <a:graphicData uri="http://schemas.openxmlformats.org/drawingml/2006/table">
            <a:tbl>
              <a:tblPr/>
              <a:tblGrid>
                <a:gridCol w="1113183"/>
                <a:gridCol w="3866322"/>
                <a:gridCol w="3234192"/>
              </a:tblGrid>
              <a:tr h="0">
                <a:tc>
                  <a:txBody>
                    <a:bodyPr/>
                    <a:lstStyle/>
                    <a:p>
                      <a:pPr algn="ctr" fontAlgn="t"/>
                      <a:r>
                        <a:rPr lang="en-US" b="1">
                          <a:effectLst/>
                        </a:rPr>
                        <a:t>Property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b="1" dirty="0">
                          <a:effectLst/>
                        </a:rPr>
                        <a:t>Example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value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the text/value chosen by the user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sid.value could be "1234567"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checked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whether a box is checked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frosh.checked is true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disabled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whether a control is disabled (boolean)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frosh.disabled is false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readOnly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whether a text box is read-only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 err="1">
                          <a:effectLst/>
                        </a:rPr>
                        <a:t>sid.readOnly</a:t>
                      </a:r>
                      <a:r>
                        <a:rPr lang="en-US" dirty="0">
                          <a:effectLst/>
                        </a:rPr>
                        <a:t> is false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06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Adjusting styles with the </a:t>
            </a:r>
            <a:r>
              <a:rPr lang="en-US" dirty="0" smtClean="0"/>
              <a:t>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679968"/>
            <a:ext cx="10058400" cy="470083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objectName.style.propertyName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"value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";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150051"/>
            <a:ext cx="10058400" cy="707886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&lt;button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colorIt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();"&gt;Click me!&lt;/button&gt;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&lt;span id="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fancytext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"&gt;Don't forget your homework!&lt;/span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857937"/>
            <a:ext cx="10058400" cy="1631216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colorIt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var text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fancytext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text.style.color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"#ff5500";</a:t>
            </a:r>
          </a:p>
          <a:p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text.style.fontSize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"40pt";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4489153"/>
            <a:ext cx="10058400" cy="52322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sz="1000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output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542" y="4564522"/>
            <a:ext cx="4267419" cy="336567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902225" y="5079578"/>
          <a:ext cx="6683072" cy="650240"/>
        </p:xfrm>
        <a:graphic>
          <a:graphicData uri="http://schemas.openxmlformats.org/drawingml/2006/table">
            <a:tbl>
              <a:tblPr/>
              <a:tblGrid>
                <a:gridCol w="1113183"/>
                <a:gridCol w="5569889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 dirty="0">
                          <a:effectLst/>
                        </a:rPr>
                        <a:t>Property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solidFill>
                            <a:srgbClr val="335177"/>
                          </a:solidFill>
                          <a:effectLst/>
                          <a:hlinkClick r:id="rId3"/>
                        </a:rPr>
                        <a:t>style</a:t>
                      </a:r>
                      <a:endParaRPr lang="en-US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lets you set any CSS style property for an element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097280" y="5719843"/>
            <a:ext cx="10058400" cy="73574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same properties as in CSS, but with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camelCasedNames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not names-with-underscores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800100" lvl="1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examples: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backgroundColor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borderLeftWidth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fontFamily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33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DOM styling </a:t>
            </a:r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097280" y="1852926"/>
            <a:ext cx="7274107" cy="4308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   many students forget to write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.style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when setting styles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1097280" y="2399379"/>
            <a:ext cx="10058400" cy="923330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clickMe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clickme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clickMe.color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"red";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clickMe.style.color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"red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";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97280" y="3438275"/>
            <a:ext cx="7401834" cy="4308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style properties are capitalized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likeThis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not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like-this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97280" y="3869162"/>
            <a:ext cx="10058400" cy="646331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clickMe.style.font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-size = "14pt";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clickMe.style.fontSize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"14pt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";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97280" y="4621607"/>
            <a:ext cx="10058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style properties </a:t>
            </a:r>
            <a:r>
              <a:rPr lang="en-US" sz="2200" i="1" dirty="0">
                <a:solidFill>
                  <a:srgbClr val="000000"/>
                </a:solidFill>
                <a:latin typeface="Calibri" panose="020F0502020204030204" pitchFamily="34" charset="0"/>
              </a:rPr>
              <a:t>must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 be set as strings, often with units at the end</a:t>
            </a:r>
            <a:endParaRPr lang="en-US" sz="2200" dirty="0"/>
          </a:p>
        </p:txBody>
      </p:sp>
      <p:sp>
        <p:nvSpPr>
          <p:cNvPr id="9" name="Rectangle 8"/>
          <p:cNvSpPr/>
          <p:nvPr/>
        </p:nvSpPr>
        <p:spPr>
          <a:xfrm>
            <a:off x="1097280" y="5064495"/>
            <a:ext cx="10058400" cy="923330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clickMe.style.width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200;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clickMe.style.width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"200px";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clickMe.style.padding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"0.5em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";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20417" y="5987825"/>
            <a:ext cx="102107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write exactly the value you would have written in the CSS, but in quotes</a:t>
            </a:r>
            <a:endParaRPr lang="en-US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796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Unobtrusive </a:t>
            </a:r>
            <a:r>
              <a:rPr lang="en-US" dirty="0" smtClean="0"/>
              <a:t>JavaScript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JavaScript </a:t>
            </a:r>
            <a:r>
              <a:rPr lang="en-US" sz="2200" dirty="0"/>
              <a:t>event code seen previously was </a:t>
            </a:r>
            <a:r>
              <a:rPr lang="en-US" sz="2200" i="1" dirty="0"/>
              <a:t>obtrusive</a:t>
            </a:r>
            <a:r>
              <a:rPr lang="en-US" sz="2200" dirty="0"/>
              <a:t>, in the HTML; this is bad style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now </a:t>
            </a:r>
            <a:r>
              <a:rPr lang="en-US" sz="2200" dirty="0"/>
              <a:t>we'll see how to write </a:t>
            </a:r>
            <a:r>
              <a:rPr lang="en-US" sz="2200" i="1" dirty="0">
                <a:hlinkClick r:id="rId2"/>
              </a:rPr>
              <a:t>unobtrusive</a:t>
            </a:r>
            <a:r>
              <a:rPr lang="en-US" sz="2200" dirty="0">
                <a:hlinkClick r:id="rId2"/>
              </a:rPr>
              <a:t> JavaScript</a:t>
            </a:r>
            <a:r>
              <a:rPr lang="en-US" sz="2200" dirty="0"/>
              <a:t> code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HTML with no JavaScript code inside the tags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dirty="0"/>
              <a:t>uses the JS DOM to attach and execute all JavaScript event handlers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/>
              <a:t>  allows</a:t>
            </a:r>
            <a:r>
              <a:rPr lang="en-US" sz="2200" dirty="0"/>
              <a:t> </a:t>
            </a:r>
            <a:r>
              <a:rPr lang="en-US" sz="2200" dirty="0">
                <a:hlinkClick r:id="rId3"/>
              </a:rPr>
              <a:t>separation</a:t>
            </a:r>
            <a:r>
              <a:rPr lang="en-US" sz="2200" dirty="0"/>
              <a:t> of web site into 3 major categories: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content</a:t>
            </a:r>
            <a:r>
              <a:rPr lang="en-US" sz="2200" dirty="0"/>
              <a:t> (HTML) - what is it?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presentation</a:t>
            </a:r>
            <a:r>
              <a:rPr lang="en-US" sz="2200" dirty="0"/>
              <a:t> (CSS) - how does it look?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200" b="1" dirty="0"/>
              <a:t>behavior</a:t>
            </a:r>
            <a:r>
              <a:rPr lang="en-US" sz="2200" dirty="0"/>
              <a:t> (JavaScript) - how does it respond to user interaction?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5647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Obtrusive event handlers (bad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50814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&lt;button 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onclick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okayClick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();"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&gt;OK&lt;/button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196548"/>
            <a:ext cx="10058400" cy="1200329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called when OK button is clicked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okayClick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alert("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booyah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5004209"/>
            <a:ext cx="10058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this is bad style (HTML is cluttered with JS code</a:t>
            </a: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goal: remove all JavaScript code from the HTML body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3396877"/>
            <a:ext cx="10058400" cy="646331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output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816" y="3540810"/>
            <a:ext cx="488975" cy="33656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236" y="2727289"/>
            <a:ext cx="3435527" cy="140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24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Attaching an event handler in JavaScript </a:t>
            </a:r>
            <a:r>
              <a:rPr lang="en-US" sz="4400" dirty="0" smtClean="0"/>
              <a:t>code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0753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objectName.onevent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function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206486"/>
            <a:ext cx="10058400" cy="400110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&lt;button 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id="ok"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&gt;OK&lt;/button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HTML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606596"/>
            <a:ext cx="10058400" cy="707886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okButton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("ok");</a:t>
            </a:r>
          </a:p>
          <a:p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okButton.onclick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okayClick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3624615"/>
            <a:ext cx="1005840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it is legal to attach event handlers to elements' DOM objects in your JavaScript code</a:t>
            </a:r>
          </a:p>
          <a:p>
            <a:pPr marL="800100" lvl="1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notice that you do </a:t>
            </a: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not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 put parentheses after the function's name</a:t>
            </a:r>
          </a:p>
          <a:p>
            <a:pPr marL="342900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this is better style than attaching them in the HTML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90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does my code run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86100"/>
            <a:ext cx="10058400" cy="1513692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&lt;head&gt;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&lt;script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="myfile.js" type="text/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"&gt;&lt;/script&gt;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&lt;/head&gt;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&lt;body&gt; ... &lt;/body&gt; &lt;/html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3299792"/>
            <a:ext cx="10058400" cy="1200329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x = 3;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f(n) { return n + 1;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g(n) { return n - 1;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= f(x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4460963"/>
            <a:ext cx="10058400" cy="1474404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your file's JS code runs the moment the browser loads the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script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tag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any variables are declared immediately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any functions are declared but not called, unless your global code explicitly calls them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97280" y="5753674"/>
            <a:ext cx="10058400" cy="79729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770022"/>
                </a:solidFill>
                <a:effectLst/>
                <a:latin typeface="Calibri" panose="020F0502020204030204" pitchFamily="34" charset="0"/>
              </a:rPr>
              <a:t>at this point in time, the browser has not yet read your page's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body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770022"/>
              </a:solidFill>
              <a:effectLst/>
              <a:latin typeface="Calibri" panose="020F0502020204030204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770022"/>
                </a:solidFill>
                <a:effectLst/>
                <a:latin typeface="Calibri" panose="020F0502020204030204" pitchFamily="34" charset="0"/>
              </a:rPr>
              <a:t>none of the DOM objects for tags on the page have been created yet</a:t>
            </a:r>
          </a:p>
        </p:txBody>
      </p:sp>
    </p:spTree>
    <p:extLst>
      <p:ext uri="{BB962C8B-B14F-4D97-AF65-F5344CB8AC3E}">
        <p14:creationId xmlns:p14="http://schemas.microsoft.com/office/powerpoint/2010/main" val="1961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failed attempt at being </a:t>
            </a:r>
            <a:r>
              <a:rPr lang="en-US" dirty="0" smtClean="0"/>
              <a:t>unobtrusive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583266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&lt;head&gt;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&lt;script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="myfile.js" type="text/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"&gt;&lt;/script&gt;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&lt;/head&gt;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&lt;body&gt;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&lt;div&gt;&lt;button id="ok"&gt;OK&lt;/button&gt;&lt;/div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3429000"/>
            <a:ext cx="10058400" cy="646331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ok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("ok");</a:t>
            </a:r>
          </a:p>
          <a:p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ok.onclick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okayClick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error: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4229891"/>
            <a:ext cx="10058400" cy="24285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problem: global JS code runs the moment the script is loaded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script in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head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is processed before page's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body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has loaded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 elements are available yet or can be accessed yet via the DOM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 need a way to attach the handler after the page has loaded...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24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window.onload event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2000709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code to initialize the page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run this function once the page has finished loading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window.onload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97280" y="3921154"/>
            <a:ext cx="10058400" cy="227462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there is a global event called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window.onload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event that occurs at the moment the page body is done being loaded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if you attach a function as a handler for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window.onload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it will run at that time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09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unobtrusive event </a:t>
            </a:r>
            <a:r>
              <a:rPr lang="en-US" dirty="0" smtClean="0"/>
              <a:t>handler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0388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pl-PL" dirty="0">
                <a:latin typeface="Courier New" panose="02070309020205020404" pitchFamily="49" charset="0"/>
                <a:cs typeface="Courier New" panose="02070309020205020404" pitchFamily="49" charset="0"/>
              </a:rPr>
              <a:t>&lt;button id="ok"&gt;OK&lt;/button&gt;               </a:t>
            </a:r>
            <a:r>
              <a:rPr lang="pl-PL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&lt;!-- (1) </a:t>
            </a:r>
            <a:r>
              <a:rPr lang="pl-PL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--&gt;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266122"/>
            <a:ext cx="10058400" cy="3139321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called when page loads; sets up event handlers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pageLoad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var ok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("ok");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(3)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ok.onclick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okayClick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okayClick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alert("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booyah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");                   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(4)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window.onload =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pageLoad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           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(2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5405443"/>
            <a:ext cx="10058400" cy="646331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output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451" y="5560325"/>
            <a:ext cx="488975" cy="33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96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vs. </a:t>
            </a:r>
            <a:r>
              <a:rPr lang="en-US" dirty="0" smtClean="0"/>
              <a:t>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7467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 smtClean="0"/>
              <a:t> interpreted</a:t>
            </a:r>
            <a:r>
              <a:rPr lang="en-US" sz="2400" dirty="0"/>
              <a:t> </a:t>
            </a:r>
            <a:r>
              <a:rPr lang="en-US" sz="2400" dirty="0" smtClean="0"/>
              <a:t>like Python, </a:t>
            </a:r>
            <a:r>
              <a:rPr lang="en-US" sz="2400" dirty="0"/>
              <a:t>not </a:t>
            </a:r>
            <a:r>
              <a:rPr lang="en-US" sz="2400" dirty="0" smtClean="0"/>
              <a:t>compiled like Java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more </a:t>
            </a:r>
            <a:r>
              <a:rPr lang="en-US" sz="2400" dirty="0"/>
              <a:t>relaxed syntax and rules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 smtClean="0"/>
              <a:t>"looser</a:t>
            </a:r>
            <a:r>
              <a:rPr lang="en-US" sz="2400" dirty="0"/>
              <a:t>" data </a:t>
            </a:r>
            <a:r>
              <a:rPr lang="en-US" sz="2400" dirty="0" smtClean="0"/>
              <a:t>types like Python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variables don't need to be </a:t>
            </a:r>
            <a:r>
              <a:rPr lang="en-US" sz="2400" dirty="0" smtClean="0"/>
              <a:t>declared    </a:t>
            </a:r>
          </a:p>
          <a:p>
            <a:pPr marL="201168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like Python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errors often silent (few exceptions)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key </a:t>
            </a:r>
            <a:r>
              <a:rPr lang="en-US" sz="2400" dirty="0"/>
              <a:t>construct is the </a:t>
            </a:r>
            <a:r>
              <a:rPr lang="en-US" sz="2400" b="1" dirty="0"/>
              <a:t>function</a:t>
            </a:r>
            <a:r>
              <a:rPr lang="en-US" sz="2400" dirty="0"/>
              <a:t> rather than the class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dirty="0"/>
              <a:t>"first-class" functions are used in many situations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/>
              <a:t> contained </a:t>
            </a:r>
            <a:r>
              <a:rPr lang="en-US" sz="2400" dirty="0"/>
              <a:t>within a web page and integrates with its HTML/CSS content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2050" name="Picture 2" descr="Ja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7324" y="2483714"/>
            <a:ext cx="1255781" cy="1251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mary jane, da endo, aigh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5236" y="2463632"/>
            <a:ext cx="1245842" cy="12515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673009" y="2804249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+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9855212" y="2794201"/>
            <a:ext cx="18854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= JavaScript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0941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unobtrusive JS </a:t>
            </a:r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79" y="1833626"/>
            <a:ext cx="101339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event names are all lowercase, not capitalized like most variables</a:t>
            </a:r>
            <a:endParaRPr lang="en-US" sz="2200" dirty="0"/>
          </a:p>
        </p:txBody>
      </p:sp>
      <p:sp>
        <p:nvSpPr>
          <p:cNvPr id="5" name="Rectangle 4"/>
          <p:cNvSpPr/>
          <p:nvPr/>
        </p:nvSpPr>
        <p:spPr>
          <a:xfrm>
            <a:off x="1097278" y="2360779"/>
            <a:ext cx="10058401" cy="646331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window.</a:t>
            </a:r>
            <a:r>
              <a:rPr lang="en-US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onLoad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pageLoad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window.onload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pageLoad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97278" y="3007110"/>
            <a:ext cx="10332722" cy="8434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119025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 shouldn't write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when attaching the handler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rgbClr val="999999"/>
                </a:solidFill>
                <a:effectLst/>
                <a:latin typeface="Calibri" panose="020F0502020204030204" pitchFamily="34" charset="0"/>
              </a:rPr>
              <a:t>(if you do, it calls the function immediately, rather than setting it up to be called later)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97277" y="3961891"/>
            <a:ext cx="10058401" cy="646331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ok.onclick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okayClick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ok.onclick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okayClick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8" name="Rectangle 7"/>
          <p:cNvSpPr/>
          <p:nvPr/>
        </p:nvSpPr>
        <p:spPr>
          <a:xfrm>
            <a:off x="1097277" y="4593169"/>
            <a:ext cx="42655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our </a:t>
            </a:r>
            <a:r>
              <a:rPr lang="en-US" b="1" dirty="0" err="1">
                <a:solidFill>
                  <a:srgbClr val="000000"/>
                </a:solidFill>
                <a:latin typeface="Calibri" panose="020F0502020204030204" pitchFamily="34" charset="0"/>
              </a:rPr>
              <a:t>JSLint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 checker will catch this mistake</a:t>
            </a:r>
            <a:endParaRPr lang="en-US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097277" y="4962501"/>
            <a:ext cx="9991005" cy="4308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related: can't directly call functions like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alert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; must enclose in your own function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97276" y="5393388"/>
            <a:ext cx="10058401" cy="923330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ok.onclick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alert("</a:t>
            </a:r>
            <a:r>
              <a:rPr lang="en-US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booyah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ok.onclick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okayClick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okayClick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 alert("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booyah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"); }</a:t>
            </a:r>
          </a:p>
        </p:txBody>
      </p:sp>
    </p:spTree>
    <p:extLst>
      <p:ext uri="{BB962C8B-B14F-4D97-AF65-F5344CB8AC3E}">
        <p14:creationId xmlns:p14="http://schemas.microsoft.com/office/powerpoint/2010/main" val="2958340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Linking to a JavaScript file: script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50814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="filename" type="text/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"&gt;&lt;/script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196548"/>
            <a:ext cx="10058400" cy="400110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="example.js" type="text/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javascript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"&gt;&lt;/script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HTML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97280" y="2800530"/>
            <a:ext cx="10091007" cy="310562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script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tag should be placed in HTML page's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head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script code is stored in a separate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js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file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JS code can be placed directly in the HTML file's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body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or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head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(like CSS)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but this is bad style (should separate content, presentation, and behavior)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73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JavaScript statement: alert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0327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alert("message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2276061"/>
            <a:ext cx="10058400" cy="400110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alert("IE6 detected.  Suck-mode enabled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.");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5124" name="Picture 4" descr="ale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367" y="2726266"/>
            <a:ext cx="44862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097280" y="2676171"/>
            <a:ext cx="10058400" cy="1754326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 smtClean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                           output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97280" y="4830607"/>
            <a:ext cx="74483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a JS command that pops up a dialog box with a message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6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Variables</a:t>
            </a:r>
            <a:r>
              <a:rPr lang="en-US" dirty="0"/>
              <a:t> and </a:t>
            </a:r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60753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name = expression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206487"/>
            <a:ext cx="10058400" cy="1015663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var age = 32;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var weight = 127.4;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clientName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"Connie Client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";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97280" y="3248415"/>
            <a:ext cx="9760660" cy="24285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variables are declared with the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var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keyword (case sensitive)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types are not specified, but JS does have types ("loosely typed")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Number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Array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Object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Function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Null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Undefined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can find out a variable's type by calling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typeof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42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Number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996857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enrollment = 99;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medianGrade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2.8;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credits = 5 + 4 + (2 * 3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97280" y="2566245"/>
            <a:ext cx="10058400" cy="310562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integers and real numbers are the same type (no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vs.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double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same operators: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 - * / % ++ -- = += -= *= /= %=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similar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335177"/>
                </a:solidFill>
                <a:effectLst/>
                <a:latin typeface="Calibri" panose="020F0502020204030204" pitchFamily="34" charset="0"/>
                <a:hlinkClick r:id="rId2"/>
              </a:rPr>
              <a:t>precedence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to Java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many operators auto-convert types: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"2" * 3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is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70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255275"/>
          </a:xfr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s = "Connie Client";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substring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(0,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 "));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"Connie"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13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var s2 = 'Melvin Merchant';        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can use "" or ' '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97280" y="2893286"/>
            <a:ext cx="10058400" cy="295173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methods: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2"/>
              </a:rPr>
              <a:t>charAt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charCodeAt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4"/>
              </a:rPr>
              <a:t>fromCharCode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5"/>
              </a:rPr>
              <a:t>indexOf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6"/>
              </a:rPr>
              <a:t>lastIndexOf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7"/>
              </a:rPr>
              <a:t>replace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8"/>
              </a:rPr>
              <a:t>split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9"/>
              </a:rPr>
              <a:t>substring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10"/>
              </a:rPr>
              <a:t>toLowerCase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 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11"/>
              </a:rPr>
              <a:t>toUpperCase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charAt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returns a one-letter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(there is no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type)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length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property (not a method as in Java)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concatenation with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: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+ 1 is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, but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"1"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+ 1 is 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"11"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44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4356</TotalTime>
  <Words>2171</Words>
  <Application>Microsoft Office PowerPoint</Application>
  <PresentationFormat>Widescreen</PresentationFormat>
  <Paragraphs>434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Arial</vt:lpstr>
      <vt:lpstr>Calibri</vt:lpstr>
      <vt:lpstr>Calibri Light</vt:lpstr>
      <vt:lpstr>Consolas</vt:lpstr>
      <vt:lpstr>Courier New</vt:lpstr>
      <vt:lpstr>Helvetica</vt:lpstr>
      <vt:lpstr>Wingdings</vt:lpstr>
      <vt:lpstr>Retrospect</vt:lpstr>
      <vt:lpstr>CSc 337</vt:lpstr>
      <vt:lpstr>Client-side scripting</vt:lpstr>
      <vt:lpstr>What is JavaScript?</vt:lpstr>
      <vt:lpstr>JavaScript vs. Java</vt:lpstr>
      <vt:lpstr>Linking to a JavaScript file: script</vt:lpstr>
      <vt:lpstr>A JavaScript statement: alert</vt:lpstr>
      <vt:lpstr>Variables and types</vt:lpstr>
      <vt:lpstr>Number type</vt:lpstr>
      <vt:lpstr>String type</vt:lpstr>
      <vt:lpstr>More about String</vt:lpstr>
      <vt:lpstr>Comments (same as Java)</vt:lpstr>
      <vt:lpstr>for loop (same as Java)</vt:lpstr>
      <vt:lpstr>Math object</vt:lpstr>
      <vt:lpstr>Logical operators</vt:lpstr>
      <vt:lpstr>Boolean type</vt:lpstr>
      <vt:lpstr>Special values: null and undefined</vt:lpstr>
      <vt:lpstr>if/else statement (same as Java)</vt:lpstr>
      <vt:lpstr>while loops (same as Java)</vt:lpstr>
      <vt:lpstr>Arrays</vt:lpstr>
      <vt:lpstr>Array methods</vt:lpstr>
      <vt:lpstr>Splitting strings: split and join</vt:lpstr>
      <vt:lpstr>Defining functions</vt:lpstr>
      <vt:lpstr>Event-driven programming</vt:lpstr>
      <vt:lpstr>Event handlers</vt:lpstr>
      <vt:lpstr>Buttons: &lt;button&gt;</vt:lpstr>
      <vt:lpstr>Accessing an element: document.getElementById</vt:lpstr>
      <vt:lpstr>&lt;input&gt;</vt:lpstr>
      <vt:lpstr>Text fields: &lt;input&gt;</vt:lpstr>
      <vt:lpstr>Text boxes: &lt;textarea&gt;</vt:lpstr>
      <vt:lpstr>DOM properties for form controls</vt:lpstr>
      <vt:lpstr>Adjusting styles with the DOM</vt:lpstr>
      <vt:lpstr>Common DOM styling errors</vt:lpstr>
      <vt:lpstr>Unobtrusive JavaScript</vt:lpstr>
      <vt:lpstr>Obtrusive event handlers (bad)</vt:lpstr>
      <vt:lpstr>Attaching an event handler in JavaScript code</vt:lpstr>
      <vt:lpstr>When does my code run?</vt:lpstr>
      <vt:lpstr>A failed attempt at being unobtrusive</vt:lpstr>
      <vt:lpstr>The window.onload event</vt:lpstr>
      <vt:lpstr>An unobtrusive event handler</vt:lpstr>
      <vt:lpstr>Common unobtrusive JS errors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154</dc:title>
  <dc:creator>allison</dc:creator>
  <cp:lastModifiedBy>allison</cp:lastModifiedBy>
  <cp:revision>35</cp:revision>
  <dcterms:created xsi:type="dcterms:W3CDTF">2014-10-23T22:36:29Z</dcterms:created>
  <dcterms:modified xsi:type="dcterms:W3CDTF">2019-01-29T07:11:13Z</dcterms:modified>
</cp:coreProperties>
</file>