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listapart.com/articles/behavioralseparation" TargetMode="External"/><Relationship Id="rId2" Type="http://schemas.openxmlformats.org/officeDocument/2006/relationships/hyperlink" Target="http://en.wikipedia.org/wiki/Unobtrusive_JavaScrip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/>
              <a:t>7</a:t>
            </a:r>
            <a:r>
              <a:rPr lang="en-US" dirty="0" smtClean="0"/>
              <a:t>: Unobtrusive </a:t>
            </a:r>
            <a:r>
              <a:rPr lang="en-US" dirty="0"/>
              <a:t>JavaScript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325" y="190918"/>
            <a:ext cx="4708805" cy="611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21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07405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function(parameters)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statements;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977274"/>
            <a:ext cx="100584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JavaScript allows you to declare 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anonymous functions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quickly creates a function without giving it a name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can be stored </a:t>
            </a: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a variable, attached as an event handler, etc.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99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function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86099"/>
            <a:ext cx="10058400" cy="2209431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window.onload =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function()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var ok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("ok");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alert("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4003694"/>
            <a:ext cx="100584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sz="600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938" y="4084025"/>
            <a:ext cx="488975" cy="3365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97280" y="4433142"/>
            <a:ext cx="1005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or the following is also legal (though harder to read and bad style):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848491"/>
            <a:ext cx="10058400" cy="1477328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window.onload =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function()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("ok").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alert("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71092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Unobtrusive </a:t>
            </a:r>
            <a:r>
              <a:rPr lang="en-US" dirty="0" smtClean="0"/>
              <a:t>styling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165823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this.style.color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"red";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highlighted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011557"/>
            <a:ext cx="10058400" cy="369332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.highlighted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color: red;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577215"/>
            <a:ext cx="100584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well-written JavaScript code should contain as little CSS as possible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use JS to set CSS classes/IDs on elements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define the styles of those classes/IDs in your CSS file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43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danger of global </a:t>
            </a:r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3355450" cy="3441883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count = 0;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count += n;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reset()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count = 0;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console.log(count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201168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68078" y="1845734"/>
            <a:ext cx="648760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rgbClr val="000000"/>
                </a:solidFill>
                <a:latin typeface="Calibri" panose="020F0502020204030204" pitchFamily="34" charset="0"/>
              </a:rPr>
              <a:t>globals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 can be bad; other code and other JS files can see and modify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How many global symbols are introduced by the above code?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740965" y="3602982"/>
            <a:ext cx="5851770" cy="104351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3 global symbols: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count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incr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, and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reset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2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Enclosing code in a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5810416" cy="4023360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everything()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var count = 0;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count += n;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function reset()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count = 0;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console.log(count);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everything();  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 the function to run the code</a:t>
            </a:r>
          </a:p>
        </p:txBody>
      </p:sp>
      <p:sp>
        <p:nvSpPr>
          <p:cNvPr id="4" name="Rectangle 3"/>
          <p:cNvSpPr/>
          <p:nvPr/>
        </p:nvSpPr>
        <p:spPr>
          <a:xfrm>
            <a:off x="7142922" y="1845734"/>
            <a:ext cx="401275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the above example moves all the code into a function; variables and functions declared inside another function are local to it, not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global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How many global symbols are introduced by the above code?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142922" y="4962615"/>
            <a:ext cx="4012758" cy="181295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1 global</a:t>
            </a:r>
            <a:r>
              <a:rPr kumimoji="0" lang="en-US" sz="2200" b="0" i="0" u="none" strike="noStrike" cap="none" normalizeH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symbol: 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everything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 (can we get it down to 0?)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2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"module pattern</a:t>
            </a:r>
            <a:r>
              <a:rPr lang="en-US" dirty="0" smtClean="0"/>
              <a:t>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86918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statements;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})();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227049"/>
            <a:ext cx="10058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wraps all of your file's code in an anonymous function that is declared and immediately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called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0 global symbols will be introduced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the variables and functions defined by your code cannot be messed with externally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1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pattern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3802711" cy="4023360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(function()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var count = 0;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(n)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count += n;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function reset()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count = 0;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console.log(count);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})();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36597" y="1845734"/>
            <a:ext cx="60190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How many global symbols are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introduced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by the above code?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36597" y="2615175"/>
            <a:ext cx="236769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70022"/>
                </a:solidFill>
                <a:latin typeface="Calibri" panose="020F0502020204030204" pitchFamily="34" charset="0"/>
              </a:rPr>
              <a:t>0 global symbols</a:t>
            </a:r>
            <a:endParaRPr lang="en-US" sz="2200" b="0" i="0" dirty="0">
              <a:solidFill>
                <a:srgbClr val="770022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34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"strict" </a:t>
            </a:r>
            <a:r>
              <a:rPr lang="en-US" dirty="0" smtClean="0"/>
              <a:t>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37223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"use strict";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your code...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97280" y="2429666"/>
            <a:ext cx="10238547" cy="341339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writing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"use strict";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at the very top of your JS file turns on strict syntax checking: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shows an error if you try to assign to an undeclared variable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stops you from overwriting key JS system libraries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forbids some unsafe or error-prone language features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should 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always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turn on strict mode for your code in this class!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414" name="Picture 6" descr="screensh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958" y="1539695"/>
            <a:ext cx="4124325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65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random colors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Create a page with a button on it. Whenever that button is pressed, turn the background of the page a different random color. </a:t>
            </a:r>
          </a:p>
          <a:p>
            <a:endParaRPr lang="en-US" dirty="0"/>
          </a:p>
          <a:p>
            <a:r>
              <a:rPr lang="en-US" dirty="0" smtClean="0"/>
              <a:t>Hints: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will give you a random number between 0 and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Multiply that by the range of random numbers you want: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* 10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Turn that into an integer using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Math.floor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: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Math.floor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* 10)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You can create a random color by generating 3 random numbers between 0 and 256 and setting your </a:t>
            </a:r>
            <a:r>
              <a:rPr lang="en-US" dirty="0" err="1" smtClean="0"/>
              <a:t>css</a:t>
            </a:r>
            <a:r>
              <a:rPr lang="en-US" dirty="0" smtClean="0"/>
              <a:t> as: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background-color: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rgb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(23, 234, 4)</a:t>
            </a:r>
          </a:p>
        </p:txBody>
      </p:sp>
    </p:spTree>
    <p:extLst>
      <p:ext uri="{BB962C8B-B14F-4D97-AF65-F5344CB8AC3E}">
        <p14:creationId xmlns:p14="http://schemas.microsoft.com/office/powerpoint/2010/main" val="4092359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Checkboxes: &lt;input&gt;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0631"/>
          </a:xfrm>
        </p:spPr>
        <p:txBody>
          <a:bodyPr/>
          <a:lstStyle/>
          <a:p>
            <a:pPr algn="ctr"/>
            <a:r>
              <a:rPr lang="en-US" i="1" dirty="0"/>
              <a:t>yes/no choices that can be checked and unchecked (inline)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226365"/>
            <a:ext cx="10058400" cy="923330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type="checkbox"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name="lettuce" /&gt; Lettuce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type="checkbox" name="tomato" checked="checked"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/&gt; Tomato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type="checkbox"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name="pickles" checked="checked" /&gt;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Pickles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936622"/>
            <a:ext cx="10058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none</a:t>
            </a:r>
            <a:r>
              <a:rPr lang="en-US" sz="2400" dirty="0"/>
              <a:t>, 1, or many checkboxes can be checked at same time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when </a:t>
            </a:r>
            <a:r>
              <a:rPr lang="en-US" sz="2400" dirty="0"/>
              <a:t>sent to server, any checked boxes will be sent with value on</a:t>
            </a:r>
            <a:r>
              <a:rPr lang="en-US" sz="2400" dirty="0" smtClean="0"/>
              <a:t>:</a:t>
            </a:r>
            <a:endParaRPr lang="en-US" sz="2400" dirty="0"/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http</a:t>
            </a:r>
            <a:r>
              <a:rPr lang="en-US" sz="2400" dirty="0"/>
              <a:t>://</a:t>
            </a:r>
            <a:r>
              <a:rPr lang="en-US" sz="2400" dirty="0" smtClean="0"/>
              <a:t>webster.cs.washington.edu/params.php?tomato=on&amp;pickles=on</a:t>
            </a:r>
            <a:endParaRPr lang="en-US" sz="2400" dirty="0"/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use </a:t>
            </a:r>
            <a:r>
              <a:rPr lang="en-US" sz="2400" dirty="0"/>
              <a:t>checked="checked" attribute in HTML to initially check the box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7280" y="3143214"/>
            <a:ext cx="100584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output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429" y="3212810"/>
            <a:ext cx="4877051" cy="31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31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Unobtrusive </a:t>
            </a:r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JavaScript </a:t>
            </a:r>
            <a:r>
              <a:rPr lang="en-US" sz="2200" dirty="0"/>
              <a:t>event code seen previously was </a:t>
            </a:r>
            <a:r>
              <a:rPr lang="en-US" sz="2200" i="1" dirty="0"/>
              <a:t>obtrusive</a:t>
            </a:r>
            <a:r>
              <a:rPr lang="en-US" sz="2200" dirty="0"/>
              <a:t>, in the HTML; this is bad style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now </a:t>
            </a:r>
            <a:r>
              <a:rPr lang="en-US" sz="2200" dirty="0"/>
              <a:t>we'll see how to write </a:t>
            </a:r>
            <a:r>
              <a:rPr lang="en-US" sz="2200" i="1" dirty="0">
                <a:hlinkClick r:id="rId2"/>
              </a:rPr>
              <a:t>unobtrusive</a:t>
            </a:r>
            <a:r>
              <a:rPr lang="en-US" sz="2200" dirty="0">
                <a:hlinkClick r:id="rId2"/>
              </a:rPr>
              <a:t> JavaScript</a:t>
            </a:r>
            <a:r>
              <a:rPr lang="en-US" sz="2200" dirty="0"/>
              <a:t> 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HTML with no JavaScript code inside the tags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uses the JS DOM to attach and execute all JavaScript event handlers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allows</a:t>
            </a:r>
            <a:r>
              <a:rPr lang="en-US" sz="2200" dirty="0"/>
              <a:t> </a:t>
            </a:r>
            <a:r>
              <a:rPr lang="en-US" sz="2200" dirty="0">
                <a:hlinkClick r:id="rId3"/>
              </a:rPr>
              <a:t>separation</a:t>
            </a:r>
            <a:r>
              <a:rPr lang="en-US" sz="2200" dirty="0"/>
              <a:t> of web site into 3 major categories: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content</a:t>
            </a:r>
            <a:r>
              <a:rPr lang="en-US" sz="2200" dirty="0"/>
              <a:t> (HTML) - what is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presentation</a:t>
            </a:r>
            <a:r>
              <a:rPr lang="en-US" sz="2200" dirty="0"/>
              <a:t> (CSS) - how does it look?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behavior</a:t>
            </a:r>
            <a:r>
              <a:rPr lang="en-US" sz="2200" dirty="0"/>
              <a:t> (JavaScript) - how does it respond to user interaction?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1942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buttons: &lt;input&gt;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0509"/>
          </a:xfrm>
        </p:spPr>
        <p:txBody>
          <a:bodyPr/>
          <a:lstStyle/>
          <a:p>
            <a:pPr algn="ctr"/>
            <a:r>
              <a:rPr lang="en-US" i="1" dirty="0"/>
              <a:t>sets of mutually exclusive choices (inline)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354617"/>
            <a:ext cx="10058400" cy="923330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value="visa" checked="checked" /&gt; Visa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mastercard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MasterCard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American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277946"/>
            <a:ext cx="100584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181206"/>
            <a:ext cx="1005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grouped </a:t>
            </a:r>
            <a:r>
              <a:rPr lang="en-US" sz="2400" dirty="0"/>
              <a:t>by name attribute (only one can be checked at a time</a:t>
            </a:r>
            <a:r>
              <a:rPr lang="en-US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must </a:t>
            </a:r>
            <a:r>
              <a:rPr lang="en-US" sz="2400" dirty="0"/>
              <a:t>specify a value for each one or else it will be sent as value 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886" y="3353195"/>
            <a:ext cx="6236020" cy="31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1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labels: &lt;label&gt;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100101"/>
          </a:xfr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type="radio" name="cc" value="visa" checked="checked" /&gt;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Visa&lt;/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label&gt;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type="radio" 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mastercard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MasterCard&lt;/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label&gt;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type="radio" 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American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Express&lt;/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340232"/>
            <a:ext cx="1005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associates </a:t>
            </a:r>
            <a:r>
              <a:rPr lang="en-US" sz="2400" dirty="0"/>
              <a:t>nearby text with control, so you can click text to activate control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used with checkboxes or radio buttons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label </a:t>
            </a:r>
            <a:r>
              <a:rPr lang="en-US" sz="2400" dirty="0"/>
              <a:t>element can be targeted by CSS style rules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80" y="3949054"/>
            <a:ext cx="100584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418" y="4021107"/>
            <a:ext cx="6223320" cy="31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87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Drop-down list: &lt;select&gt;, &lt;option&gt;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0388"/>
          </a:xfrm>
        </p:spPr>
        <p:txBody>
          <a:bodyPr/>
          <a:lstStyle/>
          <a:p>
            <a:pPr algn="ctr"/>
            <a:r>
              <a:rPr lang="en-US" i="1" dirty="0"/>
              <a:t>menus of choices that collapse and expand (inline)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2374496"/>
            <a:ext cx="10058400" cy="175432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&lt;select name="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favoritecharacter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&lt;option&gt;Jerry&lt;/option&gt;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&lt;option&gt;George&lt;/option&gt;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selected="selected"&gt;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Kramer&lt;/option&gt;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&lt;option&gt;Elaine&lt;/option&gt;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&lt;/select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717271"/>
            <a:ext cx="1005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	</a:t>
            </a:r>
            <a:r>
              <a:rPr lang="en-US" sz="2400" dirty="0"/>
              <a:t> </a:t>
            </a:r>
            <a:r>
              <a:rPr lang="en-US" sz="2400" dirty="0" smtClean="0"/>
              <a:t> option </a:t>
            </a:r>
            <a:r>
              <a:rPr lang="en-US" sz="2400" dirty="0"/>
              <a:t>element represents each choice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   select optional attributes: disabled, multiple,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   optional selected attribute sets which one is initially </a:t>
            </a:r>
            <a:r>
              <a:rPr lang="en-US" sz="2400" dirty="0" smtClean="0"/>
              <a:t>chosen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097280" y="4128822"/>
            <a:ext cx="10058400" cy="37360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    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035" y="4143514"/>
            <a:ext cx="2514729" cy="31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3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&lt;select&gt; for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050405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&lt;select 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favoritecharacter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[]" size="3" multiple="multiple"&gt;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&lt;option&gt;Jerry&lt;/option&gt;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&lt;option&gt;George&lt;/option&gt;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&lt;option&gt;Kramer&lt;/option&gt;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&lt;option&gt;Elaine&lt;/option&gt;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 selected="selected"&gt;Newman&lt;/option&gt;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&lt;/select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004513"/>
            <a:ext cx="10058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optional </a:t>
            </a:r>
            <a:r>
              <a:rPr lang="en-US" sz="2400" dirty="0"/>
              <a:t>multiple attribute allows selecting multiple items with shift- or ctrl-click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must </a:t>
            </a:r>
            <a:r>
              <a:rPr lang="en-US" sz="2400" dirty="0"/>
              <a:t>declare parameter's name with [] if you allow multiple selections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option </a:t>
            </a:r>
            <a:r>
              <a:rPr lang="en-US" sz="2400" dirty="0"/>
              <a:t>tags can be set to be initially selected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7280" y="3896139"/>
            <a:ext cx="10058400" cy="80021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sz="1000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671" y="3931026"/>
            <a:ext cx="2514729" cy="65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19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groups: &lt;</a:t>
            </a:r>
            <a:r>
              <a:rPr lang="en-US" dirty="0" err="1"/>
              <a:t>optgroup</a:t>
            </a:r>
            <a:r>
              <a:rPr lang="en-US" dirty="0"/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3044318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&lt;select name="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favoritecharacter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optgroup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label="Major Characters"&gt;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&lt;option&gt;Jerry&lt;/option&gt;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&lt;option&gt;George&lt;/option&gt;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&lt;option&gt;Kramer&lt;/option&gt;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&lt;option&gt;Elaine&lt;/option&gt;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optgroup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optgroup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label="Minor Characters"&gt;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&lt;option&gt;Newman&lt;/option&gt;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&lt;option&gt;Susan&lt;/option&gt;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optgroup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&lt;/select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72817" y="5628764"/>
            <a:ext cx="973054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 should we do if we don't like the bold appearance of the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optgroup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?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4890075"/>
            <a:ext cx="10058400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817" y="4919158"/>
            <a:ext cx="3479979" cy="31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69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input: &lt;</a:t>
            </a:r>
            <a:r>
              <a:rPr lang="en-US" dirty="0" err="1"/>
              <a:t>fieldset</a:t>
            </a:r>
            <a:r>
              <a:rPr lang="en-US" dirty="0"/>
              <a:t>&gt;, &lt;legend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0449"/>
          </a:xfrm>
        </p:spPr>
        <p:txBody>
          <a:bodyPr/>
          <a:lstStyle/>
          <a:p>
            <a:pPr algn="ctr"/>
            <a:r>
              <a:rPr lang="en-US" i="1" dirty="0"/>
              <a:t>groups of input fields with optional caption (block)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256183"/>
            <a:ext cx="10058400" cy="175432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fieldset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&lt;legend&gt;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Credit cards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:&lt;/legend&gt;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value="visa" checked="checked" /&gt; Visa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mastercard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MasterCard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type="radio"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name="cc"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amex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/&gt; American Express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fieldset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481287"/>
            <a:ext cx="1005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fieldset</a:t>
            </a:r>
            <a:r>
              <a:rPr lang="en-US" sz="2200" dirty="0"/>
              <a:t> groups related input fields, adds a border; legend supplies a caption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4088402"/>
            <a:ext cx="10058400" cy="110299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97280" y="4010509"/>
            <a:ext cx="10064363" cy="120032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4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Styling form </a:t>
            </a:r>
            <a:r>
              <a:rPr lang="en-US" dirty="0" smtClean="0"/>
              <a:t>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811866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[attribute="value"]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property : value;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property : value;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property : value;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657600"/>
            <a:ext cx="10058400" cy="1200329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[type="text"]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background-color: yellow;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font-weight: bold;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116343"/>
            <a:ext cx="10058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    attribute selector: matches only elements that have a particular attribute value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    useful for controls because many share the same element (input)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80" y="4857928"/>
            <a:ext cx="10058400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303" y="4870668"/>
            <a:ext cx="2305168" cy="32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form </a:t>
            </a:r>
            <a:r>
              <a:rPr lang="en-US" dirty="0" smtClean="0"/>
              <a:t>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020588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&lt;select id="captain"&gt;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 value="kirk"&gt;James T. Kirk&lt;/option&gt;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 value="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picard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"&gt;Jean-Luc Picard&lt;/option&gt;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&lt;option value="cisco"&gt;Benjamin Cisco&lt;/option&gt;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&lt;/select&gt;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&lt;label&gt; &lt;input id="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trekkie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type="checkbox" /&gt; I'm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Trekkie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&lt;/label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866322"/>
            <a:ext cx="10058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590" y="4040255"/>
            <a:ext cx="3581584" cy="298465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97280" y="4512653"/>
            <a:ext cx="10058400" cy="15975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talking to a text box or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select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you usually want its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talking to a checkbox or radio button, you probably want to know if it's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checked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(true/false)</a:t>
            </a:r>
          </a:p>
        </p:txBody>
      </p:sp>
    </p:spTree>
    <p:extLst>
      <p:ext uri="{BB962C8B-B14F-4D97-AF65-F5344CB8AC3E}">
        <p14:creationId xmlns:p14="http://schemas.microsoft.com/office/powerpoint/2010/main" val="193485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innerHTML</a:t>
            </a:r>
            <a:r>
              <a:rPr lang="en-US" dirty="0"/>
              <a:t> </a:t>
            </a:r>
            <a:r>
              <a:rPr lang="en-US" dirty="0" smtClean="0"/>
              <a:t>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698683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();"&gt;Click me!&lt;/button&gt;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&lt;span id="output"&gt;Hello &lt;/span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544417"/>
            <a:ext cx="10058400" cy="132343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var span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("output");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span.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+= " bro";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867856"/>
            <a:ext cx="10058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883" y="4035438"/>
            <a:ext cx="1784442" cy="311166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97280" y="4809144"/>
            <a:ext cx="9252957" cy="1135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can change the text inside most elements by setting the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innerHTML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6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of </a:t>
            </a:r>
            <a:r>
              <a:rPr lang="en-US" dirty="0" err="1"/>
              <a:t>innerHTML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73936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bad style!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paragraph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("welcome");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paragraph.innerHTML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"&lt;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p&gt;text and &lt;a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=\"page.html\"&gt;link&lt;/a</a:t>
            </a:r>
            <a:r>
              <a:rPr lang="en-US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3904396"/>
            <a:ext cx="10058400" cy="24285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innerHTML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can inject arbitrary HTML content into the page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however, this is prone to bugs and errors and is considered poor style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 forbid using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innerHTML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to inject HTML tags; inject plain text only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(later, we'll see a better way to inject content with HTML tags in it)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196" name="Picture 4" descr="http://courses.cs.washington.edu/courses/cse154/14sp/lectures/slides/images/thumbs-dow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2758" y="1936718"/>
            <a:ext cx="60960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96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Obtrusive event handlers (bad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50814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&gt;OK&lt;/button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196548"/>
            <a:ext cx="10058400" cy="120032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called when OK button is clicked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alert("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5004209"/>
            <a:ext cx="10058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this is bad style (HTML is cluttered with JS code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goal: remove all JavaScript code from the HTML body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396877"/>
            <a:ext cx="10058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816" y="3540810"/>
            <a:ext cx="488975" cy="3365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236" y="2727289"/>
            <a:ext cx="3435527" cy="140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28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Exercise: tip calculator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Create a page that allows the user to input a price and a percentage they would like to tip. Your page should show the user the total cost (original price plus tip) when the user clicks a button.</a:t>
            </a:r>
          </a:p>
          <a:p>
            <a:r>
              <a:rPr lang="en-US" sz="2400" dirty="0" smtClean="0"/>
              <a:t>Turn the tip red if the percentage is less than 15. </a:t>
            </a:r>
          </a:p>
          <a:p>
            <a:endParaRPr lang="en-US" sz="2400" dirty="0"/>
          </a:p>
          <a:p>
            <a:r>
              <a:rPr lang="en-US" sz="2400" dirty="0" smtClean="0"/>
              <a:t>Hint: use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console.log()</a:t>
            </a:r>
            <a:r>
              <a:rPr lang="en-US" sz="2400" dirty="0" smtClean="0"/>
              <a:t> to output variables and help you find bugs in your page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7411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Attaching an event handler in JavaScript </a:t>
            </a:r>
            <a:r>
              <a:rPr lang="en-US" sz="4400" dirty="0" smtClean="0"/>
              <a:t>code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0753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objectName.onevent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206486"/>
            <a:ext cx="10058400" cy="400110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id="ok"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&gt;OK&lt;/button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606596"/>
            <a:ext cx="10058400" cy="70788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okButton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("ok");</a:t>
            </a:r>
          </a:p>
          <a:p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okButton.onclick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624615"/>
            <a:ext cx="100584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it is legal to attach event handlers to elements' DOM objects in your JavaScript code</a:t>
            </a:r>
          </a:p>
          <a:p>
            <a:pPr marL="800100" lvl="1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notice that you do 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not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put parentheses after the function's name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this is better style than attaching them in the HTML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8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does my code run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86100"/>
            <a:ext cx="10058400" cy="1513692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="myfile.js" type="text/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"&gt;&lt;/script&gt;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&lt;body&gt; ... &lt;/body&gt; &lt;/html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299792"/>
            <a:ext cx="10058400" cy="120032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x = 3;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f(n) { return n + 1;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g(n) { return n - 1;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f(x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460963"/>
            <a:ext cx="10058400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your file's JS code runs the moment the browser loads 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tag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any variables are declared immediately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any functions are declared but not called, unless your global code explicitly calls them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280" y="5753674"/>
            <a:ext cx="10058400" cy="7972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at this point in time, the browser has not yet read your page's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770022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none of the DOM objects for tags on the page have been created yet</a:t>
            </a:r>
          </a:p>
        </p:txBody>
      </p:sp>
    </p:spTree>
    <p:extLst>
      <p:ext uri="{BB962C8B-B14F-4D97-AF65-F5344CB8AC3E}">
        <p14:creationId xmlns:p14="http://schemas.microsoft.com/office/powerpoint/2010/main" val="130963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failed attempt at being </a:t>
            </a:r>
            <a:r>
              <a:rPr lang="en-US" dirty="0" smtClean="0"/>
              <a:t>unobtrusive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583266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&lt;script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="myfile.js" type="text/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"&gt;&lt;/script&gt;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&lt;div&gt;&lt;button id="ok"&gt;OK&lt;/button&gt;&lt;/div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429000"/>
            <a:ext cx="10058400" cy="64633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ok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("ok");</a:t>
            </a:r>
          </a:p>
          <a:p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error: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229891"/>
            <a:ext cx="10058400" cy="24285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problem: global JS code runs the moment the script is loaded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script in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head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 processed before page's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has loaded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 elements are available yet or can be accessed yet via the DOM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 need a way to attach the handler after the page has loaded...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3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window.onload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2000709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 to initialize the page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run this function once the page has finished loading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window.onload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3921154"/>
            <a:ext cx="10058400" cy="22746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there is a global event called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window.onload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event that occurs at the moment the page body is done being loaded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you attach a function as a handler for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window.onload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it will run at that time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07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unobtrusive event </a:t>
            </a:r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0388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id="ok"&gt;OK&lt;/button&gt;               </a:t>
            </a:r>
            <a:r>
              <a:rPr lang="pl-PL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&lt;!-- (1) </a:t>
            </a:r>
            <a:r>
              <a:rPr lang="pl-PL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--&gt;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266122"/>
            <a:ext cx="10058400" cy="313932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called when page loads; sets up event handlers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var ok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("ok");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(3)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alert("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       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(4)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window.onload =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pageLoad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(2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5405443"/>
            <a:ext cx="10058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451" y="5560325"/>
            <a:ext cx="488975" cy="3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49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unobtrusive JS </a:t>
            </a:r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1833626"/>
            <a:ext cx="101339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event names are all lowercase, not capitalized like most variables</a:t>
            </a: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1097278" y="2360779"/>
            <a:ext cx="10058401" cy="64633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window.onload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97278" y="3007110"/>
            <a:ext cx="10332722" cy="8434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19025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shouldn't write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when attaching the handler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alibri" panose="020F0502020204030204" pitchFamily="34" charset="0"/>
              </a:rPr>
              <a:t>(if you do, it calls the function immediately, rather than setting it up to be called later)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77" y="3961891"/>
            <a:ext cx="10058401" cy="64633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8" name="Rectangle 7"/>
          <p:cNvSpPr/>
          <p:nvPr/>
        </p:nvSpPr>
        <p:spPr>
          <a:xfrm>
            <a:off x="1097277" y="4593169"/>
            <a:ext cx="4265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our 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</a:rPr>
              <a:t>JSLint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 checker will catch this mistake</a:t>
            </a: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097277" y="4962501"/>
            <a:ext cx="9991005" cy="430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related: can't directly call functions like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alert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; must enclose in your own function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97276" y="5393388"/>
            <a:ext cx="10058401" cy="923330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alert("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 alert("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 }</a:t>
            </a:r>
          </a:p>
        </p:txBody>
      </p:sp>
    </p:spTree>
    <p:extLst>
      <p:ext uri="{BB962C8B-B14F-4D97-AF65-F5344CB8AC3E}">
        <p14:creationId xmlns:p14="http://schemas.microsoft.com/office/powerpoint/2010/main" val="2989273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3416</TotalTime>
  <Words>2013</Words>
  <Application>Microsoft Office PowerPoint</Application>
  <PresentationFormat>Widescreen</PresentationFormat>
  <Paragraphs>349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 Unicode MS</vt:lpstr>
      <vt:lpstr>Arial</vt:lpstr>
      <vt:lpstr>Calibri</vt:lpstr>
      <vt:lpstr>Calibri Light</vt:lpstr>
      <vt:lpstr>Consolas</vt:lpstr>
      <vt:lpstr>Courier New</vt:lpstr>
      <vt:lpstr>Wingdings</vt:lpstr>
      <vt:lpstr>Retrospect</vt:lpstr>
      <vt:lpstr>CSc 337</vt:lpstr>
      <vt:lpstr>Unobtrusive JavaScript</vt:lpstr>
      <vt:lpstr>Obtrusive event handlers (bad)</vt:lpstr>
      <vt:lpstr>Attaching an event handler in JavaScript code</vt:lpstr>
      <vt:lpstr>When does my code run?</vt:lpstr>
      <vt:lpstr>A failed attempt at being unobtrusive</vt:lpstr>
      <vt:lpstr>The window.onload event</vt:lpstr>
      <vt:lpstr>An unobtrusive event handler</vt:lpstr>
      <vt:lpstr>Common unobtrusive JS errors</vt:lpstr>
      <vt:lpstr>Anonymous functions</vt:lpstr>
      <vt:lpstr>Anonymous function example</vt:lpstr>
      <vt:lpstr>Unobtrusive styling</vt:lpstr>
      <vt:lpstr>The danger of global variables</vt:lpstr>
      <vt:lpstr>Enclosing code in a function</vt:lpstr>
      <vt:lpstr>The "module pattern"</vt:lpstr>
      <vt:lpstr>Module pattern example</vt:lpstr>
      <vt:lpstr>JavaScript "strict" mode</vt:lpstr>
      <vt:lpstr>Exercise: random colors</vt:lpstr>
      <vt:lpstr>Checkboxes: &lt;input&gt;</vt:lpstr>
      <vt:lpstr>Radio buttons: &lt;input&gt;</vt:lpstr>
      <vt:lpstr>Text labels: &lt;label&gt;</vt:lpstr>
      <vt:lpstr>Drop-down list: &lt;select&gt;, &lt;option&gt;</vt:lpstr>
      <vt:lpstr>Using &lt;select&gt; for lists</vt:lpstr>
      <vt:lpstr>Option groups: &lt;optgroup&gt;</vt:lpstr>
      <vt:lpstr>Grouping input: &lt;fieldset&gt;, &lt;legend&gt;</vt:lpstr>
      <vt:lpstr>Styling form controls</vt:lpstr>
      <vt:lpstr>More about form controls</vt:lpstr>
      <vt:lpstr>The innerHTML property</vt:lpstr>
      <vt:lpstr>Abuse of innerHTML</vt:lpstr>
      <vt:lpstr>Exercise: tip calculator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38</cp:revision>
  <dcterms:created xsi:type="dcterms:W3CDTF">2014-10-30T18:15:32Z</dcterms:created>
  <dcterms:modified xsi:type="dcterms:W3CDTF">2019-01-29T23:17:43Z</dcterms:modified>
</cp:coreProperties>
</file>