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3" r:id="rId3"/>
    <p:sldId id="304" r:id="rId4"/>
    <p:sldId id="305" r:id="rId5"/>
    <p:sldId id="306" r:id="rId6"/>
    <p:sldId id="257" r:id="rId7"/>
    <p:sldId id="261" r:id="rId8"/>
    <p:sldId id="262" r:id="rId9"/>
    <p:sldId id="263" r:id="rId10"/>
    <p:sldId id="264" r:id="rId11"/>
    <p:sldId id="290" r:id="rId12"/>
    <p:sldId id="291" r:id="rId13"/>
    <p:sldId id="292" r:id="rId14"/>
    <p:sldId id="307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9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ap.w3schools.com/jsref/jsref_onblur.asp" TargetMode="External"/><Relationship Id="rId7" Type="http://schemas.openxmlformats.org/officeDocument/2006/relationships/hyperlink" Target="http://wap.w3schools.com/jsref/jsref_onselect.asp" TargetMode="External"/><Relationship Id="rId2" Type="http://schemas.openxmlformats.org/officeDocument/2006/relationships/hyperlink" Target="http://wap.w3schools.com/jsref/jsref_onfocus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ap.w3schools.com/jsref/jsref_onkeypress.asp" TargetMode="External"/><Relationship Id="rId5" Type="http://schemas.openxmlformats.org/officeDocument/2006/relationships/hyperlink" Target="http://wap.w3schools.com/jsref/jsref_onkeyup.asp" TargetMode="External"/><Relationship Id="rId4" Type="http://schemas.openxmlformats.org/officeDocument/2006/relationships/hyperlink" Target="http://wap.w3schools.com/jsref/jsref_onkeydown.asp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rksmode.org/js/key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htmldom/met_doc_getelementsbyname.asp" TargetMode="External"/><Relationship Id="rId2" Type="http://schemas.openxmlformats.org/officeDocument/2006/relationships/hyperlink" Target="http://www.w3schools.com/htmldom/met_doc_getelementsbytagname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er.mozilla.org/en/DOM/Element.querySelectorAll" TargetMode="External"/><Relationship Id="rId4" Type="http://schemas.openxmlformats.org/officeDocument/2006/relationships/hyperlink" Target="https://developer.mozilla.org/en/DOM/Element.querySelector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ap.w3schools.com/jsref/jsref_onerror.asp" TargetMode="External"/><Relationship Id="rId2" Type="http://schemas.openxmlformats.org/officeDocument/2006/relationships/hyperlink" Target="http://wap.w3schools.com/jsref/dom_obj_event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ap.w3schools.com/jsref/jsref_onresize.asp" TargetMode="External"/><Relationship Id="rId5" Type="http://schemas.openxmlformats.org/officeDocument/2006/relationships/hyperlink" Target="http://wap.w3schools.com/jsref/jsref_onunload.asp" TargetMode="External"/><Relationship Id="rId4" Type="http://schemas.openxmlformats.org/officeDocument/2006/relationships/hyperlink" Target="http://wap.w3schools.com/jsref/jsref_onload.as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ap.w3schools.com/jsref/jsref_onmousemove.asp" TargetMode="External"/><Relationship Id="rId3" Type="http://schemas.openxmlformats.org/officeDocument/2006/relationships/hyperlink" Target="http://wap.w3schools.com/jsref/jsref_ondblclick.asp" TargetMode="External"/><Relationship Id="rId7" Type="http://schemas.openxmlformats.org/officeDocument/2006/relationships/hyperlink" Target="http://wap.w3schools.com/jsref/jsref_onmouseout.asp" TargetMode="External"/><Relationship Id="rId2" Type="http://schemas.openxmlformats.org/officeDocument/2006/relationships/hyperlink" Target="http://wap.w3schools.com/jsref/jsref_onclick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ap.w3schools.com/jsref/jsref_onmouseover.asp" TargetMode="External"/><Relationship Id="rId5" Type="http://schemas.openxmlformats.org/officeDocument/2006/relationships/hyperlink" Target="http://wap.w3schools.com/jsref/jsref_onmouseup.asp" TargetMode="External"/><Relationship Id="rId4" Type="http://schemas.openxmlformats.org/officeDocument/2006/relationships/hyperlink" Target="http://wap.w3schools.com/jsref/jsref_onmousedown.asp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10: Events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431" y="447262"/>
            <a:ext cx="3018249" cy="369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46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event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13101"/>
            <a:ext cx="10058400" cy="400110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&lt;pre id="target"&gt;Move the mouse over me!&lt;/pre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13211"/>
            <a:ext cx="10058400" cy="3139321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window.onload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target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("target");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target.onmousemove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target.onmousedown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showCoords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showCoords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("target").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+ "screen : (" +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event.screenX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", " +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event.screenY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")\n"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+ "client : (" +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event.clientX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", " +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event.clientY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")\n"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+ "button : "  +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event.button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97280" y="5352532"/>
            <a:ext cx="10058400" cy="969496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screen : (333, 782)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client : (222, 460)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button : 0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                            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                                                                                                     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</a:rPr>
              <a:t>output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88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keyword this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7280" y="1854801"/>
            <a:ext cx="10058400" cy="1323439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this.fieldName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access field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this.fieldName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value;         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modify field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this.methodName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(parameters);   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call 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method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97280" y="3295681"/>
            <a:ext cx="10058400" cy="29209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 JavaScript code actually runs inside of an object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by default, code runs in the global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window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object (so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===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window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all global variables and functions you declare become part of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window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keyword refers to the current object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348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handler </a:t>
            </a:r>
            <a:r>
              <a:rPr lang="en-US" dirty="0" smtClean="0"/>
              <a:t>binding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938204"/>
            <a:ext cx="10058400" cy="2862322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window.onload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("textbox").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onmouseout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("submit").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bound to submit button here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knows what object it was called on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this.value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54157" y="5256094"/>
            <a:ext cx="10201523" cy="14744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event handlers attached unobtrusively are 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bound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to the element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inside the handler, that element becomes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800526"/>
            <a:ext cx="10058400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228" y="5001370"/>
            <a:ext cx="3346622" cy="311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17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redundant code </a:t>
            </a:r>
            <a:r>
              <a:rPr lang="en-US" dirty="0" smtClean="0"/>
              <a:t>with this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79" y="1806404"/>
            <a:ext cx="10392355" cy="923330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id="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huey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 type="radio" name="ducks"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value="Huey"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/&gt; Huey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id="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dewey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type="radio" name="ducks"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value="Dewey"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/&gt; Dewey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id="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louie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type="radio" name="ducks"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value="Louie"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/&gt;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Louie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78" y="2699269"/>
            <a:ext cx="10392355" cy="2862322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processDucks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huey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").checked) {</a:t>
            </a:r>
          </a:p>
          <a:p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alert("Huey is checked!");</a:t>
            </a:r>
          </a:p>
          <a:p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else if (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dewey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").checked) {</a:t>
            </a:r>
          </a:p>
          <a:p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alert("Dewey is checked!");</a:t>
            </a:r>
          </a:p>
          <a:p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alert("Louie is checked!");</a:t>
            </a:r>
          </a:p>
          <a:p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alert(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this.value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" is checked!");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77" y="5561591"/>
            <a:ext cx="10386177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output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91098" y="5930923"/>
            <a:ext cx="103923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if the same function is assigned to multiple elements, each gets its own bound copy</a:t>
            </a:r>
            <a:endParaRPr lang="en-US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247" y="5600199"/>
            <a:ext cx="2984653" cy="292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67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a node from the page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1904497"/>
            <a:ext cx="10058400" cy="132343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slideClick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bullet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bullet.parentNode.removeChild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(bullet);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3063846"/>
            <a:ext cx="557396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odd idiom: 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obj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.parentNode.remove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(</a:t>
            </a:r>
            <a:r>
              <a:rPr kumimoji="0" lang="en-US" sz="2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obj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);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023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</a:t>
            </a:r>
            <a:r>
              <a:rPr lang="en-US" dirty="0" err="1" smtClean="0"/>
              <a:t>window.onload</a:t>
            </a:r>
            <a:r>
              <a:rPr lang="en-US" dirty="0" smtClean="0"/>
              <a:t> listeners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962835"/>
            <a:ext cx="10058400" cy="707886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window.onload</a:t>
            </a:r>
            <a:r>
              <a:rPr lang="en-US" sz="20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function;</a:t>
            </a:r>
          </a:p>
          <a:p>
            <a:r>
              <a:rPr lang="en-US" sz="20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window.addEventListener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("load",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sz="20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2746486"/>
            <a:ext cx="10058400" cy="249006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it is considered bad form to directly assign to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window.onload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multiple .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files could be linked to the same page, and if they all need to run code when the page loads, their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window.onload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statements will override each other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by calling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window.addEventListener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instead, all of them can run their code when the page is loaded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1444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Getting/setting CSS </a:t>
            </a:r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77921"/>
            <a:ext cx="10058400" cy="2862322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highlightField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turn text yellow and make it bigger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text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("text");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if (!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text.className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text.className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"highlight";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 else if (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text.className.indexOf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("invalid") &lt; 0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text.className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highlight"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awkward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1" y="4570966"/>
            <a:ext cx="100584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JS DOM's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className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property corresponds to HTML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class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attribute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somewhat clunky when dealing with multiple space-separated classes as one big string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25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Getting/setting CSS classes with </a:t>
            </a:r>
            <a:r>
              <a:rPr lang="en-US" dirty="0" err="1"/>
              <a:t>classList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96503"/>
            <a:ext cx="10058400" cy="224676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highlightField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turn text yellow and make it bigger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text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("text");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if (!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classList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.contains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("invalid"))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text.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classList.add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("highlight");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106519"/>
            <a:ext cx="100584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classList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collection has methods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add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remove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contains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toggle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to manipulate CSS classes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similar to existing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className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DOM property, but don't have to manually split by spaces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02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Keyboard/text </a:t>
            </a:r>
            <a:r>
              <a:rPr lang="en-US" dirty="0" smtClean="0"/>
              <a:t>events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683371" y="1992161"/>
          <a:ext cx="8921682" cy="2489200"/>
        </p:xfrm>
        <a:graphic>
          <a:graphicData uri="http://schemas.openxmlformats.org/drawingml/2006/table">
            <a:tbl>
              <a:tblPr/>
              <a:tblGrid>
                <a:gridCol w="1536591"/>
                <a:gridCol w="7385091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1">
                          <a:effectLst/>
                        </a:rPr>
                        <a:t>name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solidFill>
                            <a:srgbClr val="335177"/>
                          </a:solidFill>
                          <a:effectLst/>
                          <a:hlinkClick r:id="rId2"/>
                        </a:rPr>
                        <a:t>focus</a:t>
                      </a:r>
                      <a:endParaRPr lang="en-US" sz="20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this element gains keyboard </a:t>
                      </a:r>
                      <a:r>
                        <a:rPr lang="en-US" sz="2000" b="1">
                          <a:effectLst/>
                        </a:rPr>
                        <a:t>focus</a:t>
                      </a:r>
                      <a:r>
                        <a:rPr lang="en-US" sz="2000">
                          <a:effectLst/>
                        </a:rPr>
                        <a:t> (attention of user's keyboard)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3"/>
                        </a:rPr>
                        <a:t>blur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this element loses keyboard focus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4"/>
                        </a:rPr>
                        <a:t>keydown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user presses a key while this element has keyboard focus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5"/>
                        </a:rPr>
                        <a:t>keyup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user releases a key while this element has keyboard focus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6"/>
                        </a:rPr>
                        <a:t>keypress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user presses and releases a key while this element has keyboard focus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7"/>
                        </a:rPr>
                        <a:t>select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this element's text is selected or deselected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92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event </a:t>
            </a:r>
            <a:r>
              <a:rPr lang="en-US" dirty="0" smtClean="0"/>
              <a:t>objects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150510" y="2228932"/>
          <a:ext cx="8096733" cy="1371600"/>
        </p:xfrm>
        <a:graphic>
          <a:graphicData uri="http://schemas.openxmlformats.org/drawingml/2006/table">
            <a:tbl>
              <a:tblPr/>
              <a:tblGrid>
                <a:gridCol w="2723336"/>
                <a:gridCol w="5373397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>
                          <a:effectLst/>
                        </a:rPr>
                        <a:t>property name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err="1">
                          <a:effectLst/>
                        </a:rPr>
                        <a:t>keyCode</a:t>
                      </a:r>
                      <a:endParaRPr lang="en-US" sz="20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ASCII integer value of key that was pressed </a:t>
                      </a:r>
                      <a:endParaRPr lang="en-US" sz="2000" dirty="0" smtClean="0">
                        <a:effectLst/>
                      </a:endParaRPr>
                    </a:p>
                    <a:p>
                      <a:pPr fontAlgn="t"/>
                      <a:r>
                        <a:rPr lang="en-US" sz="2000" dirty="0" smtClean="0">
                          <a:effectLst/>
                        </a:rPr>
                        <a:t>(</a:t>
                      </a:r>
                      <a:r>
                        <a:rPr lang="en-US" sz="2000" dirty="0">
                          <a:effectLst/>
                        </a:rPr>
                        <a:t>convert to char with </a:t>
                      </a:r>
                      <a:r>
                        <a:rPr lang="en-US" sz="2000" dirty="0" err="1">
                          <a:solidFill>
                            <a:srgbClr val="335177"/>
                          </a:solidFill>
                          <a:effectLst/>
                          <a:hlinkClick r:id="rId2"/>
                        </a:rPr>
                        <a:t>String.fromCharCode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err="1" smtClean="0">
                          <a:effectLst/>
                        </a:rPr>
                        <a:t>altKey</a:t>
                      </a:r>
                      <a:r>
                        <a:rPr lang="en-US" sz="2000" dirty="0" smtClean="0">
                          <a:effectLst/>
                        </a:rPr>
                        <a:t>,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ctrlKey</a:t>
                      </a:r>
                      <a:r>
                        <a:rPr lang="en-US" sz="2000" dirty="0" smtClean="0">
                          <a:effectLst/>
                        </a:rPr>
                        <a:t>,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shiftKey</a:t>
                      </a:r>
                      <a:endParaRPr lang="en-US" sz="20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true if Alt/Ctrl/Shift key is being held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1" y="3903749"/>
            <a:ext cx="10058400" cy="21515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issue: if the event you attach your listener to doesn't have the focus, you won't hear the event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possible solution: attach key listener to entire page body,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document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an outer element, etc.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25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Selecting groups of DOM </a:t>
            </a:r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972196"/>
            <a:ext cx="748794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methods in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document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and other DOM objects (* = HTML5):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97280" y="2665550"/>
          <a:ext cx="10058400" cy="2651760"/>
        </p:xfrm>
        <a:graphic>
          <a:graphicData uri="http://schemas.openxmlformats.org/drawingml/2006/table">
            <a:tbl>
              <a:tblPr/>
              <a:tblGrid>
                <a:gridCol w="3007581"/>
                <a:gridCol w="7050819"/>
              </a:tblGrid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name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description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2"/>
                        </a:rPr>
                        <a:t>getElementsByTagName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returns array of descendents with the given tag, such as "div"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3"/>
                        </a:rPr>
                        <a:t>getElementsByName</a:t>
                      </a:r>
                      <a:r>
                        <a:rPr lang="en-US"/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returns array of descendents with the given name attribute (mostly useful for accessing form controls)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4"/>
                        </a:rPr>
                        <a:t>querySelector</a:t>
                      </a:r>
                      <a:r>
                        <a:rPr lang="en-US"/>
                        <a:t> *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returns the first element that would be matched by the given CSS selector string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hlinkClick r:id="rId5"/>
                        </a:rPr>
                        <a:t>querySelectorAll</a:t>
                      </a:r>
                      <a:r>
                        <a:rPr lang="en-US"/>
                        <a:t> *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returns an array of all elements that would be matched by the given CSS selector string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541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event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7280" y="1938205"/>
            <a:ext cx="10058400" cy="2862322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("textbox").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onkeydown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textKeyDown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textKeyDown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(event)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key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String.fromCharCode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event.keyCode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if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(key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'S'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&amp;&amp; 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event.altKey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alert("Save the document!");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this.value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this.value.split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("").join("-");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97281" y="4646639"/>
            <a:ext cx="10058400" cy="196684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each time you push down any key, even a modifier such as Alt or Ctrl, the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keydown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event fires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you hold down the key, the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keydown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event fires repeatedly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keypress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event is a bit flakier and inconsistent across browsers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44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Stopping an </a:t>
            </a:r>
            <a:r>
              <a:rPr lang="en-US" dirty="0" smtClean="0"/>
              <a:t>event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06293" y="2008285"/>
          <a:ext cx="10058400" cy="1981200"/>
        </p:xfrm>
        <a:graphic>
          <a:graphicData uri="http://schemas.openxmlformats.org/drawingml/2006/table">
            <a:tbl>
              <a:tblPr/>
              <a:tblGrid>
                <a:gridCol w="2411550"/>
                <a:gridCol w="764685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1">
                          <a:effectLst/>
                        </a:rPr>
                        <a:t>event method name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err="1">
                          <a:effectLst/>
                        </a:rPr>
                        <a:t>preventDefault</a:t>
                      </a:r>
                      <a:endParaRPr lang="en-US" sz="20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stops the browser from doing its normal action on an event; for example, stops the browser from following a link when &lt;a&gt; tag is clicked, or stops browser from submitting a form when submit button is clicked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stopPropagation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stops the browser from showing this event to any other objects that may be listening for it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252552"/>
            <a:ext cx="8692611" cy="11358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can also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return false;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from your event handler to stop an event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897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Stopping an event,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992653"/>
            <a:ext cx="10193572" cy="400110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&lt;form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id="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exampleform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action="http://foo.com/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foo.php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"&gt;...&lt;/form&gt;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2392763"/>
            <a:ext cx="10193572" cy="3785652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window.onload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form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exampleform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form.onsubmit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checkData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checkData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("state").length != 2)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alert("Error, invalid city/state."); 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show error message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event.preventDefault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false;             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stop form submission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1371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useful key </a:t>
            </a:r>
            <a:r>
              <a:rPr lang="en-US" dirty="0" smtClean="0"/>
              <a:t>codes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63693" y="2072999"/>
          <a:ext cx="6248054" cy="3556000"/>
        </p:xfrm>
        <a:graphic>
          <a:graphicData uri="http://schemas.openxmlformats.org/drawingml/2006/table">
            <a:tbl>
              <a:tblPr/>
              <a:tblGrid>
                <a:gridCol w="3962054"/>
                <a:gridCol w="22860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>
                          <a:effectLst/>
                        </a:rPr>
                        <a:t>keyboard key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>
                          <a:effectLst/>
                        </a:rPr>
                        <a:t>event </a:t>
                      </a:r>
                      <a:r>
                        <a:rPr lang="en-US" sz="2000" b="1" dirty="0" err="1">
                          <a:effectLst/>
                        </a:rPr>
                        <a:t>keyCode</a:t>
                      </a:r>
                      <a:endParaRPr lang="en-US" sz="2000" b="1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Backspace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8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Tab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9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Enter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13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Escape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27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Page Up, Page Down, End, Home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33, 34, 35, 36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Left, Up, Right, Down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37, 38, 39, 40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Insert, Delete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45, 46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Windows/Command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91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F1 - F12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112 - 123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93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Page/window </a:t>
            </a:r>
            <a:r>
              <a:rPr lang="en-US" dirty="0" smtClean="0"/>
              <a:t>events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892094" y="2087576"/>
          <a:ext cx="8742776" cy="2519680"/>
        </p:xfrm>
        <a:graphic>
          <a:graphicData uri="http://schemas.openxmlformats.org/drawingml/2006/table">
            <a:tbl>
              <a:tblPr/>
              <a:tblGrid>
                <a:gridCol w="1741920"/>
                <a:gridCol w="7000856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b="1">
                          <a:effectLst/>
                        </a:rPr>
                        <a:t>name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2"/>
                        </a:rPr>
                        <a:t>contextmenu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the user right-clicks to pop up a context menu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solidFill>
                            <a:srgbClr val="335177"/>
                          </a:solidFill>
                          <a:effectLst/>
                          <a:hlinkClick r:id="rId3"/>
                        </a:rPr>
                        <a:t>error</a:t>
                      </a:r>
                      <a:endParaRPr lang="en-US" sz="20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an error occurs when loading a document or an image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4"/>
                        </a:rPr>
                        <a:t>load</a:t>
                      </a:r>
                      <a:r>
                        <a:rPr lang="en-US" sz="2000">
                          <a:effectLst/>
                        </a:rPr>
                        <a:t>, </a:t>
                      </a:r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5"/>
                        </a:rPr>
                        <a:t>unload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the browser loads the page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6"/>
                        </a:rPr>
                        <a:t>resize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the browser window is resized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2"/>
                        </a:rPr>
                        <a:t>scroll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the user scrolls the viewable part of the page up/down/left/right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5"/>
                        </a:rPr>
                        <a:t>unload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the browser exits/leaves the page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799206"/>
            <a:ext cx="6008094" cy="11358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above can be handled on 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window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object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19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all elements of a certain </a:t>
            </a:r>
            <a:r>
              <a:rPr lang="en-US" dirty="0" smtClean="0"/>
              <a:t>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"/>
          </a:xfrm>
        </p:spPr>
        <p:txBody>
          <a:bodyPr>
            <a:normAutofit/>
          </a:bodyPr>
          <a:lstStyle/>
          <a:p>
            <a:r>
              <a:rPr lang="en-US" sz="2200" dirty="0"/>
              <a:t>highlight all paragraphs in the document: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2394374"/>
            <a:ext cx="10058400" cy="132343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allParas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document.querySelectorAll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("p");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allParas.length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allParas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style.backgroundColor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"yellow";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717813"/>
            <a:ext cx="10058400" cy="163121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&lt;p&gt;This is the first paragraph&lt;/p&gt;</a:t>
            </a:r>
          </a:p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&lt;p&gt;This is the second paragraph&lt;/p&gt;</a:t>
            </a:r>
          </a:p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&lt;p&gt;You get the idea...&lt;/p&gt;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&lt;/body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35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</a:t>
            </a:r>
            <a:r>
              <a:rPr lang="en-US" dirty="0" smtClean="0"/>
              <a:t>selectors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932440"/>
            <a:ext cx="804258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highlight all paragraphs inside of the section with ID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"address"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: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526404"/>
            <a:ext cx="10058400" cy="163121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("address").</a:t>
            </a:r>
            <a:r>
              <a:rPr lang="en-US" sz="20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getElementsByTagName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("p")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addrParas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document.querySelectorAll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("#address p");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addrParas.length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addrParas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style.backgroundColor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"yellow";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157620"/>
            <a:ext cx="10058400" cy="163121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&lt;p&gt;This won't be returned!&lt;/p&gt;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&lt;div id="address"&gt;</a:t>
            </a:r>
          </a:p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&lt;p&gt;1234 Street&lt;/p&gt;</a:t>
            </a:r>
          </a:p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&lt;p&gt;Atlanta, GA&lt;/p&gt;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&lt;/div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45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</a:t>
            </a:r>
            <a:r>
              <a:rPr lang="en-US" dirty="0" err="1"/>
              <a:t>querySelectorAll</a:t>
            </a:r>
            <a:r>
              <a:rPr lang="en-US" dirty="0"/>
              <a:t> issues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783354"/>
            <a:ext cx="760900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many students forget to write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.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or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#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in front of a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class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or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id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144668"/>
            <a:ext cx="10058400" cy="96949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get all buttons with a class of "control"</a:t>
            </a:r>
          </a:p>
          <a:p>
            <a:r>
              <a:rPr lang="en-US" sz="19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9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gameButtons</a:t>
            </a:r>
            <a:r>
              <a:rPr lang="en-US" sz="19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9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document.querySelectorAll</a:t>
            </a:r>
            <a:r>
              <a:rPr lang="en-US" sz="19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("control");</a:t>
            </a:r>
          </a:p>
          <a:p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gameButtons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document.querySelectorAll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(".control</a:t>
            </a: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         </a:t>
            </a:r>
            <a:r>
              <a:rPr lang="en-US" sz="19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JS</a:t>
            </a:r>
            <a:endParaRPr lang="en-US" sz="19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7281" y="3116549"/>
            <a:ext cx="10058400" cy="72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querySelectorAll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returns an array, not a single element; must loop over the results 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(</a:t>
            </a:r>
            <a:r>
              <a:rPr kumimoji="0" lang="en-US" sz="1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document.querySelector</a:t>
            </a:r>
            <a:r>
              <a:rPr kumimoji="0" lang="en-US" sz="1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returns just the first element that matches, if that's what you want) </a:t>
            </a: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3823459"/>
            <a:ext cx="10058400" cy="184665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set all buttons with a class of "control" to have red text</a:t>
            </a:r>
          </a:p>
          <a:p>
            <a:r>
              <a:rPr lang="en-US" sz="19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document.querySelectorAll</a:t>
            </a:r>
            <a:r>
              <a:rPr lang="en-US" sz="19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(".</a:t>
            </a:r>
            <a:r>
              <a:rPr lang="en-US" sz="19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gamebutton</a:t>
            </a:r>
            <a:r>
              <a:rPr lang="en-US" sz="19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").</a:t>
            </a:r>
            <a:r>
              <a:rPr lang="en-US" sz="1900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style.color</a:t>
            </a:r>
            <a:r>
              <a:rPr lang="en-US" sz="1900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"red";</a:t>
            </a:r>
          </a:p>
          <a:p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gameButtons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document.querySelector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(".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gamebutton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gameButtons.length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gameButtons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].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style.color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= "red";</a:t>
            </a:r>
          </a:p>
          <a:p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97279" y="5653122"/>
            <a:ext cx="100584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Q: Can I still select a group of elements using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querySelectorAll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even if my CSS file doesn't have any style rule for that same group? (A: Yes!)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25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</a:t>
            </a:r>
            <a:r>
              <a:rPr lang="en-US" dirty="0" smtClean="0"/>
              <a:t>events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079507"/>
              </p:ext>
            </p:extLst>
          </p:nvPr>
        </p:nvGraphicFramePr>
        <p:xfrm>
          <a:off x="1097282" y="2087798"/>
          <a:ext cx="10058398" cy="1066800"/>
        </p:xfrm>
        <a:graphic>
          <a:graphicData uri="http://schemas.openxmlformats.org/drawingml/2006/table">
            <a:tbl>
              <a:tblPr/>
              <a:tblGrid>
                <a:gridCol w="1436914"/>
                <a:gridCol w="1436914"/>
                <a:gridCol w="1436914"/>
                <a:gridCol w="1436914"/>
                <a:gridCol w="1436914"/>
                <a:gridCol w="1436914"/>
                <a:gridCol w="1436914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abort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blur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change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click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dblclick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error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focus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keydown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keypress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keyup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load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mousedown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mousemove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mouseout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err="1">
                          <a:effectLst/>
                        </a:rPr>
                        <a:t>mouseover</a:t>
                      </a:r>
                      <a:endParaRPr lang="en-US" sz="20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mouseup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reset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resize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select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submit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unload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3490770"/>
            <a:ext cx="9846709" cy="12281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click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event 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onclick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is just one of many events that can be handled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5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event object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83970"/>
            <a:ext cx="10058400" cy="1015663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name(event)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an event handler function ...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046243"/>
            <a:ext cx="10058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</a:rPr>
              <a:t>Event handlers can accept an optional parameter to represent the event that is occurring. Event objects have the following properties / methods:</a:t>
            </a:r>
            <a:endParaRPr lang="en-US" sz="20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602560"/>
              </p:ext>
            </p:extLst>
          </p:nvPr>
        </p:nvGraphicFramePr>
        <p:xfrm>
          <a:off x="2166731" y="4250994"/>
          <a:ext cx="7822095" cy="1422400"/>
        </p:xfrm>
        <a:graphic>
          <a:graphicData uri="http://schemas.openxmlformats.org/drawingml/2006/table">
            <a:tbl>
              <a:tblPr/>
              <a:tblGrid>
                <a:gridCol w="1797960"/>
                <a:gridCol w="6024135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>
                          <a:effectLst/>
                        </a:rPr>
                        <a:t>property name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type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what kind of event, such as "click" or "</a:t>
                      </a:r>
                      <a:r>
                        <a:rPr lang="en-US" sz="2000" dirty="0" err="1">
                          <a:effectLst/>
                        </a:rPr>
                        <a:t>mousedown</a:t>
                      </a:r>
                      <a:r>
                        <a:rPr lang="en-US" sz="2000" dirty="0">
                          <a:effectLst/>
                        </a:rPr>
                        <a:t>"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target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the element on which the event occurred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timeStamp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when the event occurred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8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</a:t>
            </a:r>
            <a:r>
              <a:rPr lang="en-US" dirty="0" smtClean="0"/>
              <a:t>events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794761"/>
              </p:ext>
            </p:extLst>
          </p:nvPr>
        </p:nvGraphicFramePr>
        <p:xfrm>
          <a:off x="2220084" y="2016678"/>
          <a:ext cx="7828376" cy="1422400"/>
        </p:xfrm>
        <a:graphic>
          <a:graphicData uri="http://schemas.openxmlformats.org/drawingml/2006/table">
            <a:tbl>
              <a:tblPr/>
              <a:tblGrid>
                <a:gridCol w="1576663"/>
                <a:gridCol w="6251713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solidFill>
                            <a:srgbClr val="335177"/>
                          </a:solidFill>
                          <a:effectLst/>
                          <a:hlinkClick r:id="rId2"/>
                        </a:rPr>
                        <a:t>click</a:t>
                      </a:r>
                      <a:endParaRPr lang="en-US" sz="20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user presses/releases mouse button on the element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3"/>
                        </a:rPr>
                        <a:t>dblclick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user presses/releases mouse button twice on the element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4"/>
                        </a:rPr>
                        <a:t>mousedown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user presses down mouse button on the element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5"/>
                        </a:rPr>
                        <a:t>mouseup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user releases mouse button on the element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689501" y="3641899"/>
            <a:ext cx="11015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clicking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956089"/>
              </p:ext>
            </p:extLst>
          </p:nvPr>
        </p:nvGraphicFramePr>
        <p:xfrm>
          <a:off x="2380770" y="4514932"/>
          <a:ext cx="7719046" cy="1066800"/>
        </p:xfrm>
        <a:graphic>
          <a:graphicData uri="http://schemas.openxmlformats.org/drawingml/2006/table">
            <a:tbl>
              <a:tblPr/>
              <a:tblGrid>
                <a:gridCol w="1564391"/>
                <a:gridCol w="6154655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err="1">
                          <a:solidFill>
                            <a:srgbClr val="335177"/>
                          </a:solidFill>
                          <a:effectLst/>
                          <a:hlinkClick r:id="rId6"/>
                        </a:rPr>
                        <a:t>mouseover</a:t>
                      </a:r>
                      <a:endParaRPr lang="en-US" sz="20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mouse cursor enters the element's box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335177"/>
                          </a:solidFill>
                          <a:effectLst/>
                          <a:hlinkClick r:id="rId7"/>
                        </a:rPr>
                        <a:t>mouseout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mouse cursor exits the element's box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err="1">
                          <a:solidFill>
                            <a:srgbClr val="335177"/>
                          </a:solidFill>
                          <a:effectLst/>
                          <a:hlinkClick r:id="rId8"/>
                        </a:rPr>
                        <a:t>mousemove</a:t>
                      </a:r>
                      <a:endParaRPr lang="en-US" sz="20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mouse cursor moves around within the element's box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69505" y="5662856"/>
            <a:ext cx="1541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movement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88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event </a:t>
            </a:r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1901592"/>
            <a:ext cx="7155229" cy="430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event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passed to a mouse handler has these properties: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789083"/>
              </p:ext>
            </p:extLst>
          </p:nvPr>
        </p:nvGraphicFramePr>
        <p:xfrm>
          <a:off x="440982" y="2685554"/>
          <a:ext cx="7599776" cy="2997200"/>
        </p:xfrm>
        <a:graphic>
          <a:graphicData uri="http://schemas.openxmlformats.org/drawingml/2006/table">
            <a:tbl>
              <a:tblPr/>
              <a:tblGrid>
                <a:gridCol w="2623786"/>
                <a:gridCol w="497599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>
                          <a:effectLst/>
                        </a:rPr>
                        <a:t>property/method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err="1" smtClean="0">
                          <a:effectLst/>
                        </a:rPr>
                        <a:t>clientX</a:t>
                      </a:r>
                      <a:endParaRPr lang="en-US" sz="2000" dirty="0" smtClean="0">
                        <a:effectLst/>
                      </a:endParaRPr>
                    </a:p>
                    <a:p>
                      <a:pPr fontAlgn="t"/>
                      <a:r>
                        <a:rPr lang="en-US" sz="2000" dirty="0" err="1" smtClean="0">
                          <a:effectLst/>
                        </a:rPr>
                        <a:t>clientY</a:t>
                      </a:r>
                      <a:endParaRPr lang="en-US" sz="20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coordinates in </a:t>
                      </a:r>
                      <a:r>
                        <a:rPr lang="en-US" sz="2000" i="1">
                          <a:effectLst/>
                        </a:rPr>
                        <a:t>browser window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err="1" smtClean="0">
                          <a:effectLst/>
                        </a:rPr>
                        <a:t>screenX</a:t>
                      </a:r>
                      <a:endParaRPr lang="en-US" sz="2000" dirty="0" smtClean="0">
                        <a:effectLst/>
                      </a:endParaRPr>
                    </a:p>
                    <a:p>
                      <a:pPr fontAlgn="t"/>
                      <a:r>
                        <a:rPr lang="en-US" sz="2000" dirty="0" err="1" smtClean="0">
                          <a:effectLst/>
                        </a:rPr>
                        <a:t>screenY</a:t>
                      </a:r>
                      <a:endParaRPr lang="en-US" sz="20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coordinates in </a:t>
                      </a:r>
                      <a:r>
                        <a:rPr lang="en-US" sz="2000" i="1">
                          <a:effectLst/>
                        </a:rPr>
                        <a:t>screen</a:t>
                      </a:r>
                      <a:endParaRPr lang="en-US" sz="20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err="1" smtClean="0">
                          <a:effectLst/>
                        </a:rPr>
                        <a:t>offsetX</a:t>
                      </a:r>
                      <a:endParaRPr lang="en-US" sz="2000" dirty="0" smtClean="0">
                        <a:effectLst/>
                      </a:endParaRPr>
                    </a:p>
                    <a:p>
                      <a:pPr fontAlgn="t"/>
                      <a:r>
                        <a:rPr lang="en-US" sz="2000" dirty="0" err="1" smtClean="0">
                          <a:effectLst/>
                        </a:rPr>
                        <a:t>offsetY</a:t>
                      </a:r>
                      <a:endParaRPr lang="en-US" sz="20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coordinates in </a:t>
                      </a:r>
                      <a:r>
                        <a:rPr lang="en-US" sz="2000" i="1" dirty="0">
                          <a:effectLst/>
                        </a:rPr>
                        <a:t>element</a:t>
                      </a:r>
                      <a:r>
                        <a:rPr lang="en-US" sz="2000" dirty="0">
                          <a:effectLst/>
                        </a:rPr>
                        <a:t> (non-standard)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effectLst/>
                        </a:rPr>
                        <a:t>button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integer representing which button was pressed (0=Left, 1=Middle, 2=Right)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6147" name="Picture 3" descr="mouse ev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2509" y="2686328"/>
            <a:ext cx="3591477" cy="2815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06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8130</TotalTime>
  <Words>1601</Words>
  <Application>Microsoft Office PowerPoint</Application>
  <PresentationFormat>Widescreen</PresentationFormat>
  <Paragraphs>316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 Unicode MS</vt:lpstr>
      <vt:lpstr>Arial</vt:lpstr>
      <vt:lpstr>Calibri</vt:lpstr>
      <vt:lpstr>Calibri Light</vt:lpstr>
      <vt:lpstr>Consolas</vt:lpstr>
      <vt:lpstr>Courier New</vt:lpstr>
      <vt:lpstr>Retrospect</vt:lpstr>
      <vt:lpstr>CSE 337</vt:lpstr>
      <vt:lpstr>Selecting groups of DOM objects</vt:lpstr>
      <vt:lpstr>Getting all elements of a certain type</vt:lpstr>
      <vt:lpstr>Complex selectors</vt:lpstr>
      <vt:lpstr>Common querySelectorAll issues</vt:lpstr>
      <vt:lpstr>JavaScript events</vt:lpstr>
      <vt:lpstr>The event object</vt:lpstr>
      <vt:lpstr>Mouse events</vt:lpstr>
      <vt:lpstr>Mouse event objects</vt:lpstr>
      <vt:lpstr>Mouse event example</vt:lpstr>
      <vt:lpstr>The keyword this</vt:lpstr>
      <vt:lpstr>Event handler binding</vt:lpstr>
      <vt:lpstr>Fixing redundant code with this</vt:lpstr>
      <vt:lpstr>Removing a node from the page</vt:lpstr>
      <vt:lpstr>Multiple window.onload listeners</vt:lpstr>
      <vt:lpstr>Getting/setting CSS classes</vt:lpstr>
      <vt:lpstr>Getting/setting CSS classes with classList</vt:lpstr>
      <vt:lpstr>Keyboard/text events</vt:lpstr>
      <vt:lpstr>Key event objects</vt:lpstr>
      <vt:lpstr>Key event example</vt:lpstr>
      <vt:lpstr>Stopping an event</vt:lpstr>
      <vt:lpstr>Stopping an event, example</vt:lpstr>
      <vt:lpstr>Some useful key codes </vt:lpstr>
      <vt:lpstr>Page/window events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22</cp:revision>
  <dcterms:created xsi:type="dcterms:W3CDTF">2014-11-09T20:44:33Z</dcterms:created>
  <dcterms:modified xsi:type="dcterms:W3CDTF">2019-02-12T05:37:09Z</dcterms:modified>
</cp:coreProperties>
</file>