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9" r:id="rId3"/>
    <p:sldId id="300" r:id="rId4"/>
    <p:sldId id="301" r:id="rId5"/>
    <p:sldId id="265" r:id="rId6"/>
    <p:sldId id="266" r:id="rId7"/>
    <p:sldId id="267" r:id="rId8"/>
    <p:sldId id="283" r:id="rId9"/>
    <p:sldId id="284" r:id="rId10"/>
    <p:sldId id="268" r:id="rId11"/>
    <p:sldId id="269" r:id="rId12"/>
    <p:sldId id="298" r:id="rId13"/>
    <p:sldId id="296" r:id="rId14"/>
    <p:sldId id="297" r:id="rId15"/>
    <p:sldId id="295" r:id="rId16"/>
    <p:sldId id="285" r:id="rId17"/>
    <p:sldId id="286" r:id="rId18"/>
    <p:sldId id="287" r:id="rId19"/>
    <p:sldId id="288" r:id="rId20"/>
    <p:sldId id="289" r:id="rId21"/>
    <p:sldId id="290" r:id="rId22"/>
    <p:sldId id="291" r:id="rId23"/>
    <p:sldId id="292" r:id="rId24"/>
    <p:sldId id="293" r:id="rId25"/>
    <p:sldId id="29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7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2/12/2019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2/12/2019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2/12/2019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ap.w3schools.com/jsref/jsref_onerror.asp" TargetMode="External"/><Relationship Id="rId2" Type="http://schemas.openxmlformats.org/officeDocument/2006/relationships/hyperlink" Target="http://wap.w3schools.com/jsref/dom_obj_event.asp" TargetMode="External"/><Relationship Id="rId1" Type="http://schemas.openxmlformats.org/officeDocument/2006/relationships/slideLayout" Target="../slideLayouts/slideLayout2.xml"/><Relationship Id="rId6" Type="http://schemas.openxmlformats.org/officeDocument/2006/relationships/hyperlink" Target="http://wap.w3schools.com/jsref/jsref_onresize.asp" TargetMode="External"/><Relationship Id="rId5" Type="http://schemas.openxmlformats.org/officeDocument/2006/relationships/hyperlink" Target="http://wap.w3schools.com/jsref/jsref_onunload.asp" TargetMode="External"/><Relationship Id="rId4" Type="http://schemas.openxmlformats.org/officeDocument/2006/relationships/hyperlink" Target="http://wap.w3schools.com/jsref/jsref_onload.as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llisonobourn.com/337/labs/maze.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wap.w3schools.com/jsref/jsref_onmousemove.asp" TargetMode="External"/><Relationship Id="rId3" Type="http://schemas.openxmlformats.org/officeDocument/2006/relationships/hyperlink" Target="http://wap.w3schools.com/jsref/jsref_ondblclick.asp" TargetMode="External"/><Relationship Id="rId7" Type="http://schemas.openxmlformats.org/officeDocument/2006/relationships/hyperlink" Target="http://wap.w3schools.com/jsref/jsref_onmouseout.asp" TargetMode="External"/><Relationship Id="rId2" Type="http://schemas.openxmlformats.org/officeDocument/2006/relationships/hyperlink" Target="http://wap.w3schools.com/jsref/jsref_onclick.asp" TargetMode="External"/><Relationship Id="rId1" Type="http://schemas.openxmlformats.org/officeDocument/2006/relationships/slideLayout" Target="../slideLayouts/slideLayout2.xml"/><Relationship Id="rId6" Type="http://schemas.openxmlformats.org/officeDocument/2006/relationships/hyperlink" Target="http://wap.w3schools.com/jsref/jsref_onmouseover.asp" TargetMode="External"/><Relationship Id="rId5" Type="http://schemas.openxmlformats.org/officeDocument/2006/relationships/hyperlink" Target="http://wap.w3schools.com/jsref/jsref_onmouseup.asp" TargetMode="External"/><Relationship Id="rId4" Type="http://schemas.openxmlformats.org/officeDocument/2006/relationships/hyperlink" Target="http://wap.w3schools.com/jsref/jsref_onmousedown.asp"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ap.w3schools.com/jsref/jsref_onblur.asp" TargetMode="External"/><Relationship Id="rId7" Type="http://schemas.openxmlformats.org/officeDocument/2006/relationships/hyperlink" Target="http://wap.w3schools.com/jsref/jsref_onselect.asp" TargetMode="External"/><Relationship Id="rId2" Type="http://schemas.openxmlformats.org/officeDocument/2006/relationships/hyperlink" Target="http://wap.w3schools.com/jsref/jsref_onfocus.asp" TargetMode="External"/><Relationship Id="rId1" Type="http://schemas.openxmlformats.org/officeDocument/2006/relationships/slideLayout" Target="../slideLayouts/slideLayout2.xml"/><Relationship Id="rId6" Type="http://schemas.openxmlformats.org/officeDocument/2006/relationships/hyperlink" Target="http://wap.w3schools.com/jsref/jsref_onkeypress.asp" TargetMode="External"/><Relationship Id="rId5" Type="http://schemas.openxmlformats.org/officeDocument/2006/relationships/hyperlink" Target="http://wap.w3schools.com/jsref/jsref_onkeyup.asp" TargetMode="External"/><Relationship Id="rId4" Type="http://schemas.openxmlformats.org/officeDocument/2006/relationships/hyperlink" Target="http://wap.w3schools.com/jsref/jsref_onkeydown.asp"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quirksmode.org/js/key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CSc</a:t>
            </a:r>
            <a:r>
              <a:rPr lang="en-US" dirty="0" smtClean="0"/>
              <a:t> 337</a:t>
            </a:r>
            <a:endParaRPr lang="en-US" dirty="0"/>
          </a:p>
        </p:txBody>
      </p:sp>
      <p:sp>
        <p:nvSpPr>
          <p:cNvPr id="3" name="Subtitle 2"/>
          <p:cNvSpPr>
            <a:spLocks noGrp="1"/>
          </p:cNvSpPr>
          <p:nvPr>
            <p:ph type="subTitle" idx="1"/>
          </p:nvPr>
        </p:nvSpPr>
        <p:spPr/>
        <p:txBody>
          <a:bodyPr/>
          <a:lstStyle/>
          <a:p>
            <a:r>
              <a:rPr lang="en-US" dirty="0" smtClean="0"/>
              <a:t>Lecture 11: Keyboard Events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7535" y="414823"/>
            <a:ext cx="3242545" cy="572309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2703" y="678372"/>
            <a:ext cx="3516745" cy="5340589"/>
          </a:xfrm>
          <a:prstGeom prst="rect">
            <a:avLst/>
          </a:prstGeom>
        </p:spPr>
      </p:pic>
    </p:spTree>
    <p:extLst>
      <p:ext uri="{BB962C8B-B14F-4D97-AF65-F5344CB8AC3E}">
        <p14:creationId xmlns:p14="http://schemas.microsoft.com/office/powerpoint/2010/main" val="3004460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useful key </a:t>
            </a:r>
            <a:r>
              <a:rPr lang="en-US" dirty="0" smtClean="0"/>
              <a:t>codes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48524577"/>
              </p:ext>
            </p:extLst>
          </p:nvPr>
        </p:nvGraphicFramePr>
        <p:xfrm>
          <a:off x="3263693" y="2072999"/>
          <a:ext cx="6248054" cy="3556000"/>
        </p:xfrm>
        <a:graphic>
          <a:graphicData uri="http://schemas.openxmlformats.org/drawingml/2006/table">
            <a:tbl>
              <a:tblPr/>
              <a:tblGrid>
                <a:gridCol w="3962054"/>
                <a:gridCol w="2286000"/>
              </a:tblGrid>
              <a:tr h="0">
                <a:tc>
                  <a:txBody>
                    <a:bodyPr/>
                    <a:lstStyle/>
                    <a:p>
                      <a:pPr fontAlgn="t"/>
                      <a:r>
                        <a:rPr lang="en-US" sz="2000" b="1" dirty="0">
                          <a:effectLst/>
                        </a:rPr>
                        <a:t>keyboard key</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b="1" dirty="0">
                          <a:effectLst/>
                        </a:rPr>
                        <a:t>event </a:t>
                      </a:r>
                      <a:r>
                        <a:rPr lang="en-US" sz="2000" b="1" dirty="0" err="1">
                          <a:effectLst/>
                        </a:rPr>
                        <a:t>keyCode</a:t>
                      </a:r>
                      <a:endParaRPr lang="en-US" sz="2000" b="1"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Backspace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8</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Tab</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9</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Enter</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13</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Escape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27</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Page Up, Page Down, End, Home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33, 34, 35, 36</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Left, Up, Right, Down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37, 38, 39, 40</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Insert, Delete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45, 46</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Windows/Command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91</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F1 - F12</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112 - 123</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1106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Page/window </a:t>
            </a:r>
            <a:r>
              <a:rPr lang="en-US" dirty="0" smtClean="0"/>
              <a:t>events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2458946"/>
              </p:ext>
            </p:extLst>
          </p:nvPr>
        </p:nvGraphicFramePr>
        <p:xfrm>
          <a:off x="1892094" y="2087576"/>
          <a:ext cx="8742776" cy="2519680"/>
        </p:xfrm>
        <a:graphic>
          <a:graphicData uri="http://schemas.openxmlformats.org/drawingml/2006/table">
            <a:tbl>
              <a:tblPr/>
              <a:tblGrid>
                <a:gridCol w="1741920"/>
                <a:gridCol w="7000856"/>
              </a:tblGrid>
              <a:tr h="0">
                <a:tc>
                  <a:txBody>
                    <a:bodyPr/>
                    <a:lstStyle/>
                    <a:p>
                      <a:pPr fontAlgn="t"/>
                      <a:r>
                        <a:rPr lang="en-US" sz="2200" b="1">
                          <a:effectLst/>
                        </a:rPr>
                        <a:t>name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200" b="1" dirty="0">
                          <a:effectLst/>
                        </a:rPr>
                        <a:t>description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2"/>
                        </a:rPr>
                        <a:t>contextmenu</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the user right-clicks to pop up a context menu</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a:solidFill>
                            <a:srgbClr val="335177"/>
                          </a:solidFill>
                          <a:effectLst/>
                          <a:hlinkClick r:id="rId3"/>
                        </a:rPr>
                        <a:t>error</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an error occurs when loading a document or an image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4"/>
                        </a:rPr>
                        <a:t>load</a:t>
                      </a:r>
                      <a:r>
                        <a:rPr lang="en-US" sz="2000">
                          <a:effectLst/>
                        </a:rPr>
                        <a:t>, </a:t>
                      </a:r>
                      <a:r>
                        <a:rPr lang="en-US" sz="2000">
                          <a:solidFill>
                            <a:srgbClr val="335177"/>
                          </a:solidFill>
                          <a:effectLst/>
                          <a:hlinkClick r:id="rId5"/>
                        </a:rPr>
                        <a:t>unload</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the browser loads the page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6"/>
                        </a:rPr>
                        <a:t>resize</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the browser window is resized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2"/>
                        </a:rPr>
                        <a:t>scroll</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the user scrolls the viewable part of the page up/down/left/right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5"/>
                        </a:rPr>
                        <a:t>unload</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the browser exits/leaves the page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1097280" y="4799206"/>
            <a:ext cx="6008094" cy="11358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9350" tIns="0" rIns="0" bIns="119025"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The above can be handled on the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window</a:t>
            </a:r>
            <a:r>
              <a:rPr kumimoji="0" lang="en-US" sz="2200" b="0" i="0" u="none" strike="noStrike" cap="none" normalizeH="0" baseline="0" dirty="0" smtClean="0">
                <a:ln>
                  <a:noFill/>
                </a:ln>
                <a:solidFill>
                  <a:srgbClr val="000000"/>
                </a:solidFill>
                <a:effectLst/>
                <a:latin typeface="Calibri" panose="020F0502020204030204" pitchFamily="34" charset="0"/>
              </a:rPr>
              <a:t> object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790031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a node from the page</a:t>
            </a:r>
          </a:p>
        </p:txBody>
      </p:sp>
      <p:sp>
        <p:nvSpPr>
          <p:cNvPr id="4" name="Rectangle 3"/>
          <p:cNvSpPr/>
          <p:nvPr/>
        </p:nvSpPr>
        <p:spPr>
          <a:xfrm>
            <a:off x="1097280" y="1904497"/>
            <a:ext cx="10058400" cy="1323439"/>
          </a:xfrm>
          <a:prstGeom prst="rect">
            <a:avLst/>
          </a:prstGeom>
          <a:solidFill>
            <a:srgbClr val="EFF9FF"/>
          </a:solidFill>
          <a:ln w="19050">
            <a:solidFill>
              <a:schemeClr val="tx1"/>
            </a:solidFill>
          </a:ln>
        </p:spPr>
        <p:txBody>
          <a:bodyPr wrap="square">
            <a:spAutoFit/>
          </a:bodyPr>
          <a:lstStyle/>
          <a:p>
            <a:r>
              <a:rPr lang="en-US" sz="2000" dirty="0">
                <a:latin typeface="Courier New" panose="02070309020205020404" pitchFamily="49" charset="0"/>
                <a:cs typeface="Courier New" panose="02070309020205020404" pitchFamily="49" charset="0"/>
              </a:rPr>
              <a:t>function </a:t>
            </a:r>
            <a:r>
              <a:rPr lang="en-US" sz="2000" dirty="0" err="1">
                <a:latin typeface="Courier New" panose="02070309020205020404" pitchFamily="49" charset="0"/>
                <a:cs typeface="Courier New" panose="02070309020205020404" pitchFamily="49" charset="0"/>
              </a:rPr>
              <a:t>slideClick</a:t>
            </a:r>
            <a:r>
              <a:rPr lang="en-US" sz="2000" dirty="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var</a:t>
            </a:r>
            <a:r>
              <a:rPr lang="en-US" sz="2000" dirty="0">
                <a:latin typeface="Courier New" panose="02070309020205020404" pitchFamily="49" charset="0"/>
                <a:cs typeface="Courier New" panose="02070309020205020404" pitchFamily="49" charset="0"/>
              </a:rPr>
              <a:t> bullet = </a:t>
            </a:r>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removeme</a:t>
            </a:r>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t>
            </a:r>
            <a:r>
              <a:rPr lang="en-US" sz="2000" dirty="0" err="1">
                <a:solidFill>
                  <a:srgbClr val="C00000"/>
                </a:solidFill>
                <a:latin typeface="Courier New" panose="02070309020205020404" pitchFamily="49" charset="0"/>
                <a:cs typeface="Courier New" panose="02070309020205020404" pitchFamily="49" charset="0"/>
              </a:rPr>
              <a:t>bullet.parentNode.removeChild</a:t>
            </a:r>
            <a:r>
              <a:rPr lang="en-US" sz="2000" dirty="0">
                <a:solidFill>
                  <a:srgbClr val="C00000"/>
                </a:solidFill>
                <a:latin typeface="Courier New" panose="02070309020205020404" pitchFamily="49" charset="0"/>
                <a:cs typeface="Courier New" panose="02070309020205020404" pitchFamily="49" charset="0"/>
              </a:rPr>
              <a:t>(bullet);</a:t>
            </a:r>
          </a:p>
          <a:p>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
        <p:nvSpPr>
          <p:cNvPr id="5" name="Rectangle 1"/>
          <p:cNvSpPr>
            <a:spLocks noChangeArrowheads="1"/>
          </p:cNvSpPr>
          <p:nvPr/>
        </p:nvSpPr>
        <p:spPr bwMode="auto">
          <a:xfrm>
            <a:off x="1097280" y="3063846"/>
            <a:ext cx="557396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odd idiom: </a:t>
            </a:r>
            <a:r>
              <a:rPr kumimoji="0" lang="en-US" sz="2200" b="0" i="1" u="none" strike="noStrike" cap="none" normalizeH="0" baseline="0" dirty="0" err="1" smtClean="0">
                <a:ln>
                  <a:noFill/>
                </a:ln>
                <a:solidFill>
                  <a:schemeClr val="tx1"/>
                </a:solidFill>
                <a:effectLst/>
                <a:latin typeface="Arial Unicode MS" panose="020B0604020202020204" pitchFamily="34" charset="-128"/>
              </a:rPr>
              <a:t>obj</a:t>
            </a:r>
            <a:r>
              <a:rPr kumimoji="0" lang="en-US" sz="2200" b="0" i="0" u="none" strike="noStrike" cap="none" normalizeH="0" baseline="0" dirty="0" err="1" smtClean="0">
                <a:ln>
                  <a:noFill/>
                </a:ln>
                <a:solidFill>
                  <a:schemeClr val="tx1"/>
                </a:solidFill>
                <a:effectLst/>
                <a:latin typeface="Arial Unicode MS" panose="020B0604020202020204" pitchFamily="34" charset="-128"/>
              </a:rPr>
              <a:t>.parentNode.remove</a:t>
            </a:r>
            <a:r>
              <a:rPr kumimoji="0" lang="en-US" sz="2200" b="0" i="0" u="none" strike="noStrike" cap="none" normalizeH="0" baseline="0" dirty="0" smtClean="0">
                <a:ln>
                  <a:noFill/>
                </a:ln>
                <a:solidFill>
                  <a:schemeClr val="tx1"/>
                </a:solidFill>
                <a:effectLst/>
                <a:latin typeface="Arial Unicode MS" panose="020B0604020202020204" pitchFamily="34" charset="-128"/>
              </a:rPr>
              <a:t>(</a:t>
            </a:r>
            <a:r>
              <a:rPr kumimoji="0" lang="en-US" sz="2200" b="0" i="1" u="none" strike="noStrike" cap="none" normalizeH="0" baseline="0" dirty="0" err="1" smtClean="0">
                <a:ln>
                  <a:noFill/>
                </a:ln>
                <a:solidFill>
                  <a:schemeClr val="tx1"/>
                </a:solidFill>
                <a:effectLst/>
                <a:latin typeface="Arial Unicode MS" panose="020B0604020202020204" pitchFamily="34" charset="-128"/>
              </a:rPr>
              <a:t>obj</a:t>
            </a:r>
            <a:r>
              <a:rPr kumimoji="0" lang="en-US" sz="2200" b="0" i="0" u="none" strike="noStrike" cap="none" normalizeH="0" baseline="0" dirty="0" smtClean="0">
                <a:ln>
                  <a:noFill/>
                </a:ln>
                <a:solidFill>
                  <a:schemeClr val="tx1"/>
                </a:solidFill>
                <a:effectLst/>
                <a:latin typeface="Arial Unicode MS" panose="020B0604020202020204" pitchFamily="34" charset="-128"/>
              </a:rPr>
              <a:t>);</a:t>
            </a:r>
            <a:r>
              <a:rPr kumimoji="0" lang="en-US" sz="2200" b="0" i="0" u="none" strike="noStrike" cap="none" normalizeH="0" baseline="0" dirty="0" smtClean="0">
                <a:ln>
                  <a:noFill/>
                </a:ln>
                <a:solidFill>
                  <a:schemeClr val="tx1"/>
                </a:solidFill>
                <a:effectLst/>
              </a:rPr>
              <a:t> </a:t>
            </a: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212185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Getting/setting CSS </a:t>
            </a:r>
            <a:r>
              <a:rPr lang="en-US" dirty="0" smtClean="0"/>
              <a:t>classes</a:t>
            </a:r>
            <a:endParaRPr lang="en-US" dirty="0"/>
          </a:p>
        </p:txBody>
      </p:sp>
      <p:sp>
        <p:nvSpPr>
          <p:cNvPr id="4" name="Rectangle 3"/>
          <p:cNvSpPr/>
          <p:nvPr/>
        </p:nvSpPr>
        <p:spPr>
          <a:xfrm>
            <a:off x="1097280" y="1877921"/>
            <a:ext cx="10058400" cy="2862322"/>
          </a:xfrm>
          <a:prstGeom prst="rect">
            <a:avLst/>
          </a:prstGeom>
          <a:solidFill>
            <a:srgbClr val="EFF9FF"/>
          </a:solidFill>
          <a:ln w="19050">
            <a:solidFill>
              <a:schemeClr val="tx1"/>
            </a:solidFill>
          </a:ln>
        </p:spPr>
        <p:txBody>
          <a:bodyPr wrap="square">
            <a:spAutoFit/>
          </a:bodyPr>
          <a:lstStyle/>
          <a:p>
            <a:r>
              <a:rPr lang="en-US" sz="2000" dirty="0">
                <a:latin typeface="Courier New" panose="02070309020205020404" pitchFamily="49" charset="0"/>
                <a:cs typeface="Courier New" panose="02070309020205020404" pitchFamily="49" charset="0"/>
              </a:rPr>
              <a:t>function </a:t>
            </a:r>
            <a:r>
              <a:rPr lang="en-US" sz="2000" dirty="0" err="1">
                <a:latin typeface="Courier New" panose="02070309020205020404" pitchFamily="49" charset="0"/>
                <a:cs typeface="Courier New" panose="02070309020205020404" pitchFamily="49" charset="0"/>
              </a:rPr>
              <a:t>highlightField</a:t>
            </a:r>
            <a:r>
              <a:rPr lang="en-US" sz="2000" dirty="0">
                <a:latin typeface="Courier New" panose="02070309020205020404" pitchFamily="49" charset="0"/>
                <a:cs typeface="Courier New" panose="02070309020205020404" pitchFamily="49" charset="0"/>
              </a:rPr>
              <a:t>() {</a:t>
            </a:r>
          </a:p>
          <a:p>
            <a:r>
              <a:rPr lang="en-US" sz="2000" dirty="0">
                <a:solidFill>
                  <a:srgbClr val="00B050"/>
                </a:solidFill>
                <a:latin typeface="Courier New" panose="02070309020205020404" pitchFamily="49" charset="0"/>
                <a:cs typeface="Courier New" panose="02070309020205020404" pitchFamily="49" charset="0"/>
              </a:rPr>
              <a:t>  // turn text yellow and make it bigger</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var</a:t>
            </a:r>
            <a:r>
              <a:rPr lang="en-US" sz="2000" dirty="0">
                <a:latin typeface="Courier New" panose="02070309020205020404" pitchFamily="49" charset="0"/>
                <a:cs typeface="Courier New" panose="02070309020205020404" pitchFamily="49" charset="0"/>
              </a:rPr>
              <a:t> text = </a:t>
            </a:r>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("text");</a:t>
            </a:r>
          </a:p>
          <a:p>
            <a:r>
              <a:rPr lang="en-US" sz="2000" dirty="0">
                <a:latin typeface="Courier New" panose="02070309020205020404" pitchFamily="49" charset="0"/>
                <a:cs typeface="Courier New" panose="02070309020205020404" pitchFamily="49" charset="0"/>
              </a:rPr>
              <a:t>  if (!</a:t>
            </a:r>
            <a:r>
              <a:rPr lang="en-US" sz="2000" dirty="0" err="1">
                <a:latin typeface="Courier New" panose="02070309020205020404" pitchFamily="49" charset="0"/>
                <a:cs typeface="Courier New" panose="02070309020205020404" pitchFamily="49" charset="0"/>
              </a:rPr>
              <a:t>text.className</a:t>
            </a:r>
            <a:r>
              <a:rPr lang="en-US" sz="2000" dirty="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text.className</a:t>
            </a:r>
            <a:r>
              <a:rPr lang="en-US" sz="2000" dirty="0">
                <a:latin typeface="Courier New" panose="02070309020205020404" pitchFamily="49" charset="0"/>
                <a:cs typeface="Courier New" panose="02070309020205020404" pitchFamily="49" charset="0"/>
              </a:rPr>
              <a:t> = "highlight";</a:t>
            </a:r>
          </a:p>
          <a:p>
            <a:r>
              <a:rPr lang="en-US" sz="2000" dirty="0">
                <a:latin typeface="Courier New" panose="02070309020205020404" pitchFamily="49" charset="0"/>
                <a:cs typeface="Courier New" panose="02070309020205020404" pitchFamily="49" charset="0"/>
              </a:rPr>
              <a:t>  } else if (</a:t>
            </a:r>
            <a:r>
              <a:rPr lang="en-US" sz="2000" dirty="0" err="1">
                <a:solidFill>
                  <a:srgbClr val="C00000"/>
                </a:solidFill>
                <a:latin typeface="Courier New" panose="02070309020205020404" pitchFamily="49" charset="0"/>
                <a:cs typeface="Courier New" panose="02070309020205020404" pitchFamily="49" charset="0"/>
              </a:rPr>
              <a:t>text.className.indexOf</a:t>
            </a:r>
            <a:r>
              <a:rPr lang="en-US" sz="2000" dirty="0">
                <a:solidFill>
                  <a:srgbClr val="C00000"/>
                </a:solidFill>
                <a:latin typeface="Courier New" panose="02070309020205020404" pitchFamily="49" charset="0"/>
                <a:cs typeface="Courier New" panose="02070309020205020404" pitchFamily="49" charset="0"/>
              </a:rPr>
              <a:t>("invalid") &lt; 0</a:t>
            </a:r>
            <a:r>
              <a:rPr lang="en-US" sz="2000" dirty="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text.className</a:t>
            </a:r>
            <a:r>
              <a:rPr lang="en-US" sz="2000" dirty="0">
                <a:latin typeface="Courier New" panose="02070309020205020404" pitchFamily="49" charset="0"/>
                <a:cs typeface="Courier New" panose="02070309020205020404" pitchFamily="49" charset="0"/>
              </a:rPr>
              <a:t> += </a:t>
            </a:r>
            <a:r>
              <a:rPr lang="en-US" sz="2000" dirty="0">
                <a:solidFill>
                  <a:srgbClr val="C00000"/>
                </a:solidFill>
                <a:latin typeface="Courier New" panose="02070309020205020404" pitchFamily="49" charset="0"/>
                <a:cs typeface="Courier New" panose="02070309020205020404" pitchFamily="49" charset="0"/>
              </a:rPr>
              <a:t>" highlight"</a:t>
            </a:r>
            <a:r>
              <a:rPr lang="en-US" sz="2000" dirty="0">
                <a:latin typeface="Courier New" panose="02070309020205020404" pitchFamily="49" charset="0"/>
                <a:cs typeface="Courier New" panose="02070309020205020404" pitchFamily="49" charset="0"/>
              </a:rPr>
              <a:t>;   </a:t>
            </a:r>
            <a:r>
              <a:rPr lang="en-US" sz="2000" dirty="0">
                <a:solidFill>
                  <a:srgbClr val="00B050"/>
                </a:solidFill>
                <a:latin typeface="Courier New" panose="02070309020205020404" pitchFamily="49" charset="0"/>
                <a:cs typeface="Courier New" panose="02070309020205020404" pitchFamily="49" charset="0"/>
              </a:rPr>
              <a:t>// awkward</a:t>
            </a:r>
          </a:p>
          <a:p>
            <a:r>
              <a:rPr lang="en-US" sz="2000" dirty="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
        <p:nvSpPr>
          <p:cNvPr id="5" name="Rectangle 1"/>
          <p:cNvSpPr>
            <a:spLocks noChangeArrowheads="1"/>
          </p:cNvSpPr>
          <p:nvPr/>
        </p:nvSpPr>
        <p:spPr bwMode="auto">
          <a:xfrm>
            <a:off x="1097281" y="4570966"/>
            <a:ext cx="100584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JS DOM's </a:t>
            </a:r>
            <a:r>
              <a:rPr kumimoji="0" lang="en-US" sz="2200" b="0" i="0" u="none" strike="noStrike" cap="none" normalizeH="0" baseline="0" dirty="0" err="1" smtClean="0">
                <a:ln>
                  <a:noFill/>
                </a:ln>
                <a:solidFill>
                  <a:schemeClr val="tx1"/>
                </a:solidFill>
                <a:effectLst/>
                <a:latin typeface="Arial Unicode MS" panose="020B0604020202020204" pitchFamily="34" charset="-128"/>
              </a:rPr>
              <a:t>className</a:t>
            </a:r>
            <a:r>
              <a:rPr kumimoji="0" lang="en-US" sz="2200" b="0" i="0" u="none" strike="noStrike" cap="none" normalizeH="0" baseline="0" dirty="0" smtClean="0">
                <a:ln>
                  <a:noFill/>
                </a:ln>
                <a:solidFill>
                  <a:schemeClr val="tx1"/>
                </a:solidFill>
                <a:effectLst/>
              </a:rPr>
              <a:t> property corresponds to HTML </a:t>
            </a:r>
            <a:r>
              <a:rPr kumimoji="0" lang="en-US" sz="2200" b="0" i="0" u="none" strike="noStrike" cap="none" normalizeH="0" baseline="0" dirty="0" smtClean="0">
                <a:ln>
                  <a:noFill/>
                </a:ln>
                <a:solidFill>
                  <a:schemeClr val="tx1"/>
                </a:solidFill>
                <a:effectLst/>
                <a:latin typeface="Arial Unicode MS" panose="020B0604020202020204" pitchFamily="34" charset="-128"/>
              </a:rPr>
              <a:t>class</a:t>
            </a:r>
            <a:r>
              <a:rPr kumimoji="0" lang="en-US" sz="2200" b="0" i="0" u="none" strike="noStrike" cap="none" normalizeH="0" baseline="0" dirty="0" smtClean="0">
                <a:ln>
                  <a:noFill/>
                </a:ln>
                <a:solidFill>
                  <a:schemeClr val="tx1"/>
                </a:solidFill>
                <a:effectLst/>
              </a:rPr>
              <a:t> attribute</a:t>
            </a:r>
            <a:r>
              <a:rPr kumimoji="0" lang="en-US" sz="2200" b="0" i="0" u="none" strike="noStrike" cap="none" normalizeH="0" baseline="0" dirty="0" smtClean="0">
                <a:ln>
                  <a:noFill/>
                </a:ln>
                <a:solidFill>
                  <a:schemeClr val="tx1"/>
                </a:solidFill>
                <a:effectLst/>
                <a:latin typeface="Arial" panose="020B0604020202020204" pitchFamily="34" charset="0"/>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somewhat clunky when dealing with multiple space-separated classes as one big string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9613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Getting/setting CSS classes with </a:t>
            </a:r>
            <a:r>
              <a:rPr lang="en-US" dirty="0" err="1"/>
              <a:t>classList</a:t>
            </a:r>
            <a:endParaRPr lang="en-US" dirty="0"/>
          </a:p>
        </p:txBody>
      </p:sp>
      <p:sp>
        <p:nvSpPr>
          <p:cNvPr id="4" name="Rectangle 3"/>
          <p:cNvSpPr/>
          <p:nvPr/>
        </p:nvSpPr>
        <p:spPr>
          <a:xfrm>
            <a:off x="1097280" y="1896503"/>
            <a:ext cx="10058400" cy="2246769"/>
          </a:xfrm>
          <a:prstGeom prst="rect">
            <a:avLst/>
          </a:prstGeom>
          <a:solidFill>
            <a:srgbClr val="EFF9FF"/>
          </a:solidFill>
          <a:ln w="19050">
            <a:solidFill>
              <a:schemeClr val="tx1"/>
            </a:solidFill>
          </a:ln>
        </p:spPr>
        <p:txBody>
          <a:bodyPr wrap="square">
            <a:spAutoFit/>
          </a:bodyPr>
          <a:lstStyle/>
          <a:p>
            <a:r>
              <a:rPr lang="en-US" sz="2000" dirty="0">
                <a:latin typeface="Courier New" panose="02070309020205020404" pitchFamily="49" charset="0"/>
                <a:cs typeface="Courier New" panose="02070309020205020404" pitchFamily="49" charset="0"/>
              </a:rPr>
              <a:t>function </a:t>
            </a:r>
            <a:r>
              <a:rPr lang="en-US" sz="2000" dirty="0" err="1">
                <a:latin typeface="Courier New" panose="02070309020205020404" pitchFamily="49" charset="0"/>
                <a:cs typeface="Courier New" panose="02070309020205020404" pitchFamily="49" charset="0"/>
              </a:rPr>
              <a:t>highlightField</a:t>
            </a:r>
            <a:r>
              <a:rPr lang="en-US" sz="2000" dirty="0">
                <a:latin typeface="Courier New" panose="02070309020205020404" pitchFamily="49" charset="0"/>
                <a:cs typeface="Courier New" panose="02070309020205020404" pitchFamily="49" charset="0"/>
              </a:rPr>
              <a:t>() {</a:t>
            </a:r>
          </a:p>
          <a:p>
            <a:r>
              <a:rPr lang="en-US" sz="2000" dirty="0">
                <a:solidFill>
                  <a:srgbClr val="00B050"/>
                </a:solidFill>
                <a:latin typeface="Courier New" panose="02070309020205020404" pitchFamily="49" charset="0"/>
                <a:cs typeface="Courier New" panose="02070309020205020404" pitchFamily="49" charset="0"/>
              </a:rPr>
              <a:t>  // turn text yellow and make it bigger</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var</a:t>
            </a:r>
            <a:r>
              <a:rPr lang="en-US" sz="2000" dirty="0">
                <a:latin typeface="Courier New" panose="02070309020205020404" pitchFamily="49" charset="0"/>
                <a:cs typeface="Courier New" panose="02070309020205020404" pitchFamily="49" charset="0"/>
              </a:rPr>
              <a:t> text = </a:t>
            </a:r>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("text");</a:t>
            </a:r>
          </a:p>
          <a:p>
            <a:r>
              <a:rPr lang="en-US" sz="2000" dirty="0">
                <a:latin typeface="Courier New" panose="02070309020205020404" pitchFamily="49" charset="0"/>
                <a:cs typeface="Courier New" panose="02070309020205020404" pitchFamily="49" charset="0"/>
              </a:rPr>
              <a:t>  if (!</a:t>
            </a:r>
            <a:r>
              <a:rPr lang="en-US" sz="2000" dirty="0" err="1">
                <a:latin typeface="Courier New" panose="02070309020205020404" pitchFamily="49" charset="0"/>
                <a:cs typeface="Courier New" panose="02070309020205020404" pitchFamily="49" charset="0"/>
              </a:rPr>
              <a:t>text.</a:t>
            </a:r>
            <a:r>
              <a:rPr lang="en-US" sz="2000" dirty="0" err="1">
                <a:solidFill>
                  <a:srgbClr val="C00000"/>
                </a:solidFill>
                <a:latin typeface="Courier New" panose="02070309020205020404" pitchFamily="49" charset="0"/>
                <a:cs typeface="Courier New" panose="02070309020205020404" pitchFamily="49" charset="0"/>
              </a:rPr>
              <a:t>classList</a:t>
            </a:r>
            <a:r>
              <a:rPr lang="en-US" sz="2000" dirty="0" err="1">
                <a:latin typeface="Courier New" panose="02070309020205020404" pitchFamily="49" charset="0"/>
                <a:cs typeface="Courier New" panose="02070309020205020404" pitchFamily="49" charset="0"/>
              </a:rPr>
              <a:t>.contains</a:t>
            </a:r>
            <a:r>
              <a:rPr lang="en-US" sz="2000" dirty="0">
                <a:latin typeface="Courier New" panose="02070309020205020404" pitchFamily="49" charset="0"/>
                <a:cs typeface="Courier New" panose="02070309020205020404" pitchFamily="49" charset="0"/>
              </a:rPr>
              <a:t>("invalid"))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text.</a:t>
            </a:r>
            <a:r>
              <a:rPr lang="en-US" sz="2000" dirty="0" err="1">
                <a:solidFill>
                  <a:srgbClr val="C00000"/>
                </a:solidFill>
                <a:latin typeface="Courier New" panose="02070309020205020404" pitchFamily="49" charset="0"/>
                <a:cs typeface="Courier New" panose="02070309020205020404" pitchFamily="49" charset="0"/>
              </a:rPr>
              <a:t>classList.add</a:t>
            </a:r>
            <a:r>
              <a:rPr lang="en-US" sz="2000" dirty="0">
                <a:latin typeface="Courier New" panose="02070309020205020404" pitchFamily="49" charset="0"/>
                <a:cs typeface="Courier New" panose="02070309020205020404" pitchFamily="49" charset="0"/>
              </a:rPr>
              <a:t>("highlight");</a:t>
            </a:r>
          </a:p>
          <a:p>
            <a:r>
              <a:rPr lang="en-US" sz="2000" dirty="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
        <p:nvSpPr>
          <p:cNvPr id="5" name="Rectangle 1"/>
          <p:cNvSpPr>
            <a:spLocks noChangeArrowheads="1"/>
          </p:cNvSpPr>
          <p:nvPr/>
        </p:nvSpPr>
        <p:spPr bwMode="auto">
          <a:xfrm>
            <a:off x="1097280" y="4106519"/>
            <a:ext cx="100584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err="1" smtClean="0">
                <a:ln>
                  <a:noFill/>
                </a:ln>
                <a:solidFill>
                  <a:schemeClr val="tx1"/>
                </a:solidFill>
                <a:effectLst/>
                <a:latin typeface="Arial Unicode MS" panose="020B0604020202020204" pitchFamily="34" charset="-128"/>
              </a:rPr>
              <a:t>classList</a:t>
            </a:r>
            <a:r>
              <a:rPr kumimoji="0" lang="en-US" sz="2200" b="0" i="0" u="none" strike="noStrike" cap="none" normalizeH="0" baseline="0" dirty="0" smtClean="0">
                <a:ln>
                  <a:noFill/>
                </a:ln>
                <a:solidFill>
                  <a:schemeClr val="tx1"/>
                </a:solidFill>
                <a:effectLst/>
              </a:rPr>
              <a:t> collection has methods </a:t>
            </a:r>
            <a:r>
              <a:rPr kumimoji="0" lang="en-US" sz="2200" b="0" i="0" u="none" strike="noStrike" cap="none" normalizeH="0" baseline="0" dirty="0" smtClean="0">
                <a:ln>
                  <a:noFill/>
                </a:ln>
                <a:solidFill>
                  <a:schemeClr val="tx1"/>
                </a:solidFill>
                <a:effectLst/>
                <a:latin typeface="Arial Unicode MS" panose="020B0604020202020204" pitchFamily="34" charset="-128"/>
              </a:rPr>
              <a:t>add</a:t>
            </a:r>
            <a:r>
              <a:rPr kumimoji="0" lang="en-US" sz="2200" b="0" i="0" u="none" strike="noStrike" cap="none" normalizeH="0" baseline="0" dirty="0" smtClean="0">
                <a:ln>
                  <a:noFill/>
                </a:ln>
                <a:solidFill>
                  <a:schemeClr val="tx1"/>
                </a:solidFill>
                <a:effectLst/>
              </a:rPr>
              <a:t>, </a:t>
            </a:r>
            <a:r>
              <a:rPr kumimoji="0" lang="en-US" sz="2200" b="0" i="0" u="none" strike="noStrike" cap="none" normalizeH="0" baseline="0" dirty="0" smtClean="0">
                <a:ln>
                  <a:noFill/>
                </a:ln>
                <a:solidFill>
                  <a:schemeClr val="tx1"/>
                </a:solidFill>
                <a:effectLst/>
                <a:latin typeface="Arial Unicode MS" panose="020B0604020202020204" pitchFamily="34" charset="-128"/>
              </a:rPr>
              <a:t>remove</a:t>
            </a:r>
            <a:r>
              <a:rPr kumimoji="0" lang="en-US" sz="2200" b="0" i="0" u="none" strike="noStrike" cap="none" normalizeH="0" baseline="0" dirty="0" smtClean="0">
                <a:ln>
                  <a:noFill/>
                </a:ln>
                <a:solidFill>
                  <a:schemeClr val="tx1"/>
                </a:solidFill>
                <a:effectLst/>
              </a:rPr>
              <a:t>, </a:t>
            </a:r>
            <a:r>
              <a:rPr kumimoji="0" lang="en-US" sz="2200" b="0" i="0" u="none" strike="noStrike" cap="none" normalizeH="0" baseline="0" dirty="0" smtClean="0">
                <a:ln>
                  <a:noFill/>
                </a:ln>
                <a:solidFill>
                  <a:schemeClr val="tx1"/>
                </a:solidFill>
                <a:effectLst/>
                <a:latin typeface="Arial Unicode MS" panose="020B0604020202020204" pitchFamily="34" charset="-128"/>
              </a:rPr>
              <a:t>contains</a:t>
            </a:r>
            <a:r>
              <a:rPr kumimoji="0" lang="en-US" sz="2200" b="0" i="0" u="none" strike="noStrike" cap="none" normalizeH="0" baseline="0" dirty="0" smtClean="0">
                <a:ln>
                  <a:noFill/>
                </a:ln>
                <a:solidFill>
                  <a:schemeClr val="tx1"/>
                </a:solidFill>
                <a:effectLst/>
              </a:rPr>
              <a:t>, </a:t>
            </a:r>
            <a:r>
              <a:rPr kumimoji="0" lang="en-US" sz="2200" b="0" i="0" u="none" strike="noStrike" cap="none" normalizeH="0" baseline="0" dirty="0" smtClean="0">
                <a:ln>
                  <a:noFill/>
                </a:ln>
                <a:solidFill>
                  <a:schemeClr val="tx1"/>
                </a:solidFill>
                <a:effectLst/>
                <a:latin typeface="Arial Unicode MS" panose="020B0604020202020204" pitchFamily="34" charset="-128"/>
              </a:rPr>
              <a:t>toggle</a:t>
            </a:r>
            <a:r>
              <a:rPr kumimoji="0" lang="en-US" sz="2200" b="0" i="0" u="none" strike="noStrike" cap="none" normalizeH="0" baseline="0" dirty="0" smtClean="0">
                <a:ln>
                  <a:noFill/>
                </a:ln>
                <a:solidFill>
                  <a:schemeClr val="tx1"/>
                </a:solidFill>
                <a:effectLst/>
              </a:rPr>
              <a:t> to manipulate CSS classes</a:t>
            </a:r>
            <a:r>
              <a:rPr kumimoji="0" lang="en-US" sz="2200" b="0" i="0" u="none" strike="noStrike" cap="none" normalizeH="0" baseline="0" dirty="0" smtClean="0">
                <a:ln>
                  <a:noFill/>
                </a:ln>
                <a:solidFill>
                  <a:schemeClr val="tx1"/>
                </a:solidFill>
                <a:effectLst/>
                <a:latin typeface="Arial" panose="020B0604020202020204" pitchFamily="34" charset="0"/>
              </a:rPr>
              <a: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chemeClr val="tx1"/>
                </a:solidFill>
                <a:effectLst/>
                <a:latin typeface="Arial" panose="020B0604020202020204" pitchFamily="34" charset="0"/>
              </a:rPr>
              <a:t>similar to existing </a:t>
            </a:r>
            <a:r>
              <a:rPr kumimoji="0" lang="en-US" sz="2200" b="0" i="0" u="none" strike="noStrike" cap="none" normalizeH="0" baseline="0" dirty="0" err="1" smtClean="0">
                <a:ln>
                  <a:noFill/>
                </a:ln>
                <a:solidFill>
                  <a:schemeClr val="tx1"/>
                </a:solidFill>
                <a:effectLst/>
                <a:latin typeface="Arial Unicode MS" panose="020B0604020202020204" pitchFamily="34" charset="-128"/>
              </a:rPr>
              <a:t>className</a:t>
            </a:r>
            <a:r>
              <a:rPr kumimoji="0" lang="en-US" sz="2200" b="0" i="0" u="none" strike="noStrike" cap="none" normalizeH="0" baseline="0" dirty="0" smtClean="0">
                <a:ln>
                  <a:noFill/>
                </a:ln>
                <a:solidFill>
                  <a:schemeClr val="tx1"/>
                </a:solidFill>
                <a:effectLst/>
              </a:rPr>
              <a:t> DOM property, but don't have to manually split by spaces </a:t>
            </a: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0438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48933"/>
            <a:ext cx="10058400" cy="1450757"/>
          </a:xfrm>
        </p:spPr>
        <p:txBody>
          <a:bodyPr/>
          <a:lstStyle/>
          <a:p>
            <a:pPr algn="ctr"/>
            <a:r>
              <a:rPr lang="en-US" b="1" dirty="0" smtClean="0"/>
              <a:t>Activity: Mouse Maze</a:t>
            </a:r>
            <a:endParaRPr lang="en-US" b="1" dirty="0"/>
          </a:p>
        </p:txBody>
      </p:sp>
    </p:spTree>
    <p:extLst>
      <p:ext uri="{BB962C8B-B14F-4D97-AF65-F5344CB8AC3E}">
        <p14:creationId xmlns:p14="http://schemas.microsoft.com/office/powerpoint/2010/main" val="980647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Mouse Maze</a:t>
            </a:r>
            <a:endParaRPr lang="en-US" dirty="0"/>
          </a:p>
        </p:txBody>
      </p:sp>
      <p:pic>
        <p:nvPicPr>
          <p:cNvPr id="1026" name="Picture 2" descr="maz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0467" y="3203715"/>
            <a:ext cx="4772025" cy="23526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97280" y="2007048"/>
            <a:ext cx="10058400" cy="646331"/>
          </a:xfrm>
          <a:prstGeom prst="rect">
            <a:avLst/>
          </a:prstGeom>
        </p:spPr>
        <p:txBody>
          <a:bodyPr wrap="square">
            <a:spAutoFit/>
          </a:bodyPr>
          <a:lstStyle/>
          <a:p>
            <a:r>
              <a:rPr lang="en-US" dirty="0" smtClean="0"/>
              <a:t>This </a:t>
            </a:r>
            <a:r>
              <a:rPr lang="en-US" dirty="0"/>
              <a:t>lab practices unobtrusive JavaScript events and the Document Object Model (DOM). We'll write a page with a "</a:t>
            </a:r>
            <a:r>
              <a:rPr lang="en-US" b="1" dirty="0"/>
              <a:t>maze</a:t>
            </a:r>
            <a:r>
              <a:rPr lang="en-US" dirty="0"/>
              <a:t>" to navigate with the mouse. You will write maze.js to implement the maze behavior.</a:t>
            </a:r>
          </a:p>
        </p:txBody>
      </p:sp>
    </p:spTree>
    <p:extLst>
      <p:ext uri="{BB962C8B-B14F-4D97-AF65-F5344CB8AC3E}">
        <p14:creationId xmlns:p14="http://schemas.microsoft.com/office/powerpoint/2010/main" val="1627211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 about the maze</a:t>
            </a:r>
            <a:endParaRPr lang="en-US" dirty="0"/>
          </a:p>
        </p:txBody>
      </p:sp>
      <p:sp>
        <p:nvSpPr>
          <p:cNvPr id="3" name="Content Placeholder 2"/>
          <p:cNvSpPr>
            <a:spLocks noGrp="1"/>
          </p:cNvSpPr>
          <p:nvPr>
            <p:ph idx="1"/>
          </p:nvPr>
        </p:nvSpPr>
        <p:spPr/>
        <p:txBody>
          <a:bodyPr>
            <a:normAutofit fontScale="92500" lnSpcReduction="20000"/>
          </a:bodyPr>
          <a:lstStyle/>
          <a:p>
            <a:r>
              <a:rPr lang="en-US" dirty="0"/>
              <a:t>Download the file below (right-click, Save Target As...) to get started</a:t>
            </a:r>
            <a:r>
              <a:rPr lang="en-US" dirty="0" smtClean="0"/>
              <a:t>: </a:t>
            </a:r>
            <a:r>
              <a:rPr lang="en-US" dirty="0" smtClean="0">
                <a:hlinkClick r:id="rId2"/>
              </a:rPr>
              <a:t>maze.html</a:t>
            </a:r>
            <a:endParaRPr lang="en-US" dirty="0"/>
          </a:p>
          <a:p>
            <a:r>
              <a:rPr lang="en-US" dirty="0"/>
              <a:t>The difficulty is in having the dexterity to move the mouse through </a:t>
            </a:r>
            <a:r>
              <a:rPr lang="en-US" b="1" dirty="0"/>
              <a:t>without touching any walls</a:t>
            </a:r>
            <a:r>
              <a:rPr lang="en-US" dirty="0"/>
              <a:t>. When the mouse cursor touches a wall, all walls turn red and a "You lose" message shows. Touching the Start button with the mouse removes the red coloring from the walls</a:t>
            </a:r>
            <a:r>
              <a:rPr lang="en-US" dirty="0" smtClean="0"/>
              <a:t>.</a:t>
            </a:r>
            <a:endParaRPr lang="en-US" dirty="0"/>
          </a:p>
          <a:p>
            <a:r>
              <a:rPr lang="en-US" dirty="0"/>
              <a:t>The maze walls are 5 div elements. Our provided CSS puts the </a:t>
            </a:r>
            <a:r>
              <a:rPr lang="en-US" sz="1800" dirty="0" err="1">
                <a:latin typeface="Courier New" panose="02070309020205020404" pitchFamily="49" charset="0"/>
                <a:cs typeface="Courier New" panose="02070309020205020404" pitchFamily="49" charset="0"/>
              </a:rPr>
              <a:t>div</a:t>
            </a:r>
            <a:r>
              <a:rPr lang="en-US" dirty="0" err="1"/>
              <a:t>s</a:t>
            </a:r>
            <a:r>
              <a:rPr lang="en-US" dirty="0"/>
              <a:t> into their proper places</a:t>
            </a:r>
            <a:r>
              <a:rPr lang="en-US" dirty="0" smtClean="0"/>
              <a:t>.</a:t>
            </a:r>
          </a:p>
          <a:p>
            <a:endParaRPr lang="en-US" dirty="0" smtClean="0"/>
          </a:p>
          <a:p>
            <a:pPr>
              <a:spcBef>
                <a:spcPts val="0"/>
              </a:spcBef>
              <a:spcAft>
                <a:spcPts val="0"/>
              </a:spcAft>
            </a:pPr>
            <a:r>
              <a:rPr lang="en-US" dirty="0">
                <a:latin typeface="Courier New" panose="02070309020205020404" pitchFamily="49" charset="0"/>
                <a:cs typeface="Courier New" panose="02070309020205020404" pitchFamily="49" charset="0"/>
              </a:rPr>
              <a:t>&lt;div id="maze"&gt;</a:t>
            </a:r>
          </a:p>
          <a:p>
            <a:pPr>
              <a:spcBef>
                <a:spcPts val="0"/>
              </a:spcBef>
              <a:spcAft>
                <a:spcPts val="0"/>
              </a:spcAft>
            </a:pPr>
            <a:r>
              <a:rPr lang="en-US" dirty="0">
                <a:latin typeface="Courier New" panose="02070309020205020404" pitchFamily="49" charset="0"/>
                <a:cs typeface="Courier New" panose="02070309020205020404" pitchFamily="49" charset="0"/>
              </a:rPr>
              <a:t>    &lt;div id="start"&gt;S&lt;/div&gt;</a:t>
            </a:r>
          </a:p>
          <a:p>
            <a:pPr>
              <a:spcBef>
                <a:spcPts val="0"/>
              </a:spcBef>
              <a:spcAft>
                <a:spcPts val="0"/>
              </a:spcAft>
            </a:pPr>
            <a:r>
              <a:rPr lang="en-US" dirty="0">
                <a:latin typeface="Courier New" panose="02070309020205020404" pitchFamily="49" charset="0"/>
                <a:cs typeface="Courier New" panose="02070309020205020404" pitchFamily="49" charset="0"/>
              </a:rPr>
              <a:t>    &lt;div class="boundary" id="boundary1"&gt;&lt;/div&gt;</a:t>
            </a:r>
          </a:p>
          <a:p>
            <a:pPr>
              <a:spcBef>
                <a:spcPts val="0"/>
              </a:spcBef>
              <a:spcAft>
                <a:spcPts val="0"/>
              </a:spcAft>
            </a:pPr>
            <a:r>
              <a:rPr lang="en-US" dirty="0">
                <a:latin typeface="Courier New" panose="02070309020205020404" pitchFamily="49" charset="0"/>
                <a:cs typeface="Courier New" panose="02070309020205020404" pitchFamily="49" charset="0"/>
              </a:rPr>
              <a:t>    &lt;div class="boundary"&gt;&lt;/div&gt;</a:t>
            </a:r>
          </a:p>
          <a:p>
            <a:pPr>
              <a:spcBef>
                <a:spcPts val="0"/>
              </a:spcBef>
              <a:spcAft>
                <a:spcPts val="0"/>
              </a:spcAft>
            </a:pPr>
            <a:r>
              <a:rPr lang="en-US" dirty="0">
                <a:latin typeface="Courier New" panose="02070309020205020404" pitchFamily="49" charset="0"/>
                <a:cs typeface="Courier New" panose="02070309020205020404" pitchFamily="49" charset="0"/>
              </a:rPr>
              <a:t>    &lt;div class="boundary"&gt;&lt;/div&gt;</a:t>
            </a:r>
          </a:p>
          <a:p>
            <a:pPr>
              <a:spcBef>
                <a:spcPts val="0"/>
              </a:spcBef>
              <a:spcAft>
                <a:spcPts val="0"/>
              </a:spcAft>
            </a:pPr>
            <a:r>
              <a:rPr lang="en-US" dirty="0">
                <a:latin typeface="Courier New" panose="02070309020205020404" pitchFamily="49" charset="0"/>
                <a:cs typeface="Courier New" panose="02070309020205020404" pitchFamily="49" charset="0"/>
              </a:rPr>
              <a:t>    &lt;div class="boundary"&gt;&lt;/div&gt;</a:t>
            </a:r>
          </a:p>
          <a:p>
            <a:pPr>
              <a:spcBef>
                <a:spcPts val="0"/>
              </a:spcBef>
              <a:spcAft>
                <a:spcPts val="0"/>
              </a:spcAft>
            </a:pPr>
            <a:r>
              <a:rPr lang="en-US" dirty="0">
                <a:latin typeface="Courier New" panose="02070309020205020404" pitchFamily="49" charset="0"/>
                <a:cs typeface="Courier New" panose="02070309020205020404" pitchFamily="49" charset="0"/>
              </a:rPr>
              <a:t>    &lt;div class="boundary"&gt;&lt;/div&gt;</a:t>
            </a:r>
          </a:p>
          <a:p>
            <a:pPr>
              <a:spcBef>
                <a:spcPts val="0"/>
              </a:spcBef>
              <a:spcAft>
                <a:spcPts val="0"/>
              </a:spcAft>
            </a:pPr>
            <a:r>
              <a:rPr lang="en-US" dirty="0">
                <a:latin typeface="Courier New" panose="02070309020205020404" pitchFamily="49" charset="0"/>
                <a:cs typeface="Courier New" panose="02070309020205020404" pitchFamily="49" charset="0"/>
              </a:rPr>
              <a:t>    &lt;div id="end"&gt;E&lt;/div&gt;</a:t>
            </a:r>
          </a:p>
          <a:p>
            <a:pPr>
              <a:spcBef>
                <a:spcPts val="0"/>
              </a:spcBef>
              <a:spcAft>
                <a:spcPts val="0"/>
              </a:spcAft>
            </a:pPr>
            <a:r>
              <a:rPr lang="en-US" dirty="0">
                <a:latin typeface="Courier New" panose="02070309020205020404" pitchFamily="49" charset="0"/>
                <a:cs typeface="Courier New" panose="02070309020205020404" pitchFamily="49" charset="0"/>
              </a:rPr>
              <a:t>&lt;/div&gt;</a:t>
            </a:r>
          </a:p>
        </p:txBody>
      </p:sp>
    </p:spTree>
    <p:extLst>
      <p:ext uri="{BB962C8B-B14F-4D97-AF65-F5344CB8AC3E}">
        <p14:creationId xmlns:p14="http://schemas.microsoft.com/office/powerpoint/2010/main" val="3454853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Single boundary turns </a:t>
            </a:r>
            <a:r>
              <a:rPr lang="en-US" dirty="0" smtClean="0"/>
              <a:t>red</a:t>
            </a:r>
            <a:endParaRPr lang="en-US" dirty="0"/>
          </a:p>
        </p:txBody>
      </p:sp>
      <p:sp>
        <p:nvSpPr>
          <p:cNvPr id="3" name="Content Placeholder 2"/>
          <p:cNvSpPr>
            <a:spLocks noGrp="1"/>
          </p:cNvSpPr>
          <p:nvPr>
            <p:ph idx="1"/>
          </p:nvPr>
        </p:nvSpPr>
        <p:spPr>
          <a:xfrm>
            <a:off x="1097280" y="1845734"/>
            <a:ext cx="10058400" cy="4023360"/>
          </a:xfrm>
        </p:spPr>
        <p:txBody>
          <a:bodyPr/>
          <a:lstStyle/>
          <a:p>
            <a:r>
              <a:rPr lang="en-US" dirty="0"/>
              <a:t>Write code so that when the user moves the mouse onto a single one of the maze's walls (</a:t>
            </a:r>
            <a:r>
              <a:rPr lang="en-US" sz="1800" dirty="0" err="1">
                <a:latin typeface="Courier New" panose="02070309020205020404" pitchFamily="49" charset="0"/>
                <a:cs typeface="Courier New" panose="02070309020205020404" pitchFamily="49" charset="0"/>
              </a:rPr>
              <a:t>onmouseover</a:t>
            </a:r>
            <a:r>
              <a:rPr lang="en-US" dirty="0"/>
              <a:t>), that wall will turn red. Use the top-left wall; it is easier because it has an </a:t>
            </a:r>
            <a:r>
              <a:rPr lang="en-US" sz="1800" dirty="0">
                <a:latin typeface="Courier New" panose="02070309020205020404" pitchFamily="49" charset="0"/>
                <a:cs typeface="Courier New" panose="02070309020205020404" pitchFamily="49" charset="0"/>
              </a:rPr>
              <a:t>id</a:t>
            </a:r>
            <a:r>
              <a:rPr lang="en-US" dirty="0"/>
              <a:t> of </a:t>
            </a:r>
            <a:r>
              <a:rPr lang="en-US" sz="1800" dirty="0">
                <a:latin typeface="Courier New" panose="02070309020205020404" pitchFamily="49" charset="0"/>
                <a:cs typeface="Courier New" panose="02070309020205020404" pitchFamily="49" charset="0"/>
              </a:rPr>
              <a:t>boundary1</a:t>
            </a:r>
            <a:r>
              <a:rPr lang="en-US" dirty="0"/>
              <a:t>.</a:t>
            </a:r>
          </a:p>
          <a:p>
            <a:endParaRPr lang="en-US" dirty="0"/>
          </a:p>
          <a:p>
            <a:pPr>
              <a:buFont typeface="Arial" panose="020B0604020202020204" pitchFamily="34" charset="0"/>
              <a:buChar char="•"/>
            </a:pPr>
            <a:r>
              <a:rPr lang="en-US" dirty="0"/>
              <a:t>Write your JS code unobtrusively, without modifying </a:t>
            </a:r>
            <a:r>
              <a:rPr lang="en-US" sz="1800" dirty="0">
                <a:latin typeface="Courier New" panose="02070309020205020404" pitchFamily="49" charset="0"/>
                <a:cs typeface="Courier New" panose="02070309020205020404" pitchFamily="49" charset="0"/>
              </a:rPr>
              <a:t>maze.html</a:t>
            </a:r>
            <a:r>
              <a:rPr lang="en-US" dirty="0"/>
              <a:t>.</a:t>
            </a:r>
          </a:p>
          <a:p>
            <a:pPr>
              <a:buFont typeface="Arial" panose="020B0604020202020204" pitchFamily="34" charset="0"/>
              <a:buChar char="•"/>
            </a:pPr>
            <a:r>
              <a:rPr lang="en-US" dirty="0"/>
              <a:t>Write a </a:t>
            </a:r>
            <a:r>
              <a:rPr lang="en-US" sz="1800" dirty="0" err="1">
                <a:latin typeface="Courier New" panose="02070309020205020404" pitchFamily="49" charset="0"/>
                <a:cs typeface="Courier New" panose="02070309020205020404" pitchFamily="49" charset="0"/>
              </a:rPr>
              <a:t>window.onload</a:t>
            </a:r>
            <a:r>
              <a:rPr lang="en-US" dirty="0"/>
              <a:t> handler that sets up any event handlers.</a:t>
            </a:r>
          </a:p>
          <a:p>
            <a:pPr>
              <a:buFont typeface="Arial" panose="020B0604020202020204" pitchFamily="34" charset="0"/>
              <a:buChar char="•"/>
            </a:pPr>
            <a:r>
              <a:rPr lang="en-US" dirty="0"/>
              <a:t>Handle the event on the wall by making it turn red.</a:t>
            </a:r>
          </a:p>
          <a:p>
            <a:pPr>
              <a:buFont typeface="Arial" panose="020B0604020202020204" pitchFamily="34" charset="0"/>
              <a:buChar char="•"/>
            </a:pPr>
            <a:r>
              <a:rPr lang="en-US" dirty="0"/>
              <a:t>Turn the wall red by setting it to have the provided CSS class </a:t>
            </a:r>
            <a:r>
              <a:rPr lang="en-US" dirty="0" smtClean="0"/>
              <a:t>you lose</a:t>
            </a:r>
            <a:r>
              <a:rPr lang="en-US" dirty="0"/>
              <a:t>, </a:t>
            </a:r>
            <a:r>
              <a:rPr lang="en-US" dirty="0" smtClean="0"/>
              <a:t>  </a:t>
            </a:r>
          </a:p>
          <a:p>
            <a:pPr marL="0" indent="0">
              <a:spcBef>
                <a:spcPts val="0"/>
              </a:spcBef>
              <a:buNone/>
            </a:pPr>
            <a:r>
              <a:rPr lang="en-US" dirty="0" smtClean="0"/>
              <a:t>  using </a:t>
            </a:r>
            <a:r>
              <a:rPr lang="en-US" dirty="0"/>
              <a:t>the </a:t>
            </a:r>
            <a:r>
              <a:rPr lang="en-US" sz="1800" dirty="0" err="1">
                <a:latin typeface="Courier New" panose="02070309020205020404" pitchFamily="49" charset="0"/>
                <a:cs typeface="Courier New" panose="02070309020205020404" pitchFamily="49" charset="0"/>
              </a:rPr>
              <a:t>classList</a:t>
            </a:r>
            <a:r>
              <a:rPr lang="en-US" dirty="0"/>
              <a:t> property.</a:t>
            </a:r>
          </a:p>
        </p:txBody>
      </p:sp>
      <p:pic>
        <p:nvPicPr>
          <p:cNvPr id="3074"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3030" y="2973493"/>
            <a:ext cx="2152650" cy="2895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078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All boundaries glow red on hover</a:t>
            </a:r>
          </a:p>
        </p:txBody>
      </p:sp>
      <p:sp>
        <p:nvSpPr>
          <p:cNvPr id="3" name="Content Placeholder 2"/>
          <p:cNvSpPr>
            <a:spLocks noGrp="1"/>
          </p:cNvSpPr>
          <p:nvPr>
            <p:ph idx="1"/>
          </p:nvPr>
        </p:nvSpPr>
        <p:spPr/>
        <p:txBody>
          <a:bodyPr/>
          <a:lstStyle/>
          <a:p>
            <a:r>
              <a:rPr lang="en-US" dirty="0"/>
              <a:t>Make it so that </a:t>
            </a:r>
            <a:r>
              <a:rPr lang="en-US" b="1" dirty="0"/>
              <a:t>all maze walls turn red</a:t>
            </a:r>
            <a:r>
              <a:rPr lang="en-US" dirty="0"/>
              <a:t> when the mouse enters any one of them</a:t>
            </a:r>
            <a:r>
              <a:rPr lang="en-US" dirty="0" smtClean="0"/>
              <a:t>.</a:t>
            </a:r>
            <a:endParaRPr lang="en-US" dirty="0"/>
          </a:p>
          <a:p>
            <a:pPr>
              <a:buFont typeface="Arial" panose="020B0604020202020204" pitchFamily="34" charset="0"/>
              <a:buChar char="•"/>
            </a:pPr>
            <a:r>
              <a:rPr lang="en-US" dirty="0"/>
              <a:t>You'll need to attach an event handler to each </a:t>
            </a:r>
            <a:r>
              <a:rPr lang="en-US" sz="1800" dirty="0">
                <a:latin typeface="Courier New" panose="02070309020205020404" pitchFamily="49" charset="0"/>
                <a:cs typeface="Courier New" panose="02070309020205020404" pitchFamily="49" charset="0"/>
              </a:rPr>
              <a:t>div</a:t>
            </a:r>
            <a:r>
              <a:rPr lang="en-US" dirty="0"/>
              <a:t> that represents a wall of the maze.</a:t>
            </a:r>
          </a:p>
          <a:p>
            <a:pPr>
              <a:buFont typeface="Arial" panose="020B0604020202020204" pitchFamily="34" charset="0"/>
              <a:buChar char="•"/>
            </a:pPr>
            <a:r>
              <a:rPr lang="en-US" dirty="0"/>
              <a:t>It is harder to select all of these </a:t>
            </a:r>
            <a:r>
              <a:rPr lang="en-US" sz="1800" dirty="0" err="1">
                <a:latin typeface="Courier New" panose="02070309020205020404" pitchFamily="49" charset="0"/>
                <a:cs typeface="Courier New" panose="02070309020205020404" pitchFamily="49" charset="0"/>
              </a:rPr>
              <a:t>div</a:t>
            </a:r>
            <a:r>
              <a:rPr lang="en-US" dirty="0" err="1"/>
              <a:t>s</a:t>
            </a:r>
            <a:r>
              <a:rPr lang="en-US" dirty="0"/>
              <a:t>, since they do not have </a:t>
            </a:r>
            <a:r>
              <a:rPr lang="en-US" sz="1800" dirty="0">
                <a:latin typeface="Courier New" panose="02070309020205020404" pitchFamily="49" charset="0"/>
                <a:cs typeface="Courier New" panose="02070309020205020404" pitchFamily="49" charset="0"/>
              </a:rPr>
              <a:t>id</a:t>
            </a:r>
            <a:r>
              <a:rPr lang="en-US" dirty="0"/>
              <a:t> attributes.</a:t>
            </a:r>
          </a:p>
          <a:p>
            <a:pPr>
              <a:buFont typeface="Arial" panose="020B0604020202020204" pitchFamily="34" charset="0"/>
              <a:buChar char="•"/>
            </a:pPr>
            <a:r>
              <a:rPr lang="en-US" dirty="0"/>
              <a:t>But they do all have a </a:t>
            </a:r>
            <a:r>
              <a:rPr lang="en-US" sz="1800" dirty="0">
                <a:latin typeface="Courier New" panose="02070309020205020404" pitchFamily="49" charset="0"/>
                <a:cs typeface="Courier New" panose="02070309020205020404" pitchFamily="49" charset="0"/>
              </a:rPr>
              <a:t>class</a:t>
            </a:r>
            <a:r>
              <a:rPr lang="en-US" dirty="0"/>
              <a:t> of </a:t>
            </a:r>
            <a:r>
              <a:rPr lang="en-US" sz="1800" dirty="0">
                <a:latin typeface="Courier New" panose="02070309020205020404" pitchFamily="49" charset="0"/>
                <a:cs typeface="Courier New" panose="02070309020205020404" pitchFamily="49" charset="0"/>
              </a:rPr>
              <a:t>boundary</a:t>
            </a:r>
            <a:r>
              <a:rPr lang="en-US" dirty="0"/>
              <a:t>. Use the </a:t>
            </a:r>
            <a:r>
              <a:rPr lang="en-US" sz="1800" dirty="0" err="1">
                <a:latin typeface="Courier New" panose="02070309020205020404" pitchFamily="49" charset="0"/>
                <a:cs typeface="Courier New" panose="02070309020205020404" pitchFamily="49" charset="0"/>
              </a:rPr>
              <a:t>document.querySelectorAll</a:t>
            </a:r>
            <a:r>
              <a:rPr lang="en-US" dirty="0"/>
              <a:t> function to access them all.</a:t>
            </a:r>
          </a:p>
        </p:txBody>
      </p:sp>
      <p:pic>
        <p:nvPicPr>
          <p:cNvPr id="4098"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9992" y="4611356"/>
            <a:ext cx="4752975" cy="1114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14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a:t>
            </a:r>
            <a:r>
              <a:rPr lang="en-US" dirty="0" err="1" smtClean="0"/>
              <a:t>window.onload</a:t>
            </a:r>
            <a:r>
              <a:rPr lang="en-US" dirty="0" smtClean="0"/>
              <a:t> listeners</a:t>
            </a:r>
            <a:endParaRPr lang="en-US" dirty="0"/>
          </a:p>
        </p:txBody>
      </p:sp>
      <p:sp>
        <p:nvSpPr>
          <p:cNvPr id="4" name="Rectangle 3"/>
          <p:cNvSpPr/>
          <p:nvPr/>
        </p:nvSpPr>
        <p:spPr>
          <a:xfrm>
            <a:off x="1097280" y="1962835"/>
            <a:ext cx="10058400" cy="707886"/>
          </a:xfrm>
          <a:prstGeom prst="rect">
            <a:avLst/>
          </a:prstGeom>
          <a:solidFill>
            <a:srgbClr val="F3FAFF"/>
          </a:solidFill>
          <a:ln w="19050">
            <a:solidFill>
              <a:schemeClr val="tx1"/>
            </a:solidFill>
          </a:ln>
        </p:spPr>
        <p:txBody>
          <a:bodyPr wrap="square">
            <a:spAutoFit/>
          </a:bodyPr>
          <a:lstStyle/>
          <a:p>
            <a:r>
              <a:rPr lang="en-US" sz="2000" strike="sngStrike" dirty="0" err="1">
                <a:solidFill>
                  <a:srgbClr val="FF0000"/>
                </a:solidFill>
                <a:latin typeface="Courier New" panose="02070309020205020404" pitchFamily="49" charset="0"/>
                <a:cs typeface="Courier New" panose="02070309020205020404" pitchFamily="49" charset="0"/>
              </a:rPr>
              <a:t>window.onload</a:t>
            </a:r>
            <a:r>
              <a:rPr lang="en-US" sz="2000" strike="sngStrike" dirty="0">
                <a:solidFill>
                  <a:srgbClr val="FF0000"/>
                </a:solidFill>
                <a:latin typeface="Courier New" panose="02070309020205020404" pitchFamily="49" charset="0"/>
                <a:cs typeface="Courier New" panose="02070309020205020404" pitchFamily="49" charset="0"/>
              </a:rPr>
              <a:t> = function;</a:t>
            </a:r>
          </a:p>
          <a:p>
            <a:r>
              <a:rPr lang="en-US" sz="2000" dirty="0" err="1">
                <a:solidFill>
                  <a:srgbClr val="00B050"/>
                </a:solidFill>
                <a:latin typeface="Courier New" panose="02070309020205020404" pitchFamily="49" charset="0"/>
                <a:cs typeface="Courier New" panose="02070309020205020404" pitchFamily="49" charset="0"/>
              </a:rPr>
              <a:t>window.addEventListener</a:t>
            </a:r>
            <a:r>
              <a:rPr lang="en-US" sz="2000" dirty="0">
                <a:solidFill>
                  <a:srgbClr val="00B050"/>
                </a:solidFill>
                <a:latin typeface="Courier New" panose="02070309020205020404" pitchFamily="49" charset="0"/>
                <a:cs typeface="Courier New" panose="02070309020205020404" pitchFamily="49" charset="0"/>
              </a:rPr>
              <a:t>("load", </a:t>
            </a:r>
            <a:r>
              <a:rPr lang="en-US" sz="2000" dirty="0">
                <a:latin typeface="Courier New" panose="02070309020205020404" pitchFamily="49" charset="0"/>
                <a:cs typeface="Courier New" panose="02070309020205020404" pitchFamily="49" charset="0"/>
              </a:rPr>
              <a:t>function</a:t>
            </a:r>
            <a:r>
              <a:rPr lang="en-US" sz="2000" dirty="0" smtClean="0">
                <a:solidFill>
                  <a:srgbClr val="00B050"/>
                </a:solidFill>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
        <p:nvSpPr>
          <p:cNvPr id="5" name="Rectangle 1"/>
          <p:cNvSpPr>
            <a:spLocks noChangeArrowheads="1"/>
          </p:cNvSpPr>
          <p:nvPr/>
        </p:nvSpPr>
        <p:spPr bwMode="auto">
          <a:xfrm>
            <a:off x="1097280" y="2746486"/>
            <a:ext cx="10058400" cy="2490067"/>
          </a:xfrm>
          <a:prstGeom prst="rect">
            <a:avLst/>
          </a:prstGeom>
          <a:noFill/>
          <a:ln>
            <a:noFill/>
          </a:ln>
          <a:effectLst/>
        </p:spPr>
        <p:txBody>
          <a:bodyPr vert="horz" wrap="square" lIns="79350" tIns="0" rIns="0" bIns="119025"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it is considered bad form to directly assign to </a:t>
            </a:r>
            <a:r>
              <a:rPr kumimoji="0" lang="en-US" sz="22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window.onload</a:t>
            </a:r>
            <a:endParaRPr kumimoji="0" lang="en-US" sz="2200" b="0" i="0" u="none" strike="noStrike" cap="none" normalizeH="0" baseline="0" dirty="0" smtClean="0">
              <a:ln>
                <a:noFill/>
              </a:ln>
              <a:solidFill>
                <a:srgbClr val="000000"/>
              </a:solidFill>
              <a:effectLst/>
              <a:latin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multiple .</a:t>
            </a:r>
            <a:r>
              <a:rPr kumimoji="0" lang="en-US" sz="2200" b="0" i="0" u="none" strike="noStrike" cap="none" normalizeH="0" baseline="0" dirty="0" err="1" smtClean="0">
                <a:ln>
                  <a:noFill/>
                </a:ln>
                <a:solidFill>
                  <a:srgbClr val="000000"/>
                </a:solidFill>
                <a:effectLst/>
                <a:latin typeface="Calibri" panose="020F0502020204030204" pitchFamily="34" charset="0"/>
              </a:rPr>
              <a:t>js</a:t>
            </a:r>
            <a:r>
              <a:rPr kumimoji="0" lang="en-US" sz="2200" b="0" i="0" u="none" strike="noStrike" cap="none" normalizeH="0" baseline="0" dirty="0" smtClean="0">
                <a:ln>
                  <a:noFill/>
                </a:ln>
                <a:solidFill>
                  <a:srgbClr val="000000"/>
                </a:solidFill>
                <a:effectLst/>
                <a:latin typeface="Calibri" panose="020F0502020204030204" pitchFamily="34" charset="0"/>
              </a:rPr>
              <a:t> files could be linked to the same page, and if they all need to run code when the page loads, their </a:t>
            </a:r>
            <a:r>
              <a:rPr kumimoji="0" lang="en-US" sz="22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window.onload</a:t>
            </a:r>
            <a:r>
              <a:rPr kumimoji="0" lang="en-US" sz="2200" b="0" i="0" u="none" strike="noStrike" cap="none" normalizeH="0" baseline="0" dirty="0" smtClean="0">
                <a:ln>
                  <a:noFill/>
                </a:ln>
                <a:solidFill>
                  <a:srgbClr val="000000"/>
                </a:solidFill>
                <a:effectLst/>
                <a:latin typeface="Calibri" panose="020F0502020204030204" pitchFamily="34" charset="0"/>
              </a:rPr>
              <a:t> statements will override each other</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by calling </a:t>
            </a:r>
            <a:r>
              <a:rPr kumimoji="0" lang="en-US" sz="22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window.addEventListener</a:t>
            </a:r>
            <a:r>
              <a:rPr kumimoji="0" lang="en-US" sz="2200" b="0" i="0" u="none" strike="noStrike" cap="none" normalizeH="0" baseline="0" dirty="0" smtClean="0">
                <a:ln>
                  <a:noFill/>
                </a:ln>
                <a:solidFill>
                  <a:srgbClr val="000000"/>
                </a:solidFill>
                <a:effectLst/>
                <a:latin typeface="Calibri" panose="020F0502020204030204" pitchFamily="34" charset="0"/>
              </a:rPr>
              <a:t> instead, all of them can run their code when the page is loaded</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96242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Alert on completion of maze</a:t>
            </a:r>
          </a:p>
        </p:txBody>
      </p:sp>
      <p:sp>
        <p:nvSpPr>
          <p:cNvPr id="3" name="Content Placeholder 2"/>
          <p:cNvSpPr>
            <a:spLocks noGrp="1"/>
          </p:cNvSpPr>
          <p:nvPr>
            <p:ph idx="1"/>
          </p:nvPr>
        </p:nvSpPr>
        <p:spPr/>
        <p:txBody>
          <a:bodyPr/>
          <a:lstStyle/>
          <a:p>
            <a:r>
              <a:rPr lang="en-US" dirty="0"/>
              <a:t>Make it so that if the user reaches the end of the maze, a "You win!" alert message appears</a:t>
            </a:r>
            <a:r>
              <a:rPr lang="en-US" dirty="0" smtClean="0"/>
              <a:t>.</a:t>
            </a:r>
            <a:endParaRPr lang="en-US" dirty="0"/>
          </a:p>
          <a:p>
            <a:pPr>
              <a:buFont typeface="Arial" panose="020B0604020202020204" pitchFamily="34" charset="0"/>
              <a:buChar char="•"/>
            </a:pPr>
            <a:r>
              <a:rPr lang="en-US" dirty="0"/>
              <a:t>The end of the maze is a </a:t>
            </a:r>
            <a:r>
              <a:rPr lang="en-US" sz="1800" dirty="0">
                <a:latin typeface="Courier New" panose="02070309020205020404" pitchFamily="49" charset="0"/>
                <a:cs typeface="Courier New" panose="02070309020205020404" pitchFamily="49" charset="0"/>
              </a:rPr>
              <a:t>div</a:t>
            </a:r>
            <a:r>
              <a:rPr lang="en-US" dirty="0"/>
              <a:t> with an </a:t>
            </a:r>
            <a:r>
              <a:rPr lang="en-US" sz="1800" dirty="0">
                <a:latin typeface="Courier New" panose="02070309020205020404" pitchFamily="49" charset="0"/>
                <a:cs typeface="Courier New" panose="02070309020205020404" pitchFamily="49" charset="0"/>
              </a:rPr>
              <a:t>id</a:t>
            </a:r>
            <a:r>
              <a:rPr lang="en-US" dirty="0"/>
              <a:t> of </a:t>
            </a:r>
            <a:r>
              <a:rPr lang="en-US" sz="1800" dirty="0">
                <a:latin typeface="Courier New" panose="02070309020205020404" pitchFamily="49" charset="0"/>
                <a:cs typeface="Courier New" panose="02070309020205020404" pitchFamily="49" charset="0"/>
              </a:rPr>
              <a:t>end</a:t>
            </a:r>
            <a:r>
              <a:rPr lang="en-US" dirty="0"/>
              <a:t>.</a:t>
            </a:r>
          </a:p>
          <a:p>
            <a:pPr>
              <a:buFont typeface="Arial" panose="020B0604020202020204" pitchFamily="34" charset="0"/>
              <a:buChar char="•"/>
            </a:pPr>
            <a:r>
              <a:rPr lang="en-US" dirty="0"/>
              <a:t>Don't pop up "You win!" unless the user makes it to the end </a:t>
            </a:r>
            <a:r>
              <a:rPr lang="en-US" b="1" dirty="0"/>
              <a:t>without touching any walls</a:t>
            </a:r>
            <a:r>
              <a:rPr lang="en-US" dirty="0"/>
              <a:t>.</a:t>
            </a:r>
          </a:p>
          <a:p>
            <a:pPr>
              <a:buFont typeface="Arial" panose="020B0604020202020204" pitchFamily="34" charset="0"/>
              <a:buChar char="•"/>
            </a:pPr>
            <a:r>
              <a:rPr lang="en-US" dirty="0"/>
              <a:t>Keep track of whether any walls were hit, so you'll know what to do when the end square is hit.</a:t>
            </a:r>
          </a:p>
        </p:txBody>
      </p:sp>
      <p:pic>
        <p:nvPicPr>
          <p:cNvPr id="5122"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311" y="4030769"/>
            <a:ext cx="3390900" cy="183832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expected outp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6955" y="4030768"/>
            <a:ext cx="3429000"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5943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a:t>
            </a:r>
            <a:r>
              <a:rPr lang="en-US" dirty="0" err="1"/>
              <a:t>Restartable</a:t>
            </a:r>
            <a:r>
              <a:rPr lang="en-US" dirty="0"/>
              <a:t> </a:t>
            </a:r>
            <a:r>
              <a:rPr lang="en-US" dirty="0" smtClean="0"/>
              <a:t>maze</a:t>
            </a:r>
            <a:endParaRPr lang="en-US" dirty="0"/>
          </a:p>
        </p:txBody>
      </p:sp>
      <p:sp>
        <p:nvSpPr>
          <p:cNvPr id="3" name="Content Placeholder 2"/>
          <p:cNvSpPr>
            <a:spLocks noGrp="1"/>
          </p:cNvSpPr>
          <p:nvPr>
            <p:ph idx="1"/>
          </p:nvPr>
        </p:nvSpPr>
        <p:spPr/>
        <p:txBody>
          <a:bodyPr/>
          <a:lstStyle/>
          <a:p>
            <a:r>
              <a:rPr lang="en-US" dirty="0"/>
              <a:t>Make it so that when the user clicks the mouse on the </a:t>
            </a:r>
            <a:r>
              <a:rPr lang="en-US" b="1" dirty="0"/>
              <a:t>Start</a:t>
            </a:r>
            <a:r>
              <a:rPr lang="en-US" dirty="0"/>
              <a:t> square (a </a:t>
            </a:r>
            <a:r>
              <a:rPr lang="en-US" sz="1800" dirty="0">
                <a:latin typeface="Courier New" panose="02070309020205020404" pitchFamily="49" charset="0"/>
                <a:cs typeface="Courier New" panose="02070309020205020404" pitchFamily="49" charset="0"/>
              </a:rPr>
              <a:t>div</a:t>
            </a:r>
            <a:r>
              <a:rPr lang="en-US" dirty="0"/>
              <a:t> with an </a:t>
            </a:r>
            <a:r>
              <a:rPr lang="en-US" sz="1800" dirty="0">
                <a:latin typeface="Courier New" panose="02070309020205020404" pitchFamily="49" charset="0"/>
                <a:cs typeface="Courier New" panose="02070309020205020404" pitchFamily="49" charset="0"/>
              </a:rPr>
              <a:t>id</a:t>
            </a:r>
            <a:r>
              <a:rPr lang="en-US" dirty="0"/>
              <a:t> of </a:t>
            </a:r>
            <a:r>
              <a:rPr lang="en-US" sz="1800" dirty="0">
                <a:latin typeface="Courier New" panose="02070309020205020404" pitchFamily="49" charset="0"/>
                <a:cs typeface="Courier New" panose="02070309020205020404" pitchFamily="49" charset="0"/>
              </a:rPr>
              <a:t>start</a:t>
            </a:r>
            <a:r>
              <a:rPr lang="en-US" dirty="0"/>
              <a:t>), the maze state will reset. That is, if the maze boundary walls are red, they will all return to their normal color, so that the user can try to get through the maze again</a:t>
            </a:r>
            <a:r>
              <a:rPr lang="en-US" dirty="0" smtClean="0"/>
              <a:t>.</a:t>
            </a:r>
            <a:endParaRPr lang="en-US" dirty="0"/>
          </a:p>
          <a:p>
            <a:pPr>
              <a:buFont typeface="Arial" panose="020B0604020202020204" pitchFamily="34" charset="0"/>
              <a:buChar char="•"/>
            </a:pPr>
            <a:r>
              <a:rPr lang="en-US" dirty="0"/>
              <a:t>You'll need to use the </a:t>
            </a:r>
            <a:r>
              <a:rPr lang="en-US" sz="1800" dirty="0" err="1">
                <a:latin typeface="Courier New" panose="02070309020205020404" pitchFamily="49" charset="0"/>
                <a:cs typeface="Courier New" panose="02070309020205020404" pitchFamily="49" charset="0"/>
              </a:rPr>
              <a:t>document.querySelectorAll</a:t>
            </a:r>
            <a:r>
              <a:rPr lang="en-US" sz="1800" dirty="0">
                <a:latin typeface="Courier New" panose="02070309020205020404" pitchFamily="49" charset="0"/>
                <a:cs typeface="Courier New" panose="02070309020205020404" pitchFamily="49" charset="0"/>
              </a:rPr>
              <a:t> </a:t>
            </a:r>
            <a:r>
              <a:rPr lang="en-US" dirty="0"/>
              <a:t>function again to select all of the squares to set their color.</a:t>
            </a:r>
          </a:p>
        </p:txBody>
      </p:sp>
      <p:pic>
        <p:nvPicPr>
          <p:cNvPr id="6146"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9693" y="4193076"/>
            <a:ext cx="1790700" cy="942976"/>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expected outp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2806" y="4193076"/>
            <a:ext cx="1790700" cy="94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9120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a:t>
            </a:r>
            <a:r>
              <a:rPr lang="en-US" dirty="0" err="1" smtClean="0"/>
              <a:t>JSLint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Verify your JavaScript code by making sure it passes </a:t>
            </a:r>
            <a:r>
              <a:rPr lang="en-US" dirty="0" err="1"/>
              <a:t>JSLint</a:t>
            </a:r>
            <a:r>
              <a:rPr lang="en-US" dirty="0"/>
              <a:t> with no errors</a:t>
            </a:r>
            <a:r>
              <a:rPr lang="en-US" dirty="0" smtClean="0"/>
              <a:t>.</a:t>
            </a:r>
          </a:p>
          <a:p>
            <a:pPr>
              <a:buFont typeface="Arial" panose="020B0604020202020204" pitchFamily="34" charset="0"/>
              <a:buChar char="•"/>
            </a:pPr>
            <a:endParaRPr lang="en-US" dirty="0"/>
          </a:p>
        </p:txBody>
      </p:sp>
      <p:pic>
        <p:nvPicPr>
          <p:cNvPr id="7170"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905" y="3559192"/>
            <a:ext cx="8439150" cy="2057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096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On-page status updates</a:t>
            </a:r>
          </a:p>
        </p:txBody>
      </p:sp>
      <p:sp>
        <p:nvSpPr>
          <p:cNvPr id="3" name="Content Placeholder 2"/>
          <p:cNvSpPr>
            <a:spLocks noGrp="1"/>
          </p:cNvSpPr>
          <p:nvPr>
            <p:ph idx="1"/>
          </p:nvPr>
        </p:nvSpPr>
        <p:spPr/>
        <p:txBody>
          <a:bodyPr/>
          <a:lstStyle/>
          <a:p>
            <a:r>
              <a:rPr lang="en-US" dirty="0"/>
              <a:t>Instead of an </a:t>
            </a:r>
            <a:r>
              <a:rPr lang="en-US" sz="1800" dirty="0">
                <a:latin typeface="Courier New" panose="02070309020205020404" pitchFamily="49" charset="0"/>
                <a:cs typeface="Courier New" panose="02070309020205020404" pitchFamily="49" charset="0"/>
              </a:rPr>
              <a:t>alert</a:t>
            </a:r>
            <a:r>
              <a:rPr lang="en-US" dirty="0"/>
              <a:t>, make the "You win" and "You lose" messages appear </a:t>
            </a:r>
            <a:r>
              <a:rPr lang="en-US" b="1" dirty="0"/>
              <a:t>in the page </a:t>
            </a:r>
            <a:r>
              <a:rPr lang="en-US" dirty="0"/>
              <a:t>itself</a:t>
            </a:r>
            <a:r>
              <a:rPr lang="en-US" dirty="0" smtClean="0"/>
              <a:t>.</a:t>
            </a:r>
            <a:endParaRPr lang="en-US" dirty="0"/>
          </a:p>
          <a:p>
            <a:pPr>
              <a:buFont typeface="Arial" panose="020B0604020202020204" pitchFamily="34" charset="0"/>
              <a:buChar char="•"/>
            </a:pPr>
            <a:r>
              <a:rPr lang="en-US" dirty="0"/>
              <a:t>The page has an (initially empty) </a:t>
            </a:r>
            <a:r>
              <a:rPr lang="en-US" sz="1800" dirty="0">
                <a:latin typeface="Courier New" panose="02070309020205020404" pitchFamily="49" charset="0"/>
                <a:cs typeface="Courier New" panose="02070309020205020404" pitchFamily="49" charset="0"/>
              </a:rPr>
              <a:t>h2</a:t>
            </a:r>
            <a:r>
              <a:rPr lang="en-US" dirty="0"/>
              <a:t> element on the page with an </a:t>
            </a:r>
            <a:r>
              <a:rPr lang="en-US" sz="1800" dirty="0">
                <a:latin typeface="cou (Body)"/>
              </a:rPr>
              <a:t>id</a:t>
            </a:r>
            <a:r>
              <a:rPr lang="en-US" dirty="0"/>
              <a:t> of </a:t>
            </a:r>
            <a:r>
              <a:rPr lang="en-US" sz="1800" dirty="0">
                <a:latin typeface="cou (Body)"/>
              </a:rPr>
              <a:t>status</a:t>
            </a:r>
            <a:r>
              <a:rPr lang="en-US" dirty="0"/>
              <a:t>. Put the win/lose text into that </a:t>
            </a:r>
            <a:r>
              <a:rPr lang="en-US" sz="1800" dirty="0">
                <a:latin typeface="cou (Body)"/>
              </a:rPr>
              <a:t>div</a:t>
            </a:r>
            <a:r>
              <a:rPr lang="en-US" dirty="0"/>
              <a:t> when the user finishes the maze.</a:t>
            </a:r>
          </a:p>
        </p:txBody>
      </p:sp>
      <p:pic>
        <p:nvPicPr>
          <p:cNvPr id="8194"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5217" y="3330173"/>
            <a:ext cx="4962525" cy="2133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869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 Disallow cheating</a:t>
            </a:r>
          </a:p>
        </p:txBody>
      </p:sp>
      <p:sp>
        <p:nvSpPr>
          <p:cNvPr id="3" name="Content Placeholder 2"/>
          <p:cNvSpPr>
            <a:spLocks noGrp="1"/>
          </p:cNvSpPr>
          <p:nvPr>
            <p:ph idx="1"/>
          </p:nvPr>
        </p:nvSpPr>
        <p:spPr/>
        <p:txBody>
          <a:bodyPr/>
          <a:lstStyle/>
          <a:p>
            <a:r>
              <a:rPr lang="en-US" dirty="0"/>
              <a:t>It's too easy to </a:t>
            </a:r>
            <a:r>
              <a:rPr lang="en-US" b="1" dirty="0"/>
              <a:t>cheat</a:t>
            </a:r>
            <a:r>
              <a:rPr lang="en-US" dirty="0"/>
              <a:t>: Just move your mouse around the outside of the maze</a:t>
            </a:r>
            <a:r>
              <a:rPr lang="en-US" dirty="0" smtClean="0"/>
              <a:t>!</a:t>
            </a:r>
            <a:endParaRPr lang="en-US" dirty="0"/>
          </a:p>
          <a:p>
            <a:pPr>
              <a:buFont typeface="Arial" panose="020B0604020202020204" pitchFamily="34" charset="0"/>
              <a:buChar char="•"/>
            </a:pPr>
            <a:r>
              <a:rPr lang="en-US" dirty="0"/>
              <a:t>Fix this by making it so that if the user moves the mouse anywhere outside the maze after clicking the Start area, the walls will light up red and the player will lose the game.</a:t>
            </a:r>
          </a:p>
          <a:p>
            <a:pPr>
              <a:buFont typeface="Arial" panose="020B0604020202020204" pitchFamily="34" charset="0"/>
              <a:buChar char="•"/>
            </a:pPr>
            <a:r>
              <a:rPr lang="en-US" dirty="0"/>
              <a:t>To do this, you'll need to listen to other kinds of mouse events on other elements.</a:t>
            </a:r>
          </a:p>
        </p:txBody>
      </p:sp>
      <p:pic>
        <p:nvPicPr>
          <p:cNvPr id="9218" name="Picture 2" descr="expected outpu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0055" y="3630718"/>
            <a:ext cx="3752850" cy="2238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254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 </a:t>
            </a:r>
            <a:r>
              <a:rPr lang="en-US" dirty="0" smtClean="0"/>
              <a:t>: Additional </a:t>
            </a:r>
            <a:r>
              <a:rPr lang="en-US" dirty="0"/>
              <a:t>Features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Add a timer to the page so that once you start playing the maze, it starts the timer, and stops it when you complete the maze. Pop up the time in an alert message to the user.</a:t>
            </a:r>
          </a:p>
          <a:p>
            <a:pPr>
              <a:buFont typeface="Arial" panose="020B0604020202020204" pitchFamily="34" charset="0"/>
              <a:buChar char="•"/>
            </a:pPr>
            <a:r>
              <a:rPr lang="en-US" dirty="0"/>
              <a:t>Modify the timer so that instead of </a:t>
            </a:r>
            <a:r>
              <a:rPr lang="en-US" dirty="0" smtClean="0"/>
              <a:t>popping </a:t>
            </a:r>
            <a:r>
              <a:rPr lang="en-US" dirty="0"/>
              <a:t>up an alert, the timer is displayed in the page, and updates every second. When the maze ends, the timer </a:t>
            </a:r>
            <a:r>
              <a:rPr lang="en-US" dirty="0" smtClean="0"/>
              <a:t>on the </a:t>
            </a:r>
            <a:r>
              <a:rPr lang="en-US" dirty="0"/>
              <a:t>page stops.</a:t>
            </a:r>
          </a:p>
          <a:p>
            <a:pPr>
              <a:buFont typeface="Arial" panose="020B0604020202020204" pitchFamily="34" charset="0"/>
              <a:buChar char="•"/>
            </a:pPr>
            <a:r>
              <a:rPr lang="en-US" dirty="0"/>
              <a:t>Implement a "lives" system - start out the user with 5 lives, and decrement each time they lose.</a:t>
            </a:r>
          </a:p>
          <a:p>
            <a:pPr>
              <a:buFont typeface="Arial" panose="020B0604020202020204" pitchFamily="34" charset="0"/>
              <a:buChar char="•"/>
            </a:pPr>
            <a:r>
              <a:rPr lang="en-US" dirty="0"/>
              <a:t>Implement the Konami Code - Make the user type "Up </a:t>
            </a:r>
            <a:r>
              <a:rPr lang="en-US" dirty="0" err="1"/>
              <a:t>Up</a:t>
            </a:r>
            <a:r>
              <a:rPr lang="en-US" dirty="0"/>
              <a:t> Down </a:t>
            </a:r>
            <a:r>
              <a:rPr lang="en-US" dirty="0" err="1"/>
              <a:t>Down</a:t>
            </a:r>
            <a:r>
              <a:rPr lang="en-US" dirty="0"/>
              <a:t> Left Right Left Right B A" to unlock 999 lives.</a:t>
            </a:r>
          </a:p>
        </p:txBody>
      </p:sp>
    </p:spTree>
    <p:extLst>
      <p:ext uri="{BB962C8B-B14F-4D97-AF65-F5344CB8AC3E}">
        <p14:creationId xmlns:p14="http://schemas.microsoft.com/office/powerpoint/2010/main" val="284941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Mouse </a:t>
            </a:r>
            <a:r>
              <a:rPr lang="en-US" dirty="0" smtClean="0"/>
              <a:t>events</a:t>
            </a:r>
            <a:endParaRPr lang="en-US" dirty="0"/>
          </a:p>
        </p:txBody>
      </p:sp>
      <p:graphicFrame>
        <p:nvGraphicFramePr>
          <p:cNvPr id="4" name="Table 3"/>
          <p:cNvGraphicFramePr>
            <a:graphicFrameLocks noGrp="1"/>
          </p:cNvGraphicFramePr>
          <p:nvPr>
            <p:extLst/>
          </p:nvPr>
        </p:nvGraphicFramePr>
        <p:xfrm>
          <a:off x="2220084" y="2016678"/>
          <a:ext cx="7828376" cy="1422400"/>
        </p:xfrm>
        <a:graphic>
          <a:graphicData uri="http://schemas.openxmlformats.org/drawingml/2006/table">
            <a:tbl>
              <a:tblPr/>
              <a:tblGrid>
                <a:gridCol w="1576663"/>
                <a:gridCol w="6251713"/>
              </a:tblGrid>
              <a:tr h="0">
                <a:tc>
                  <a:txBody>
                    <a:bodyPr/>
                    <a:lstStyle/>
                    <a:p>
                      <a:pPr fontAlgn="t"/>
                      <a:r>
                        <a:rPr lang="en-US" sz="2000" dirty="0">
                          <a:solidFill>
                            <a:srgbClr val="335177"/>
                          </a:solidFill>
                          <a:effectLst/>
                          <a:hlinkClick r:id="rId2"/>
                        </a:rPr>
                        <a:t>click</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user presses/releases mouse button on the element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3"/>
                        </a:rPr>
                        <a:t>dblclick</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user presses/releases mouse button twice on the element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4"/>
                        </a:rPr>
                        <a:t>mousedown</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user presses down mouse button on the element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5"/>
                        </a:rPr>
                        <a:t>mouseup</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user releases mouse button on the element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Rectangle 4"/>
          <p:cNvSpPr/>
          <p:nvPr/>
        </p:nvSpPr>
        <p:spPr>
          <a:xfrm>
            <a:off x="5689501" y="3641899"/>
            <a:ext cx="1101584" cy="461665"/>
          </a:xfrm>
          <a:prstGeom prst="rect">
            <a:avLst/>
          </a:prstGeom>
        </p:spPr>
        <p:txBody>
          <a:bodyPr wrap="none">
            <a:spAutoFit/>
          </a:bodyPr>
          <a:lstStyle/>
          <a:p>
            <a:r>
              <a:rPr lang="en-US" sz="2400" dirty="0">
                <a:solidFill>
                  <a:srgbClr val="000000"/>
                </a:solidFill>
                <a:latin typeface="Calibri" panose="020F0502020204030204" pitchFamily="34" charset="0"/>
              </a:rPr>
              <a:t>clicking</a:t>
            </a:r>
            <a:endParaRPr lang="en-US" sz="2400" dirty="0"/>
          </a:p>
        </p:txBody>
      </p:sp>
      <p:graphicFrame>
        <p:nvGraphicFramePr>
          <p:cNvPr id="6" name="Table 5"/>
          <p:cNvGraphicFramePr>
            <a:graphicFrameLocks noGrp="1"/>
          </p:cNvGraphicFramePr>
          <p:nvPr>
            <p:extLst/>
          </p:nvPr>
        </p:nvGraphicFramePr>
        <p:xfrm>
          <a:off x="2380770" y="4514932"/>
          <a:ext cx="7719046" cy="1066800"/>
        </p:xfrm>
        <a:graphic>
          <a:graphicData uri="http://schemas.openxmlformats.org/drawingml/2006/table">
            <a:tbl>
              <a:tblPr/>
              <a:tblGrid>
                <a:gridCol w="1564391"/>
                <a:gridCol w="6154655"/>
              </a:tblGrid>
              <a:tr h="0">
                <a:tc>
                  <a:txBody>
                    <a:bodyPr/>
                    <a:lstStyle/>
                    <a:p>
                      <a:pPr fontAlgn="t"/>
                      <a:r>
                        <a:rPr lang="en-US" sz="2000" dirty="0" err="1">
                          <a:solidFill>
                            <a:srgbClr val="335177"/>
                          </a:solidFill>
                          <a:effectLst/>
                          <a:hlinkClick r:id="rId6"/>
                        </a:rPr>
                        <a:t>mouseover</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mouse cursor enters the element's box</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7"/>
                        </a:rPr>
                        <a:t>mouseout</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mouse cursor exits the element's box</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a:solidFill>
                            <a:srgbClr val="335177"/>
                          </a:solidFill>
                          <a:effectLst/>
                          <a:hlinkClick r:id="rId8"/>
                        </a:rPr>
                        <a:t>mousemove</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mouse cursor moves around within the element's box</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7"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br>
              <a:rPr kumimoji="0" lang="en-US" sz="1800" b="0" i="0" u="none" strike="noStrike" cap="none" normalizeH="0" baseline="0" smtClean="0">
                <a:ln>
                  <a:noFill/>
                </a:ln>
                <a:solidFill>
                  <a:schemeClr val="tx1"/>
                </a:solidFill>
                <a:effectLst/>
                <a:latin typeface="Arial" panose="020B060402020202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7"/>
          <p:cNvSpPr/>
          <p:nvPr/>
        </p:nvSpPr>
        <p:spPr>
          <a:xfrm>
            <a:off x="5469505" y="5662856"/>
            <a:ext cx="1541576" cy="461665"/>
          </a:xfrm>
          <a:prstGeom prst="rect">
            <a:avLst/>
          </a:prstGeom>
        </p:spPr>
        <p:txBody>
          <a:bodyPr wrap="none">
            <a:spAutoFit/>
          </a:bodyPr>
          <a:lstStyle/>
          <a:p>
            <a:r>
              <a:rPr lang="en-US" sz="2400" dirty="0" smtClean="0">
                <a:solidFill>
                  <a:srgbClr val="000000"/>
                </a:solidFill>
                <a:latin typeface="Calibri" panose="020F0502020204030204" pitchFamily="34" charset="0"/>
              </a:rPr>
              <a:t>movement</a:t>
            </a:r>
            <a:endParaRPr lang="en-US" sz="2400" dirty="0"/>
          </a:p>
        </p:txBody>
      </p:sp>
    </p:spTree>
    <p:extLst>
      <p:ext uri="{BB962C8B-B14F-4D97-AF65-F5344CB8AC3E}">
        <p14:creationId xmlns:p14="http://schemas.microsoft.com/office/powerpoint/2010/main" val="340900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Mouse event </a:t>
            </a:r>
            <a:r>
              <a:rPr lang="en-US" dirty="0" smtClean="0"/>
              <a:t>objects</a:t>
            </a:r>
            <a:endParaRPr lang="en-US" dirty="0"/>
          </a:p>
        </p:txBody>
      </p:sp>
      <p:sp>
        <p:nvSpPr>
          <p:cNvPr id="4" name="Rectangle 1"/>
          <p:cNvSpPr>
            <a:spLocks noChangeArrowheads="1"/>
          </p:cNvSpPr>
          <p:nvPr/>
        </p:nvSpPr>
        <p:spPr bwMode="auto">
          <a:xfrm>
            <a:off x="1097280" y="1901592"/>
            <a:ext cx="7155229" cy="43088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200" b="0" i="0" u="none" strike="noStrike" cap="none" normalizeH="0" baseline="0" dirty="0" smtClean="0">
                <a:ln>
                  <a:noFill/>
                </a:ln>
                <a:solidFill>
                  <a:srgbClr val="000000"/>
                </a:solidFill>
                <a:effectLst/>
                <a:latin typeface="Calibri" panose="020F0502020204030204" pitchFamily="34" charset="0"/>
              </a:rPr>
              <a:t>The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event</a:t>
            </a:r>
            <a:r>
              <a:rPr kumimoji="0" lang="en-US" sz="2200" b="0" i="0" u="none" strike="noStrike" cap="none" normalizeH="0" baseline="0" dirty="0" smtClean="0">
                <a:ln>
                  <a:noFill/>
                </a:ln>
                <a:solidFill>
                  <a:srgbClr val="000000"/>
                </a:solidFill>
                <a:effectLst/>
                <a:latin typeface="Calibri" panose="020F0502020204030204" pitchFamily="34" charset="0"/>
              </a:rPr>
              <a:t> passed to a mouse handler has these properties:</a:t>
            </a:r>
            <a:r>
              <a:rPr kumimoji="0" lang="en-US" sz="2200" b="0" i="0" u="none" strike="noStrike" cap="none" normalizeH="0" baseline="0" dirty="0" smtClean="0">
                <a:ln>
                  <a:noFill/>
                </a:ln>
                <a:solidFill>
                  <a:schemeClr val="tx1"/>
                </a:solidFill>
                <a:effectLst/>
              </a:rPr>
              <a:t> </a:t>
            </a:r>
          </a:p>
        </p:txBody>
      </p:sp>
      <p:graphicFrame>
        <p:nvGraphicFramePr>
          <p:cNvPr id="5" name="Table 4"/>
          <p:cNvGraphicFramePr>
            <a:graphicFrameLocks noGrp="1"/>
          </p:cNvGraphicFramePr>
          <p:nvPr>
            <p:extLst/>
          </p:nvPr>
        </p:nvGraphicFramePr>
        <p:xfrm>
          <a:off x="440982" y="2685554"/>
          <a:ext cx="7599776" cy="2997200"/>
        </p:xfrm>
        <a:graphic>
          <a:graphicData uri="http://schemas.openxmlformats.org/drawingml/2006/table">
            <a:tbl>
              <a:tblPr/>
              <a:tblGrid>
                <a:gridCol w="2623786"/>
                <a:gridCol w="4975990"/>
              </a:tblGrid>
              <a:tr h="0">
                <a:tc>
                  <a:txBody>
                    <a:bodyPr/>
                    <a:lstStyle/>
                    <a:p>
                      <a:pPr fontAlgn="t"/>
                      <a:r>
                        <a:rPr lang="en-US" sz="2000" b="1" dirty="0">
                          <a:effectLst/>
                        </a:rPr>
                        <a:t>property/method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b="1" dirty="0">
                          <a:effectLst/>
                        </a:rPr>
                        <a:t>description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smtClean="0">
                          <a:effectLst/>
                        </a:rPr>
                        <a:t>clientX</a:t>
                      </a:r>
                      <a:endParaRPr lang="en-US" sz="2000" dirty="0" smtClean="0">
                        <a:effectLst/>
                      </a:endParaRPr>
                    </a:p>
                    <a:p>
                      <a:pPr fontAlgn="t"/>
                      <a:r>
                        <a:rPr lang="en-US" sz="2000" dirty="0" err="1" smtClean="0">
                          <a:effectLst/>
                        </a:rPr>
                        <a:t>clientY</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coordinates in </a:t>
                      </a:r>
                      <a:r>
                        <a:rPr lang="en-US" sz="2000" i="1">
                          <a:effectLst/>
                        </a:rPr>
                        <a:t>browser window</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smtClean="0">
                          <a:effectLst/>
                        </a:rPr>
                        <a:t>screenX</a:t>
                      </a:r>
                      <a:endParaRPr lang="en-US" sz="2000" dirty="0" smtClean="0">
                        <a:effectLst/>
                      </a:endParaRPr>
                    </a:p>
                    <a:p>
                      <a:pPr fontAlgn="t"/>
                      <a:r>
                        <a:rPr lang="en-US" sz="2000" dirty="0" err="1" smtClean="0">
                          <a:effectLst/>
                        </a:rPr>
                        <a:t>screenY</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coordinates in </a:t>
                      </a:r>
                      <a:r>
                        <a:rPr lang="en-US" sz="2000" i="1">
                          <a:effectLst/>
                        </a:rPr>
                        <a:t>screen</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smtClean="0">
                          <a:effectLst/>
                        </a:rPr>
                        <a:t>offsetX</a:t>
                      </a:r>
                      <a:endParaRPr lang="en-US" sz="2000" dirty="0" smtClean="0">
                        <a:effectLst/>
                      </a:endParaRPr>
                    </a:p>
                    <a:p>
                      <a:pPr fontAlgn="t"/>
                      <a:r>
                        <a:rPr lang="en-US" sz="2000" dirty="0" err="1" smtClean="0">
                          <a:effectLst/>
                        </a:rPr>
                        <a:t>offsetY</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coordinates in </a:t>
                      </a:r>
                      <a:r>
                        <a:rPr lang="en-US" sz="2000" i="1" dirty="0">
                          <a:effectLst/>
                        </a:rPr>
                        <a:t>element</a:t>
                      </a:r>
                      <a:r>
                        <a:rPr lang="en-US" sz="2000" dirty="0">
                          <a:effectLst/>
                        </a:rPr>
                        <a:t> (non-standard)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button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integer representing which button was pressed (0=Left, 1=Middle, 2=Right)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pic>
        <p:nvPicPr>
          <p:cNvPr id="6147" name="Picture 3" descr="mouse ev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2509" y="2686328"/>
            <a:ext cx="3591477" cy="2815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976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Keyboard/text </a:t>
            </a:r>
            <a:r>
              <a:rPr lang="en-US" dirty="0" smtClean="0"/>
              <a:t>events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19280006"/>
              </p:ext>
            </p:extLst>
          </p:nvPr>
        </p:nvGraphicFramePr>
        <p:xfrm>
          <a:off x="1683371" y="1992161"/>
          <a:ext cx="8921682" cy="2489200"/>
        </p:xfrm>
        <a:graphic>
          <a:graphicData uri="http://schemas.openxmlformats.org/drawingml/2006/table">
            <a:tbl>
              <a:tblPr/>
              <a:tblGrid>
                <a:gridCol w="1536591"/>
                <a:gridCol w="7385091"/>
              </a:tblGrid>
              <a:tr h="0">
                <a:tc>
                  <a:txBody>
                    <a:bodyPr/>
                    <a:lstStyle/>
                    <a:p>
                      <a:pPr fontAlgn="t"/>
                      <a:r>
                        <a:rPr lang="en-US" sz="2000" b="1">
                          <a:effectLst/>
                        </a:rPr>
                        <a:t>name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b="1" dirty="0">
                          <a:effectLst/>
                        </a:rPr>
                        <a:t>description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a:solidFill>
                            <a:srgbClr val="335177"/>
                          </a:solidFill>
                          <a:effectLst/>
                          <a:hlinkClick r:id="rId2"/>
                        </a:rPr>
                        <a:t>focus</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this element gains keyboard </a:t>
                      </a:r>
                      <a:r>
                        <a:rPr lang="en-US" sz="2000" b="1">
                          <a:effectLst/>
                        </a:rPr>
                        <a:t>focus</a:t>
                      </a:r>
                      <a:r>
                        <a:rPr lang="en-US" sz="2000">
                          <a:effectLst/>
                        </a:rPr>
                        <a:t> (attention of user's keyboard)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3"/>
                        </a:rPr>
                        <a:t>blur</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this element loses keyboard focus</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4"/>
                        </a:rPr>
                        <a:t>keydown</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user presses a key while this element has keyboard focus</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5"/>
                        </a:rPr>
                        <a:t>keyup</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user releases a key while this element has keyboard focus</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6"/>
                        </a:rPr>
                        <a:t>keypress</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a:effectLst/>
                        </a:rPr>
                        <a:t>user presses and releases a key while this element has keyboard focus</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solidFill>
                            <a:srgbClr val="335177"/>
                          </a:solidFill>
                          <a:effectLst/>
                          <a:hlinkClick r:id="rId7"/>
                        </a:rPr>
                        <a:t>select</a:t>
                      </a:r>
                      <a:endParaRPr lang="en-US" sz="200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this element's text is selected or deselected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12416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event </a:t>
            </a:r>
            <a:r>
              <a:rPr lang="en-US" dirty="0" smtClean="0"/>
              <a:t>objects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00680667"/>
              </p:ext>
            </p:extLst>
          </p:nvPr>
        </p:nvGraphicFramePr>
        <p:xfrm>
          <a:off x="2150510" y="2228932"/>
          <a:ext cx="8096733" cy="1371600"/>
        </p:xfrm>
        <a:graphic>
          <a:graphicData uri="http://schemas.openxmlformats.org/drawingml/2006/table">
            <a:tbl>
              <a:tblPr/>
              <a:tblGrid>
                <a:gridCol w="2723336"/>
                <a:gridCol w="5373397"/>
              </a:tblGrid>
              <a:tr h="0">
                <a:tc>
                  <a:txBody>
                    <a:bodyPr/>
                    <a:lstStyle/>
                    <a:p>
                      <a:pPr fontAlgn="t"/>
                      <a:r>
                        <a:rPr lang="en-US" sz="2000" b="1" dirty="0">
                          <a:effectLst/>
                        </a:rPr>
                        <a:t>property name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b="1" dirty="0">
                          <a:effectLst/>
                        </a:rPr>
                        <a:t>description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a:effectLst/>
                        </a:rPr>
                        <a:t>keyCode</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ASCII integer value of key that was pressed </a:t>
                      </a:r>
                      <a:endParaRPr lang="en-US" sz="2000" dirty="0" smtClean="0">
                        <a:effectLst/>
                      </a:endParaRPr>
                    </a:p>
                    <a:p>
                      <a:pPr fontAlgn="t"/>
                      <a:r>
                        <a:rPr lang="en-US" sz="2000" dirty="0" smtClean="0">
                          <a:effectLst/>
                        </a:rPr>
                        <a:t>(</a:t>
                      </a:r>
                      <a:r>
                        <a:rPr lang="en-US" sz="2000" dirty="0">
                          <a:effectLst/>
                        </a:rPr>
                        <a:t>convert to char with </a:t>
                      </a:r>
                      <a:r>
                        <a:rPr lang="en-US" sz="2000" dirty="0" err="1">
                          <a:solidFill>
                            <a:srgbClr val="335177"/>
                          </a:solidFill>
                          <a:effectLst/>
                          <a:hlinkClick r:id="rId2"/>
                        </a:rPr>
                        <a:t>String.fromCharCode</a:t>
                      </a:r>
                      <a:r>
                        <a:rPr lang="en-US" sz="2000" dirty="0">
                          <a:effectLst/>
                        </a:rPr>
                        <a: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smtClean="0">
                          <a:effectLst/>
                        </a:rPr>
                        <a:t>altKey</a:t>
                      </a:r>
                      <a:r>
                        <a:rPr lang="en-US" sz="2000" dirty="0" smtClean="0">
                          <a:effectLst/>
                        </a:rPr>
                        <a:t>,</a:t>
                      </a:r>
                      <a:r>
                        <a:rPr lang="en-US" sz="2000" baseline="0" dirty="0" smtClean="0">
                          <a:effectLst/>
                        </a:rPr>
                        <a:t> </a:t>
                      </a:r>
                      <a:r>
                        <a:rPr lang="en-US" sz="2000" dirty="0" err="1" smtClean="0">
                          <a:effectLst/>
                        </a:rPr>
                        <a:t>ctrlKey</a:t>
                      </a:r>
                      <a:r>
                        <a:rPr lang="en-US" sz="2000" dirty="0" smtClean="0">
                          <a:effectLst/>
                        </a:rPr>
                        <a:t>,</a:t>
                      </a:r>
                      <a:r>
                        <a:rPr lang="en-US" sz="2000" baseline="0" dirty="0" smtClean="0">
                          <a:effectLst/>
                        </a:rPr>
                        <a:t> </a:t>
                      </a:r>
                      <a:r>
                        <a:rPr lang="en-US" sz="2000" dirty="0" err="1" smtClean="0">
                          <a:effectLst/>
                        </a:rPr>
                        <a:t>shiftKey</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true if Alt/Ctrl/Shift key is being held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1097281" y="3903749"/>
            <a:ext cx="10058400" cy="21515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350" tIns="0" rIns="0" bIns="119025"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issue: if the event you attach your listener to doesn't have the focus, you won't hear the event</a:t>
            </a:r>
          </a:p>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possible solution: attach key listener to entire page body,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document</a:t>
            </a:r>
            <a:r>
              <a:rPr kumimoji="0" lang="en-US" sz="2200" b="0" i="0" u="none" strike="noStrike" cap="none" normalizeH="0" baseline="0" dirty="0" smtClean="0">
                <a:ln>
                  <a:noFill/>
                </a:ln>
                <a:solidFill>
                  <a:srgbClr val="000000"/>
                </a:solidFill>
                <a:effectLst/>
                <a:latin typeface="Calibri" panose="020F0502020204030204" pitchFamily="34" charset="0"/>
              </a:rPr>
              <a:t>, an outer element, etc.</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47892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event </a:t>
            </a:r>
            <a:r>
              <a:rPr lang="en-US" dirty="0" smtClean="0"/>
              <a:t>example</a:t>
            </a:r>
            <a:endParaRPr lang="en-US" dirty="0"/>
          </a:p>
        </p:txBody>
      </p:sp>
      <p:sp>
        <p:nvSpPr>
          <p:cNvPr id="5" name="Rectangle 4"/>
          <p:cNvSpPr/>
          <p:nvPr/>
        </p:nvSpPr>
        <p:spPr>
          <a:xfrm>
            <a:off x="1097280" y="1938205"/>
            <a:ext cx="10058400" cy="2862322"/>
          </a:xfrm>
          <a:prstGeom prst="rect">
            <a:avLst/>
          </a:prstGeom>
          <a:solidFill>
            <a:srgbClr val="F3FAFF"/>
          </a:solidFill>
          <a:ln w="19050">
            <a:solidFill>
              <a:schemeClr val="tx1"/>
            </a:solidFill>
          </a:ln>
        </p:spPr>
        <p:txBody>
          <a:bodyPr wrap="square">
            <a:spAutoFit/>
          </a:bodyPr>
          <a:lstStyle/>
          <a:p>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("textbox").</a:t>
            </a:r>
            <a:r>
              <a:rPr lang="en-US" sz="2000" dirty="0" err="1">
                <a:latin typeface="Courier New" panose="02070309020205020404" pitchFamily="49" charset="0"/>
                <a:cs typeface="Courier New" panose="02070309020205020404" pitchFamily="49" charset="0"/>
              </a:rPr>
              <a:t>onkeydown</a:t>
            </a:r>
            <a:r>
              <a:rPr lang="en-US" sz="2000" dirty="0">
                <a:latin typeface="Courier New" panose="02070309020205020404" pitchFamily="49" charset="0"/>
                <a:cs typeface="Courier New" panose="02070309020205020404" pitchFamily="49" charset="0"/>
              </a:rPr>
              <a:t> = </a:t>
            </a:r>
            <a:r>
              <a:rPr lang="en-US" sz="2000" dirty="0" err="1">
                <a:latin typeface="Courier New" panose="02070309020205020404" pitchFamily="49" charset="0"/>
                <a:cs typeface="Courier New" panose="02070309020205020404" pitchFamily="49" charset="0"/>
              </a:rPr>
              <a:t>textKeyDown</a:t>
            </a:r>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function </a:t>
            </a:r>
            <a:r>
              <a:rPr lang="en-US" sz="2000" dirty="0" err="1">
                <a:latin typeface="Courier New" panose="02070309020205020404" pitchFamily="49" charset="0"/>
                <a:cs typeface="Courier New" panose="02070309020205020404" pitchFamily="49" charset="0"/>
              </a:rPr>
              <a:t>textKeyDown</a:t>
            </a:r>
            <a:r>
              <a:rPr lang="en-US" sz="2000" dirty="0">
                <a:latin typeface="Courier New" panose="02070309020205020404" pitchFamily="49" charset="0"/>
                <a:cs typeface="Courier New" panose="02070309020205020404" pitchFamily="49" charset="0"/>
              </a:rPr>
              <a:t>(event)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var</a:t>
            </a:r>
            <a:r>
              <a:rPr lang="en-US" sz="2000" dirty="0">
                <a:latin typeface="Courier New" panose="02070309020205020404" pitchFamily="49" charset="0"/>
                <a:cs typeface="Courier New" panose="02070309020205020404" pitchFamily="49" charset="0"/>
              </a:rPr>
              <a:t> key = </a:t>
            </a:r>
            <a:r>
              <a:rPr lang="en-US" sz="2000" dirty="0" err="1">
                <a:latin typeface="Courier New" panose="02070309020205020404" pitchFamily="49" charset="0"/>
                <a:cs typeface="Courier New" panose="02070309020205020404" pitchFamily="49" charset="0"/>
              </a:rPr>
              <a:t>String.fromCharCode</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event.keyCode</a:t>
            </a:r>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if </a:t>
            </a:r>
            <a:r>
              <a:rPr lang="en-US" sz="2000" dirty="0" smtClean="0">
                <a:latin typeface="Courier New" panose="02070309020205020404" pitchFamily="49" charset="0"/>
                <a:cs typeface="Courier New" panose="02070309020205020404" pitchFamily="49" charset="0"/>
              </a:rPr>
              <a:t>(key </a:t>
            </a:r>
            <a:r>
              <a:rPr lang="en-US" sz="2000" dirty="0">
                <a:latin typeface="Courier New" panose="02070309020205020404" pitchFamily="49" charset="0"/>
                <a:cs typeface="Courier New" panose="02070309020205020404" pitchFamily="49" charset="0"/>
              </a:rPr>
              <a:t>== </a:t>
            </a:r>
            <a:r>
              <a:rPr lang="en-US" sz="2000" dirty="0" smtClean="0">
                <a:latin typeface="Courier New" panose="02070309020205020404" pitchFamily="49" charset="0"/>
                <a:cs typeface="Courier New" panose="02070309020205020404" pitchFamily="49" charset="0"/>
              </a:rPr>
              <a:t>'S' </a:t>
            </a:r>
            <a:r>
              <a:rPr lang="en-US" sz="2000" dirty="0">
                <a:latin typeface="Courier New" panose="02070309020205020404" pitchFamily="49" charset="0"/>
                <a:cs typeface="Courier New" panose="02070309020205020404" pitchFamily="49" charset="0"/>
              </a:rPr>
              <a:t>&amp;&amp; </a:t>
            </a:r>
            <a:r>
              <a:rPr lang="en-US" sz="2000" dirty="0" err="1" smtClean="0">
                <a:latin typeface="Courier New" panose="02070309020205020404" pitchFamily="49" charset="0"/>
                <a:cs typeface="Courier New" panose="02070309020205020404" pitchFamily="49" charset="0"/>
              </a:rPr>
              <a:t>event.altKey</a:t>
            </a:r>
            <a:r>
              <a:rPr lang="en-US" sz="2000" dirty="0" smtClean="0">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alert("Save the document!");</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this.value</a:t>
            </a:r>
            <a:r>
              <a:rPr lang="en-US" sz="2000" dirty="0">
                <a:latin typeface="Courier New" panose="02070309020205020404" pitchFamily="49" charset="0"/>
                <a:cs typeface="Courier New" panose="02070309020205020404" pitchFamily="49" charset="0"/>
              </a:rPr>
              <a:t> = </a:t>
            </a:r>
            <a:r>
              <a:rPr lang="en-US" sz="2000" dirty="0" err="1">
                <a:latin typeface="Courier New" panose="02070309020205020404" pitchFamily="49" charset="0"/>
                <a:cs typeface="Courier New" panose="02070309020205020404" pitchFamily="49" charset="0"/>
              </a:rPr>
              <a:t>this.value.split</a:t>
            </a:r>
            <a:r>
              <a:rPr lang="en-US" sz="2000" dirty="0">
                <a:latin typeface="Courier New" panose="02070309020205020404" pitchFamily="49" charset="0"/>
                <a:cs typeface="Courier New" panose="02070309020205020404" pitchFamily="49" charset="0"/>
              </a:rPr>
              <a:t>("").join("-");</a:t>
            </a:r>
          </a:p>
          <a:p>
            <a:r>
              <a:rPr lang="en-US" sz="2000" dirty="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
        <p:nvSpPr>
          <p:cNvPr id="6" name="Rectangle 3"/>
          <p:cNvSpPr>
            <a:spLocks noChangeArrowheads="1"/>
          </p:cNvSpPr>
          <p:nvPr/>
        </p:nvSpPr>
        <p:spPr bwMode="auto">
          <a:xfrm>
            <a:off x="1097281" y="4646639"/>
            <a:ext cx="10058400" cy="1966847"/>
          </a:xfrm>
          <a:prstGeom prst="rect">
            <a:avLst/>
          </a:prstGeom>
          <a:noFill/>
          <a:ln>
            <a:noFill/>
          </a:ln>
          <a:effectLst/>
        </p:spPr>
        <p:txBody>
          <a:bodyPr vert="horz" wrap="square" lIns="79350" tIns="0" rIns="0" bIns="119025"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smtClean="0">
                <a:ln>
                  <a:noFill/>
                </a:ln>
                <a:solidFill>
                  <a:srgbClr val="000000"/>
                </a:solidFill>
                <a:effectLst/>
                <a:latin typeface="Calibri" panose="020F0502020204030204" pitchFamily="34" charset="0"/>
              </a:rPr>
              <a:t>each time you push down any key, even a modifier such as Alt or Ctrl, the </a:t>
            </a:r>
            <a:r>
              <a:rPr kumimoji="0" lang="en-US" sz="20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keydown</a:t>
            </a:r>
            <a:r>
              <a:rPr kumimoji="0" lang="en-US" sz="2000" b="0" i="0" u="none" strike="noStrike" cap="none" normalizeH="0" baseline="0" dirty="0" smtClean="0">
                <a:ln>
                  <a:noFill/>
                </a:ln>
                <a:solidFill>
                  <a:srgbClr val="000000"/>
                </a:solidFill>
                <a:effectLst/>
                <a:latin typeface="Calibri" panose="020F0502020204030204" pitchFamily="34" charset="0"/>
              </a:rPr>
              <a:t> event fires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smtClean="0">
                <a:ln>
                  <a:noFill/>
                </a:ln>
                <a:solidFill>
                  <a:srgbClr val="000000"/>
                </a:solidFill>
                <a:effectLst/>
                <a:latin typeface="Calibri" panose="020F0502020204030204" pitchFamily="34" charset="0"/>
              </a:rPr>
              <a:t>if you hold down the key, the </a:t>
            </a:r>
            <a:r>
              <a:rPr kumimoji="0" lang="en-US" sz="20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keydown</a:t>
            </a:r>
            <a:r>
              <a:rPr kumimoji="0" lang="en-US" sz="2000" b="0" i="0" u="none" strike="noStrike" cap="none" normalizeH="0" baseline="0" dirty="0" smtClean="0">
                <a:ln>
                  <a:noFill/>
                </a:ln>
                <a:solidFill>
                  <a:srgbClr val="000000"/>
                </a:solidFill>
                <a:effectLst/>
                <a:latin typeface="Calibri" panose="020F0502020204030204" pitchFamily="34" charset="0"/>
              </a:rPr>
              <a:t> event fires repeatedly</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000" b="0" i="0" u="none" strike="noStrike" cap="none" normalizeH="0" baseline="0" dirty="0" err="1" smtClean="0">
                <a:ln>
                  <a:noFill/>
                </a:ln>
                <a:solidFill>
                  <a:srgbClr val="224444"/>
                </a:solidFill>
                <a:effectLst/>
                <a:latin typeface="Consolas" panose="020B0609020204030204" pitchFamily="49" charset="0"/>
                <a:cs typeface="Consolas" panose="020B0609020204030204" pitchFamily="49" charset="0"/>
              </a:rPr>
              <a:t>keypress</a:t>
            </a:r>
            <a:r>
              <a:rPr kumimoji="0" lang="en-US" sz="2000" b="0" i="0" u="none" strike="noStrike" cap="none" normalizeH="0" baseline="0" dirty="0" smtClean="0">
                <a:ln>
                  <a:noFill/>
                </a:ln>
                <a:solidFill>
                  <a:srgbClr val="000000"/>
                </a:solidFill>
                <a:effectLst/>
                <a:latin typeface="Calibri" panose="020F0502020204030204" pitchFamily="34" charset="0"/>
              </a:rPr>
              <a:t> event is a bit flakier and inconsistent across browsers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6788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Stopping an </a:t>
            </a:r>
            <a:r>
              <a:rPr lang="en-US" dirty="0" smtClean="0"/>
              <a:t>event</a:t>
            </a:r>
            <a:endParaRPr lang="en-US" dirty="0"/>
          </a:p>
        </p:txBody>
      </p:sp>
      <p:graphicFrame>
        <p:nvGraphicFramePr>
          <p:cNvPr id="4" name="Table 3"/>
          <p:cNvGraphicFramePr>
            <a:graphicFrameLocks noGrp="1"/>
          </p:cNvGraphicFramePr>
          <p:nvPr>
            <p:extLst/>
          </p:nvPr>
        </p:nvGraphicFramePr>
        <p:xfrm>
          <a:off x="1206293" y="2008285"/>
          <a:ext cx="10058400" cy="1981200"/>
        </p:xfrm>
        <a:graphic>
          <a:graphicData uri="http://schemas.openxmlformats.org/drawingml/2006/table">
            <a:tbl>
              <a:tblPr/>
              <a:tblGrid>
                <a:gridCol w="2411550"/>
                <a:gridCol w="7646850"/>
              </a:tblGrid>
              <a:tr h="0">
                <a:tc>
                  <a:txBody>
                    <a:bodyPr/>
                    <a:lstStyle/>
                    <a:p>
                      <a:pPr fontAlgn="t"/>
                      <a:r>
                        <a:rPr lang="en-US" sz="2000" b="1">
                          <a:effectLst/>
                        </a:rPr>
                        <a:t>event method name</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b="1" dirty="0">
                          <a:effectLst/>
                        </a:rPr>
                        <a:t>description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dirty="0" err="1">
                          <a:effectLst/>
                        </a:rPr>
                        <a:t>preventDefault</a:t>
                      </a:r>
                      <a:endParaRPr lang="en-US" sz="2000" dirty="0">
                        <a:effectLst/>
                      </a:endParaRP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stops the browser from doing its normal action on an event; for example, stops the browser from following a link when &lt;a&gt; tag is clicked, or stops browser from submitting a form when submit button is clicked</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0">
                <a:tc>
                  <a:txBody>
                    <a:bodyPr/>
                    <a:lstStyle/>
                    <a:p>
                      <a:pPr fontAlgn="t"/>
                      <a:r>
                        <a:rPr lang="en-US" sz="2000">
                          <a:effectLst/>
                        </a:rPr>
                        <a:t>stopPropagation</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fontAlgn="t"/>
                      <a:r>
                        <a:rPr lang="en-US" sz="2000" dirty="0">
                          <a:effectLst/>
                        </a:rPr>
                        <a:t>stops the browser from showing this event to any other objects that may be listening for it</a:t>
                      </a:r>
                    </a:p>
                  </a:txBody>
                  <a:tcPr marL="63500" marR="63500" marT="25400" marB="254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5" name="Rectangle 1"/>
          <p:cNvSpPr>
            <a:spLocks noChangeArrowheads="1"/>
          </p:cNvSpPr>
          <p:nvPr/>
        </p:nvSpPr>
        <p:spPr bwMode="auto">
          <a:xfrm>
            <a:off x="1097280" y="4252552"/>
            <a:ext cx="8692611" cy="113585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9350" tIns="0" rIns="0" bIns="119025"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200" b="0" i="0" u="none" strike="noStrike" cap="none" normalizeH="0" baseline="0" dirty="0" smtClean="0">
                <a:ln>
                  <a:noFill/>
                </a:ln>
                <a:solidFill>
                  <a:srgbClr val="000000"/>
                </a:solidFill>
                <a:effectLst/>
                <a:latin typeface="Calibri" panose="020F0502020204030204" pitchFamily="34" charset="0"/>
              </a:rPr>
              <a:t>you can also </a:t>
            </a:r>
            <a:r>
              <a:rPr kumimoji="0" lang="en-US" sz="2200" b="0" i="0" u="none" strike="noStrike" cap="none" normalizeH="0" baseline="0" dirty="0" smtClean="0">
                <a:ln>
                  <a:noFill/>
                </a:ln>
                <a:solidFill>
                  <a:srgbClr val="224444"/>
                </a:solidFill>
                <a:effectLst/>
                <a:latin typeface="Consolas" panose="020B0609020204030204" pitchFamily="49" charset="0"/>
                <a:cs typeface="Consolas" panose="020B0609020204030204" pitchFamily="49" charset="0"/>
              </a:rPr>
              <a:t>return false;</a:t>
            </a:r>
            <a:r>
              <a:rPr kumimoji="0" lang="en-US" sz="2200" b="0" i="0" u="none" strike="noStrike" cap="none" normalizeH="0" baseline="0" dirty="0" smtClean="0">
                <a:ln>
                  <a:noFill/>
                </a:ln>
                <a:solidFill>
                  <a:srgbClr val="000000"/>
                </a:solidFill>
                <a:effectLst/>
                <a:latin typeface="Calibri" panose="020F0502020204030204" pitchFamily="34" charset="0"/>
              </a:rPr>
              <a:t> from your event handler to stop an event</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sz="2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67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Stopping an event, </a:t>
            </a:r>
            <a:r>
              <a:rPr lang="en-US" dirty="0" smtClean="0"/>
              <a:t>example</a:t>
            </a:r>
            <a:endParaRPr lang="en-US" dirty="0"/>
          </a:p>
        </p:txBody>
      </p:sp>
      <p:sp>
        <p:nvSpPr>
          <p:cNvPr id="4" name="Rectangle 3"/>
          <p:cNvSpPr/>
          <p:nvPr/>
        </p:nvSpPr>
        <p:spPr>
          <a:xfrm>
            <a:off x="1097280" y="1992653"/>
            <a:ext cx="10193572" cy="400110"/>
          </a:xfrm>
          <a:prstGeom prst="rect">
            <a:avLst/>
          </a:prstGeom>
          <a:solidFill>
            <a:srgbClr val="F3FAFF"/>
          </a:solidFill>
          <a:ln w="19050">
            <a:solidFill>
              <a:schemeClr val="tx1"/>
            </a:solidFill>
          </a:ln>
        </p:spPr>
        <p:txBody>
          <a:bodyPr wrap="square">
            <a:spAutoFit/>
          </a:bodyPr>
          <a:lstStyle/>
          <a:p>
            <a:r>
              <a:rPr lang="en-US" sz="2000" dirty="0">
                <a:latin typeface="Courier New" panose="02070309020205020404" pitchFamily="49" charset="0"/>
                <a:cs typeface="Courier New" panose="02070309020205020404" pitchFamily="49" charset="0"/>
              </a:rPr>
              <a:t>&lt;form </a:t>
            </a:r>
            <a:r>
              <a:rPr lang="en-US" sz="2000" dirty="0">
                <a:solidFill>
                  <a:srgbClr val="C00000"/>
                </a:solidFill>
                <a:latin typeface="Courier New" panose="02070309020205020404" pitchFamily="49" charset="0"/>
                <a:cs typeface="Courier New" panose="02070309020205020404" pitchFamily="49" charset="0"/>
              </a:rPr>
              <a:t>id="</a:t>
            </a:r>
            <a:r>
              <a:rPr lang="en-US" sz="2000" dirty="0" err="1">
                <a:solidFill>
                  <a:srgbClr val="C00000"/>
                </a:solidFill>
                <a:latin typeface="Courier New" panose="02070309020205020404" pitchFamily="49" charset="0"/>
                <a:cs typeface="Courier New" panose="02070309020205020404" pitchFamily="49" charset="0"/>
              </a:rPr>
              <a:t>exampleform</a:t>
            </a:r>
            <a:r>
              <a:rPr lang="en-US" sz="2000" dirty="0">
                <a:solidFill>
                  <a:srgbClr val="C00000"/>
                </a:solidFill>
                <a:latin typeface="Courier New" panose="02070309020205020404" pitchFamily="49" charset="0"/>
                <a:cs typeface="Courier New" panose="02070309020205020404" pitchFamily="49" charset="0"/>
              </a:rPr>
              <a:t>" </a:t>
            </a:r>
            <a:r>
              <a:rPr lang="en-US" sz="2000" dirty="0">
                <a:latin typeface="Courier New" panose="02070309020205020404" pitchFamily="49" charset="0"/>
                <a:cs typeface="Courier New" panose="02070309020205020404" pitchFamily="49" charset="0"/>
              </a:rPr>
              <a:t>action="http://foo.com/</a:t>
            </a:r>
            <a:r>
              <a:rPr lang="en-US" sz="2000" dirty="0" err="1">
                <a:latin typeface="Courier New" panose="02070309020205020404" pitchFamily="49" charset="0"/>
                <a:cs typeface="Courier New" panose="02070309020205020404" pitchFamily="49" charset="0"/>
              </a:rPr>
              <a:t>foo.php</a:t>
            </a:r>
            <a:r>
              <a:rPr lang="en-US" sz="2000" dirty="0">
                <a:latin typeface="Courier New" panose="02070309020205020404" pitchFamily="49" charset="0"/>
                <a:cs typeface="Courier New" panose="02070309020205020404" pitchFamily="49" charset="0"/>
              </a:rPr>
              <a:t>"&gt;...&lt;/form&gt;</a:t>
            </a:r>
          </a:p>
        </p:txBody>
      </p:sp>
      <p:sp>
        <p:nvSpPr>
          <p:cNvPr id="5" name="Rectangle 4"/>
          <p:cNvSpPr/>
          <p:nvPr/>
        </p:nvSpPr>
        <p:spPr>
          <a:xfrm>
            <a:off x="1097280" y="2392763"/>
            <a:ext cx="10193572" cy="3785652"/>
          </a:xfrm>
          <a:prstGeom prst="rect">
            <a:avLst/>
          </a:prstGeom>
          <a:solidFill>
            <a:srgbClr val="F3FAFF"/>
          </a:solidFill>
          <a:ln w="19050">
            <a:solidFill>
              <a:schemeClr val="tx1"/>
            </a:solidFill>
          </a:ln>
        </p:spPr>
        <p:txBody>
          <a:bodyPr wrap="square">
            <a:spAutoFit/>
          </a:bodyPr>
          <a:lstStyle/>
          <a:p>
            <a:r>
              <a:rPr lang="en-US" sz="2000" dirty="0" err="1">
                <a:latin typeface="Courier New" panose="02070309020205020404" pitchFamily="49" charset="0"/>
                <a:cs typeface="Courier New" panose="02070309020205020404" pitchFamily="49" charset="0"/>
              </a:rPr>
              <a:t>window.onload</a:t>
            </a:r>
            <a:r>
              <a:rPr lang="en-US" sz="2000" dirty="0">
                <a:latin typeface="Courier New" panose="02070309020205020404" pitchFamily="49" charset="0"/>
                <a:cs typeface="Courier New" panose="02070309020205020404" pitchFamily="49" charset="0"/>
              </a:rPr>
              <a:t> = function() {</a:t>
            </a:r>
          </a:p>
          <a:p>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var</a:t>
            </a:r>
            <a:r>
              <a:rPr lang="en-US" sz="2000" dirty="0">
                <a:latin typeface="Courier New" panose="02070309020205020404" pitchFamily="49" charset="0"/>
                <a:cs typeface="Courier New" panose="02070309020205020404" pitchFamily="49" charset="0"/>
              </a:rPr>
              <a:t> form = </a:t>
            </a:r>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a:t>
            </a:r>
            <a:r>
              <a:rPr lang="en-US" sz="2000" dirty="0" err="1">
                <a:latin typeface="Courier New" panose="02070309020205020404" pitchFamily="49" charset="0"/>
                <a:cs typeface="Courier New" panose="02070309020205020404" pitchFamily="49" charset="0"/>
              </a:rPr>
              <a:t>exampleform</a:t>
            </a:r>
            <a:r>
              <a:rPr lang="en-US" sz="2000" dirty="0">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  </a:t>
            </a:r>
            <a:r>
              <a:rPr lang="en-US" sz="2000" dirty="0" err="1">
                <a:solidFill>
                  <a:srgbClr val="C00000"/>
                </a:solidFill>
                <a:latin typeface="Courier New" panose="02070309020205020404" pitchFamily="49" charset="0"/>
                <a:cs typeface="Courier New" panose="02070309020205020404" pitchFamily="49" charset="0"/>
              </a:rPr>
              <a:t>form.onsubmit</a:t>
            </a:r>
            <a:r>
              <a:rPr lang="en-US" sz="2000" dirty="0">
                <a:solidFill>
                  <a:srgbClr val="C00000"/>
                </a:solidFill>
                <a:latin typeface="Courier New" panose="02070309020205020404" pitchFamily="49" charset="0"/>
                <a:cs typeface="Courier New" panose="02070309020205020404" pitchFamily="49" charset="0"/>
              </a:rPr>
              <a:t> = </a:t>
            </a:r>
            <a:r>
              <a:rPr lang="en-US" sz="2000" dirty="0" err="1">
                <a:solidFill>
                  <a:srgbClr val="C00000"/>
                </a:solidFill>
                <a:latin typeface="Courier New" panose="02070309020205020404" pitchFamily="49" charset="0"/>
                <a:cs typeface="Courier New" panose="02070309020205020404" pitchFamily="49" charset="0"/>
              </a:rPr>
              <a:t>checkData</a:t>
            </a:r>
            <a:r>
              <a:rPr lang="en-US" sz="2000" dirty="0">
                <a:solidFill>
                  <a:srgbClr val="C00000"/>
                </a:solidFill>
                <a:latin typeface="Courier New" panose="02070309020205020404" pitchFamily="49" charset="0"/>
                <a:cs typeface="Courier New" panose="02070309020205020404" pitchFamily="49" charset="0"/>
              </a:rPr>
              <a:t>;</a:t>
            </a:r>
          </a:p>
          <a:p>
            <a:r>
              <a:rPr lang="en-US" sz="2000" dirty="0">
                <a:latin typeface="Courier New" panose="02070309020205020404" pitchFamily="49" charset="0"/>
                <a:cs typeface="Courier New" panose="02070309020205020404" pitchFamily="49" charset="0"/>
              </a:rPr>
              <a:t>};</a:t>
            </a:r>
          </a:p>
          <a:p>
            <a:endParaRPr lang="en-US" sz="2000" dirty="0">
              <a:latin typeface="Courier New" panose="02070309020205020404" pitchFamily="49" charset="0"/>
              <a:cs typeface="Courier New" panose="02070309020205020404" pitchFamily="49" charset="0"/>
            </a:endParaRPr>
          </a:p>
          <a:p>
            <a:r>
              <a:rPr lang="en-US" sz="2000" dirty="0">
                <a:latin typeface="Courier New" panose="02070309020205020404" pitchFamily="49" charset="0"/>
                <a:cs typeface="Courier New" panose="02070309020205020404" pitchFamily="49" charset="0"/>
              </a:rPr>
              <a:t>function </a:t>
            </a:r>
            <a:r>
              <a:rPr lang="en-US" sz="2000" dirty="0" err="1">
                <a:latin typeface="Courier New" panose="02070309020205020404" pitchFamily="49" charset="0"/>
                <a:cs typeface="Courier New" panose="02070309020205020404" pitchFamily="49" charset="0"/>
              </a:rPr>
              <a:t>checkData</a:t>
            </a:r>
            <a:r>
              <a:rPr lang="en-US" sz="2000" dirty="0">
                <a:latin typeface="Courier New" panose="02070309020205020404" pitchFamily="49" charset="0"/>
                <a:cs typeface="Courier New" panose="02070309020205020404" pitchFamily="49" charset="0"/>
              </a:rPr>
              <a:t>(</a:t>
            </a:r>
            <a:r>
              <a:rPr lang="en-US" sz="2000" dirty="0">
                <a:solidFill>
                  <a:srgbClr val="C00000"/>
                </a:solidFill>
                <a:latin typeface="Courier New" panose="02070309020205020404" pitchFamily="49" charset="0"/>
                <a:cs typeface="Courier New" panose="02070309020205020404" pitchFamily="49" charset="0"/>
              </a:rPr>
              <a:t>event</a:t>
            </a:r>
            <a:r>
              <a:rPr lang="en-US" sz="2000" dirty="0">
                <a:latin typeface="Courier New" panose="02070309020205020404" pitchFamily="49" charset="0"/>
                <a:cs typeface="Courier New" panose="02070309020205020404" pitchFamily="49" charset="0"/>
              </a:rPr>
              <a:t>) {</a:t>
            </a:r>
          </a:p>
          <a:p>
            <a:r>
              <a:rPr lang="en-US" sz="2000" dirty="0">
                <a:latin typeface="Courier New" panose="02070309020205020404" pitchFamily="49" charset="0"/>
                <a:cs typeface="Courier New" panose="02070309020205020404" pitchFamily="49" charset="0"/>
              </a:rPr>
              <a:t>  if (</a:t>
            </a:r>
            <a:r>
              <a:rPr lang="en-US" sz="2000" dirty="0" err="1">
                <a:latin typeface="Courier New" panose="02070309020205020404" pitchFamily="49" charset="0"/>
                <a:cs typeface="Courier New" panose="02070309020205020404" pitchFamily="49" charset="0"/>
              </a:rPr>
              <a:t>document.getElementById</a:t>
            </a:r>
            <a:r>
              <a:rPr lang="en-US" sz="2000" dirty="0">
                <a:latin typeface="Courier New" panose="02070309020205020404" pitchFamily="49" charset="0"/>
                <a:cs typeface="Courier New" panose="02070309020205020404" pitchFamily="49" charset="0"/>
              </a:rPr>
              <a:t>("state").length != 2) {</a:t>
            </a:r>
          </a:p>
          <a:p>
            <a:r>
              <a:rPr lang="en-US" sz="2000" dirty="0">
                <a:latin typeface="Courier New" panose="02070309020205020404" pitchFamily="49" charset="0"/>
                <a:cs typeface="Courier New" panose="02070309020205020404" pitchFamily="49" charset="0"/>
              </a:rPr>
              <a:t>    alert("Error, invalid city/state.");  </a:t>
            </a:r>
            <a:r>
              <a:rPr lang="en-US" sz="2000" dirty="0">
                <a:solidFill>
                  <a:srgbClr val="00B050"/>
                </a:solidFill>
                <a:latin typeface="Courier New" panose="02070309020205020404" pitchFamily="49" charset="0"/>
                <a:cs typeface="Courier New" panose="02070309020205020404" pitchFamily="49" charset="0"/>
              </a:rPr>
              <a:t>// show error message</a:t>
            </a:r>
          </a:p>
          <a:p>
            <a:r>
              <a:rPr lang="en-US" sz="2000" dirty="0">
                <a:latin typeface="Courier New" panose="02070309020205020404" pitchFamily="49" charset="0"/>
                <a:cs typeface="Courier New" panose="02070309020205020404" pitchFamily="49" charset="0"/>
              </a:rPr>
              <a:t>    </a:t>
            </a:r>
            <a:r>
              <a:rPr lang="en-US" sz="2000" dirty="0" err="1">
                <a:solidFill>
                  <a:srgbClr val="C00000"/>
                </a:solidFill>
                <a:latin typeface="Courier New" panose="02070309020205020404" pitchFamily="49" charset="0"/>
                <a:cs typeface="Courier New" panose="02070309020205020404" pitchFamily="49" charset="0"/>
              </a:rPr>
              <a:t>event.preventDefault</a:t>
            </a:r>
            <a:r>
              <a:rPr lang="en-US" sz="2000" dirty="0">
                <a:solidFill>
                  <a:srgbClr val="C00000"/>
                </a:solidFill>
                <a:latin typeface="Courier New" panose="02070309020205020404" pitchFamily="49" charset="0"/>
                <a:cs typeface="Courier New" panose="02070309020205020404" pitchFamily="49" charset="0"/>
              </a:rPr>
              <a:t>();</a:t>
            </a:r>
          </a:p>
          <a:p>
            <a:r>
              <a:rPr lang="en-US" sz="2000" dirty="0">
                <a:solidFill>
                  <a:srgbClr val="C00000"/>
                </a:solidFill>
                <a:latin typeface="Courier New" panose="02070309020205020404" pitchFamily="49" charset="0"/>
                <a:cs typeface="Courier New" panose="02070309020205020404" pitchFamily="49" charset="0"/>
              </a:rPr>
              <a:t>    return false;              </a:t>
            </a:r>
            <a:r>
              <a:rPr lang="en-US" sz="2000" dirty="0">
                <a:solidFill>
                  <a:srgbClr val="00B050"/>
                </a:solidFill>
                <a:latin typeface="Courier New" panose="02070309020205020404" pitchFamily="49" charset="0"/>
                <a:cs typeface="Courier New" panose="02070309020205020404" pitchFamily="49" charset="0"/>
              </a:rPr>
              <a:t>// stop form submission</a:t>
            </a:r>
          </a:p>
          <a:p>
            <a:r>
              <a:rPr lang="en-US" sz="2000" dirty="0">
                <a:latin typeface="Courier New" panose="02070309020205020404" pitchFamily="49" charset="0"/>
                <a:cs typeface="Courier New" panose="02070309020205020404" pitchFamily="49" charset="0"/>
              </a:rPr>
              <a:t>  }</a:t>
            </a:r>
          </a:p>
          <a:p>
            <a:r>
              <a:rPr lang="en-US" sz="2000" dirty="0" smtClean="0">
                <a:latin typeface="Courier New" panose="02070309020205020404" pitchFamily="49" charset="0"/>
                <a:cs typeface="Courier New" panose="02070309020205020404" pitchFamily="49" charset="0"/>
              </a:rPr>
              <a:t>}                                                              </a:t>
            </a:r>
            <a:r>
              <a:rPr lang="en-US" sz="2000" b="1" dirty="0" smtClean="0">
                <a:solidFill>
                  <a:schemeClr val="bg1">
                    <a:lumMod val="65000"/>
                  </a:schemeClr>
                </a:solidFill>
                <a:latin typeface="Courier New" panose="02070309020205020404" pitchFamily="49" charset="0"/>
                <a:cs typeface="Courier New" panose="02070309020205020404" pitchFamily="49" charset="0"/>
              </a:rPr>
              <a:t>JS</a:t>
            </a:r>
            <a:endParaRPr lang="en-US" sz="2000" b="1" dirty="0">
              <a:solidFill>
                <a:schemeClr val="bg1">
                  <a:lumMod val="65000"/>
                </a:scheme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27719583"/>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8248</TotalTime>
  <Words>1593</Words>
  <Application>Microsoft Office PowerPoint</Application>
  <PresentationFormat>Widescreen</PresentationFormat>
  <Paragraphs>226</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 Unicode MS</vt:lpstr>
      <vt:lpstr>Arial</vt:lpstr>
      <vt:lpstr>Calibri</vt:lpstr>
      <vt:lpstr>Calibri Light</vt:lpstr>
      <vt:lpstr>Consolas</vt:lpstr>
      <vt:lpstr>cou (Body)</vt:lpstr>
      <vt:lpstr>Courier New</vt:lpstr>
      <vt:lpstr>Retrospect</vt:lpstr>
      <vt:lpstr>CSc 337</vt:lpstr>
      <vt:lpstr>Multiple window.onload listeners</vt:lpstr>
      <vt:lpstr>Mouse events</vt:lpstr>
      <vt:lpstr>Mouse event objects</vt:lpstr>
      <vt:lpstr>Keyboard/text events</vt:lpstr>
      <vt:lpstr>Key event objects</vt:lpstr>
      <vt:lpstr>Key event example</vt:lpstr>
      <vt:lpstr>Stopping an event</vt:lpstr>
      <vt:lpstr>Stopping an event, example</vt:lpstr>
      <vt:lpstr>Some useful key codes </vt:lpstr>
      <vt:lpstr>Page/window events</vt:lpstr>
      <vt:lpstr>Removing a node from the page</vt:lpstr>
      <vt:lpstr>Getting/setting CSS classes</vt:lpstr>
      <vt:lpstr>Getting/setting CSS classes with classList</vt:lpstr>
      <vt:lpstr>Activity: Mouse Maze</vt:lpstr>
      <vt:lpstr>Mouse Maze</vt:lpstr>
      <vt:lpstr>Info about the maze</vt:lpstr>
      <vt:lpstr>Exercise : Single boundary turns red</vt:lpstr>
      <vt:lpstr>Exercise : All boundaries glow red on hover</vt:lpstr>
      <vt:lpstr>Exercise : Alert on completion of maze</vt:lpstr>
      <vt:lpstr>Exercise : Restartable maze</vt:lpstr>
      <vt:lpstr>Exercise : JSLint</vt:lpstr>
      <vt:lpstr>Exercise : On-page status updates</vt:lpstr>
      <vt:lpstr>Exercise : Disallow cheating</vt:lpstr>
      <vt:lpstr>Exercise : Additional Features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154</dc:title>
  <dc:creator>allison</dc:creator>
  <cp:lastModifiedBy>allison</cp:lastModifiedBy>
  <cp:revision>25</cp:revision>
  <dcterms:created xsi:type="dcterms:W3CDTF">2014-11-09T20:44:33Z</dcterms:created>
  <dcterms:modified xsi:type="dcterms:W3CDTF">2019-02-12T18:51:59Z</dcterms:modified>
</cp:coreProperties>
</file>