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5" r:id="rId3"/>
    <p:sldId id="284" r:id="rId4"/>
    <p:sldId id="291" r:id="rId5"/>
    <p:sldId id="287" r:id="rId6"/>
    <p:sldId id="288" r:id="rId7"/>
    <p:sldId id="290" r:id="rId8"/>
    <p:sldId id="286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gi101.com/learn/" TargetMode="External"/><Relationship Id="rId13" Type="http://schemas.openxmlformats.org/officeDocument/2006/relationships/image" Target="../media/image6.png"/><Relationship Id="rId3" Type="http://schemas.openxmlformats.org/officeDocument/2006/relationships/hyperlink" Target="http://php.net/" TargetMode="External"/><Relationship Id="rId7" Type="http://schemas.openxmlformats.org/officeDocument/2006/relationships/hyperlink" Target="http://www.djangoproject.com/" TargetMode="External"/><Relationship Id="rId12" Type="http://schemas.openxmlformats.org/officeDocument/2006/relationships/image" Target="../media/image5.png"/><Relationship Id="rId2" Type="http://schemas.openxmlformats.org/officeDocument/2006/relationships/hyperlink" Target="https://nodej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sp.net/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://www.rubyonrails.org/" TargetMode="External"/><Relationship Id="rId10" Type="http://schemas.openxmlformats.org/officeDocument/2006/relationships/image" Target="../media/image3.gif"/><Relationship Id="rId4" Type="http://schemas.openxmlformats.org/officeDocument/2006/relationships/hyperlink" Target="http://java.sun.com/products/jsp/" TargetMode="External"/><Relationship Id="rId9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14: JSON and Web SERVICES</a:t>
            </a:r>
            <a:endParaRPr lang="en-US" dirty="0"/>
          </a:p>
        </p:txBody>
      </p:sp>
      <p:pic>
        <p:nvPicPr>
          <p:cNvPr id="1026" name="Picture 2" descr="http://imgs.xkcd.com/comics/standar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180" y="1415980"/>
            <a:ext cx="4762500" cy="26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350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web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CSC 337 hello world server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express = require("express");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app = express();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express.static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('public'));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('/', function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res)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res.header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("Access-Control-Allow-Origin", "*");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('Hello World!');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app.listen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(3000);</a:t>
            </a:r>
          </a:p>
        </p:txBody>
      </p:sp>
    </p:spTree>
    <p:extLst>
      <p:ext uri="{BB962C8B-B14F-4D97-AF65-F5344CB8AC3E}">
        <p14:creationId xmlns:p14="http://schemas.microsoft.com/office/powerpoint/2010/main" val="594640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express = require("express");</a:t>
            </a:r>
          </a:p>
          <a:p>
            <a:endParaRPr lang="en-US" sz="2400" dirty="0" smtClean="0"/>
          </a:p>
          <a:p>
            <a:r>
              <a:rPr lang="en-US" sz="2400" dirty="0"/>
              <a:t>The </a:t>
            </a:r>
            <a:r>
              <a:rPr lang="en-US" sz="2400" dirty="0" err="1"/>
              <a:t>NodeJS</a:t>
            </a:r>
            <a:r>
              <a:rPr lang="en-US" sz="2400" dirty="0"/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require() </a:t>
            </a:r>
            <a:r>
              <a:rPr lang="en-US" sz="2400" dirty="0"/>
              <a:t>statement loads a module, similar to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400" dirty="0"/>
              <a:t> in Java or </a:t>
            </a:r>
            <a:r>
              <a:rPr lang="en-US" sz="2400" dirty="0" smtClean="0"/>
              <a:t>Python.</a:t>
            </a:r>
          </a:p>
          <a:p>
            <a:pPr marL="0" indent="0">
              <a:buNone/>
            </a:pPr>
            <a:r>
              <a:rPr lang="en-US" sz="2400" dirty="0" smtClean="0"/>
              <a:t>	We </a:t>
            </a:r>
            <a:r>
              <a:rPr lang="en-US" sz="2400" dirty="0"/>
              <a:t>can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require()</a:t>
            </a:r>
            <a:r>
              <a:rPr lang="en-US" sz="2400" dirty="0"/>
              <a:t> modules included with </a:t>
            </a:r>
            <a:r>
              <a:rPr lang="en-US" sz="2400" dirty="0" err="1"/>
              <a:t>NodeJS</a:t>
            </a:r>
            <a:r>
              <a:rPr lang="en-US" sz="2400" dirty="0"/>
              <a:t>, or modules </a:t>
            </a:r>
            <a:r>
              <a:rPr lang="en-US" sz="2400" dirty="0" smtClean="0"/>
              <a:t>we've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written </a:t>
            </a:r>
            <a:r>
              <a:rPr lang="en-US" sz="2400" dirty="0"/>
              <a:t>ourselves.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7832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listen()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app.listen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(3000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The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listen()</a:t>
            </a:r>
            <a:r>
              <a:rPr lang="en-US" sz="2800" dirty="0"/>
              <a:t> function will start accepting connections on the given port number. </a:t>
            </a:r>
            <a:endParaRPr lang="en-US" sz="2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96956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Ports and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port</a:t>
            </a:r>
            <a:r>
              <a:rPr lang="en-US" sz="2800" dirty="0"/>
              <a:t>: In the context of networking, a "logical" (as opposed to a physical) connection place </a:t>
            </a:r>
            <a:endParaRPr lang="en-US" sz="2800" dirty="0" smtClean="0"/>
          </a:p>
          <a:p>
            <a:pPr lvl="1"/>
            <a:r>
              <a:rPr lang="en-US" sz="2600" dirty="0" smtClean="0"/>
              <a:t>A </a:t>
            </a:r>
            <a:r>
              <a:rPr lang="en-US" sz="2600" dirty="0"/>
              <a:t>number from 0 to 65535 (16-bit unsigned integer) </a:t>
            </a:r>
            <a:endParaRPr lang="en-US" sz="2600" dirty="0" smtClean="0"/>
          </a:p>
          <a:p>
            <a:pPr lvl="1"/>
            <a:r>
              <a:rPr lang="en-US" sz="2600" dirty="0" smtClean="0"/>
              <a:t>Used to distinguish a message for one program from another</a:t>
            </a:r>
          </a:p>
          <a:p>
            <a:pPr marL="201168" lvl="1" indent="0">
              <a:buNone/>
            </a:pPr>
            <a:endParaRPr lang="en-US" sz="2600" dirty="0"/>
          </a:p>
          <a:p>
            <a:pPr marL="201168" lvl="1" indent="0">
              <a:buNone/>
            </a:pPr>
            <a:r>
              <a:rPr lang="en-US" sz="2600" dirty="0" smtClean="0"/>
              <a:t>When </a:t>
            </a:r>
            <a:r>
              <a:rPr lang="en-US" sz="2600" dirty="0"/>
              <a:t>you start running a server process, you tell the operating system what port number to associate with it. This is called </a:t>
            </a:r>
            <a:r>
              <a:rPr lang="en-US" sz="2600" b="1" dirty="0"/>
              <a:t>binding</a:t>
            </a:r>
            <a:r>
              <a:rPr lang="en-US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2510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 defaults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many well-known ports, i.e. the ports that will be used by default for particular protocols: 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21</a:t>
            </a:r>
            <a:r>
              <a:rPr lang="en-US" dirty="0"/>
              <a:t>: File Transfer Protocol (FTP) 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22</a:t>
            </a:r>
            <a:r>
              <a:rPr lang="en-US" dirty="0"/>
              <a:t>: Secure Shell (SSH) 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23</a:t>
            </a:r>
            <a:r>
              <a:rPr lang="en-US" dirty="0"/>
              <a:t>: Telnet remote login service 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25</a:t>
            </a:r>
            <a:r>
              <a:rPr lang="en-US" dirty="0"/>
              <a:t>: Simple Mail Transfer Protocol (SMTP) 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53</a:t>
            </a:r>
            <a:r>
              <a:rPr lang="en-US" dirty="0"/>
              <a:t>: Domain Name System (DNS) service 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80</a:t>
            </a:r>
            <a:r>
              <a:rPr lang="en-US" dirty="0"/>
              <a:t>: Hypertext Transfer Protocol (HTTP) used in the World Wide Web 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110</a:t>
            </a:r>
            <a:r>
              <a:rPr lang="en-US" dirty="0"/>
              <a:t>: Post Office Protocol (POP3) 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119</a:t>
            </a:r>
            <a:r>
              <a:rPr lang="en-US" dirty="0"/>
              <a:t>: Network News Transfer Protocol (NNTP) 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123</a:t>
            </a:r>
            <a:r>
              <a:rPr lang="en-US" dirty="0"/>
              <a:t>: Network Time Protocol (NTP) 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143</a:t>
            </a:r>
            <a:r>
              <a:rPr lang="en-US" dirty="0"/>
              <a:t>: Internet Message Access Protocol (IMAP) 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161</a:t>
            </a:r>
            <a:r>
              <a:rPr lang="en-US" dirty="0"/>
              <a:t>: Simple Network Management Protocol (SNMP) 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194</a:t>
            </a:r>
            <a:r>
              <a:rPr lang="en-US" dirty="0"/>
              <a:t>: Internet Relay Chat (IRC) 443: HTTP Secure (HTTPS)</a:t>
            </a:r>
          </a:p>
        </p:txBody>
      </p:sp>
    </p:spTree>
    <p:extLst>
      <p:ext uri="{BB962C8B-B14F-4D97-AF65-F5344CB8AC3E}">
        <p14:creationId xmlns:p14="http://schemas.microsoft.com/office/powerpoint/2010/main" val="1061537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evelopment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- We have been using 3000 in examples but you can use whatever number you want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pp.listen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(3000);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933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CORS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Allows us to access our code on </a:t>
            </a:r>
            <a:r>
              <a:rPr lang="en-US" sz="2800" dirty="0" err="1" smtClean="0"/>
              <a:t>localhost</a:t>
            </a:r>
            <a:r>
              <a:rPr lang="en-US" sz="2800" dirty="0" smtClean="0"/>
              <a:t>. </a:t>
            </a:r>
          </a:p>
          <a:p>
            <a:pPr lvl="1"/>
            <a:r>
              <a:rPr lang="en-US" sz="2800" dirty="0" smtClean="0"/>
              <a:t>otherwise </a:t>
            </a:r>
            <a:r>
              <a:rPr lang="en-US" sz="2800" dirty="0" err="1" smtClean="0"/>
              <a:t>NodeJS</a:t>
            </a:r>
            <a:r>
              <a:rPr lang="en-US" sz="2800" dirty="0" smtClean="0"/>
              <a:t> thinks we are on different machines</a:t>
            </a:r>
            <a:endParaRPr lang="en-US" sz="2800" dirty="0"/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  <a:p>
            <a:pPr marL="201168" lvl="1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express.static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('public'));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801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990887" cy="402336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type of request we are making right now is GET</a:t>
            </a:r>
          </a:p>
          <a:p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2800" dirty="0" smtClean="0"/>
              <a:t>: an object representing the request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</a:t>
            </a:r>
            <a:r>
              <a:rPr lang="en-US" sz="2800" dirty="0" smtClean="0"/>
              <a:t>: an object representing the response</a:t>
            </a:r>
            <a:endParaRPr lang="en-US" sz="2800" dirty="0"/>
          </a:p>
          <a:p>
            <a:endParaRPr lang="en-US" sz="2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('/', function 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res)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res.header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("Access-Control-Allow-Origin", "*");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('Hello World!');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4109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Query Parameters in Express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960743" cy="4023360"/>
          </a:xfrm>
        </p:spPr>
        <p:txBody>
          <a:bodyPr>
            <a:noAutofit/>
          </a:bodyPr>
          <a:lstStyle/>
          <a:p>
            <a:r>
              <a:rPr lang="en-US" sz="2800" dirty="0"/>
              <a:t>Query parameters are saved in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req.query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('/', function 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res)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res.header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("Access-Control-Allow-Origin",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"*");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queryParams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req.query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console.log(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queryParams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name = req.query.name;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'Hello' + name);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483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Write a web service that takes an exponent and </a:t>
            </a:r>
            <a:r>
              <a:rPr lang="en-US" sz="2800" dirty="0" smtClean="0"/>
              <a:t>base </a:t>
            </a:r>
            <a:r>
              <a:rPr lang="en-US" sz="2800" dirty="0" smtClean="0"/>
              <a:t>as parameters and outputs the based raised to the exponent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517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-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183277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{"city": "London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country": "CA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weather":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{"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temperature": 80.35,"icon": "02d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"},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{"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temperature": 83.59,"icon": "01d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"},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{"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temperature": 72.14,"icon": "10d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"},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{"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temperature":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56.50,"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icon": "01d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"},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{"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temperature": 61.84,"icon": "01d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"},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{"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temperature": 67.93,"icon": "01d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"},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{"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temperature": 76.06,"icon": "01d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]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cs typeface="Courier New" panose="02070309020205020404" pitchFamily="49" charset="0"/>
              </a:rPr>
              <a:t>Write code to add an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h1</a:t>
            </a:r>
            <a:r>
              <a:rPr lang="en-US" dirty="0" smtClean="0">
                <a:cs typeface="Courier New" panose="02070309020205020404" pitchFamily="49" charset="0"/>
              </a:rPr>
              <a:t> to a page containing the city name and a list with each element containing the temperature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956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reminder: bad style - </a:t>
            </a:r>
            <a:r>
              <a:rPr lang="en-US" dirty="0"/>
              <a:t>the </a:t>
            </a:r>
            <a:r>
              <a:rPr lang="en-US" dirty="0" err="1"/>
              <a:t>eval</a:t>
            </a:r>
            <a:r>
              <a:rPr lang="en-US" dirty="0"/>
              <a:t> function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7280" y="1923726"/>
            <a:ext cx="10058400" cy="923330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data =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JSON.parse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this.responseText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data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this.responseText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don't do this!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91317" y="3033422"/>
            <a:ext cx="8945822" cy="21515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JavaScript includes an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eval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keyword that takes a string and runs it as code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is essentially the same as what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JSON.parse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does,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but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JSON.parse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filters out potentially dangerous code;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eval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doesn't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eval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is evil and should not be used!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10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server code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1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URLs and web </a:t>
            </a:r>
            <a:r>
              <a:rPr lang="en-US" dirty="0" smtClean="0"/>
              <a:t>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70083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http://server/path/file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80" y="2129549"/>
            <a:ext cx="10058400" cy="4182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usually when you type a URL in your browser: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your computer looks up the server's IP address using DNS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your browser connects to that IP address and requests the given file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the web server software (e.g. Apache) grabs that file from the server's local file 	system, and sends back its contents to you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some URLs actually specify 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programs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that the web server should run, and then send 	their output back to you as the result: 	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http://localhost:3000/service1.js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the above URL tells the server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localhost:3000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to run the 	program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service1.js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 send back its output</a:t>
            </a:r>
          </a:p>
        </p:txBody>
      </p:sp>
    </p:spTree>
    <p:extLst>
      <p:ext uri="{BB962C8B-B14F-4D97-AF65-F5344CB8AC3E}">
        <p14:creationId xmlns:p14="http://schemas.microsoft.com/office/powerpoint/2010/main" val="154982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Server-Side web </a:t>
            </a:r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3101008"/>
            <a:ext cx="10058400" cy="27680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 server-side </a:t>
            </a:r>
            <a:r>
              <a:rPr lang="en-US" sz="2200" dirty="0"/>
              <a:t>pages are programs written using one of many web programming languages/frameworks</a:t>
            </a:r>
          </a:p>
          <a:p>
            <a:pPr lvl="1"/>
            <a:r>
              <a:rPr lang="en-US" sz="2200" dirty="0"/>
              <a:t>examples</a:t>
            </a:r>
            <a:r>
              <a:rPr lang="en-US" sz="2200" dirty="0" smtClean="0"/>
              <a:t>: </a:t>
            </a:r>
            <a:r>
              <a:rPr lang="en-US" sz="2200" dirty="0" smtClean="0">
                <a:hlinkClick r:id="rId2"/>
              </a:rPr>
              <a:t>Node.js</a:t>
            </a:r>
            <a:r>
              <a:rPr lang="en-US" sz="2200" dirty="0"/>
              <a:t> </a:t>
            </a:r>
            <a:r>
              <a:rPr lang="en-US" sz="2200" dirty="0">
                <a:hlinkClick r:id="rId3"/>
              </a:rPr>
              <a:t>PHP</a:t>
            </a:r>
            <a:r>
              <a:rPr lang="en-US" sz="2200" dirty="0"/>
              <a:t>, </a:t>
            </a:r>
            <a:r>
              <a:rPr lang="en-US" sz="2200" dirty="0">
                <a:hlinkClick r:id="rId4"/>
              </a:rPr>
              <a:t>Java/JSP</a:t>
            </a:r>
            <a:r>
              <a:rPr lang="en-US" sz="2200" dirty="0"/>
              <a:t>, </a:t>
            </a:r>
            <a:r>
              <a:rPr lang="en-US" sz="2200" dirty="0">
                <a:hlinkClick r:id="rId5"/>
              </a:rPr>
              <a:t>Ruby on Rails</a:t>
            </a:r>
            <a:r>
              <a:rPr lang="en-US" sz="2200" dirty="0"/>
              <a:t>, </a:t>
            </a:r>
            <a:r>
              <a:rPr lang="en-US" sz="2200" dirty="0">
                <a:hlinkClick r:id="rId6"/>
              </a:rPr>
              <a:t>ASP.NET</a:t>
            </a:r>
            <a:r>
              <a:rPr lang="en-US" sz="2200" dirty="0"/>
              <a:t>, </a:t>
            </a:r>
            <a:r>
              <a:rPr lang="en-US" sz="2200" dirty="0">
                <a:hlinkClick r:id="rId7"/>
              </a:rPr>
              <a:t>Python</a:t>
            </a:r>
            <a:r>
              <a:rPr lang="en-US" sz="2200" dirty="0"/>
              <a:t>, </a:t>
            </a:r>
            <a:r>
              <a:rPr lang="en-US" sz="2200" dirty="0">
                <a:hlinkClick r:id="rId8"/>
              </a:rPr>
              <a:t>Perl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 the </a:t>
            </a:r>
            <a:r>
              <a:rPr lang="en-US" sz="2200" dirty="0"/>
              <a:t>web server contains software that allows it to run those programs and send back their output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 each </a:t>
            </a:r>
            <a:r>
              <a:rPr lang="en-US" sz="2200" dirty="0"/>
              <a:t>language/framework has its pros and cons</a:t>
            </a:r>
          </a:p>
          <a:p>
            <a:pPr lvl="1"/>
            <a:r>
              <a:rPr lang="en-US" sz="2200" dirty="0"/>
              <a:t>we </a:t>
            </a:r>
            <a:r>
              <a:rPr lang="en-US" sz="2200" dirty="0" smtClean="0"/>
              <a:t>will use Node </a:t>
            </a:r>
            <a:r>
              <a:rPr lang="en-US" sz="2200" dirty="0"/>
              <a:t>for server-side </a:t>
            </a:r>
            <a:r>
              <a:rPr lang="en-US" sz="2200" dirty="0" smtClean="0"/>
              <a:t>programming</a:t>
            </a:r>
            <a:endParaRPr lang="en-US" sz="2200" dirty="0"/>
          </a:p>
          <a:p>
            <a:endParaRPr lang="en-US" sz="2200" dirty="0"/>
          </a:p>
        </p:txBody>
      </p:sp>
      <p:pic>
        <p:nvPicPr>
          <p:cNvPr id="2050" name="Picture 2" descr="php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439" y="2100096"/>
            <a:ext cx="1143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jsp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594" y="2209632"/>
            <a:ext cx="161925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uby on rails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351" y="2033668"/>
            <a:ext cx="82867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asp.net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2801" y="2209632"/>
            <a:ext cx="102870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ode.js on light backgroun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50" y="2100096"/>
            <a:ext cx="1341628" cy="82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82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76213"/>
            <a:ext cx="10058400" cy="1450757"/>
          </a:xfrm>
        </p:spPr>
        <p:txBody>
          <a:bodyPr/>
          <a:lstStyle/>
          <a:p>
            <a:r>
              <a:rPr lang="en-US" dirty="0"/>
              <a:t>Lifecycle of a </a:t>
            </a:r>
            <a:r>
              <a:rPr lang="en-US" dirty="0" smtClean="0"/>
              <a:t>web request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4809864"/>
            <a:ext cx="10058400" cy="147440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browser requests 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.html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file with no Ajax requests in the JavaScript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     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static content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): server just sends that file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browser requests 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200" dirty="0" smtClean="0">
                <a:solidFill>
                  <a:srgbClr val="22444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html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file with an Ajax request in the JavaScript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      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dynamic content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): server reads it, runs any script code inside it </a:t>
            </a:r>
          </a:p>
        </p:txBody>
      </p:sp>
      <p:sp>
        <p:nvSpPr>
          <p:cNvPr id="3" name="Rectangle 2"/>
          <p:cNvSpPr/>
          <p:nvPr/>
        </p:nvSpPr>
        <p:spPr>
          <a:xfrm>
            <a:off x="1911927" y="2034057"/>
            <a:ext cx="1891146" cy="2517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18218" y="2034057"/>
            <a:ext cx="1891146" cy="2517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803073" y="2649682"/>
            <a:ext cx="3595254" cy="311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813463" y="3969326"/>
            <a:ext cx="3584864" cy="415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14768" y="2034057"/>
            <a:ext cx="154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Web Browser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524751" y="2074433"/>
            <a:ext cx="154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7524751" y="2535382"/>
            <a:ext cx="1359476" cy="61306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484053" y="3860224"/>
            <a:ext cx="1359476" cy="61306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484053" y="2663760"/>
            <a:ext cx="148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Node.js Script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355899" y="3139969"/>
            <a:ext cx="942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execute script</a:t>
            </a:r>
            <a:endParaRPr lang="en-US" dirty="0"/>
          </a:p>
        </p:txBody>
      </p:sp>
      <p:cxnSp>
        <p:nvCxnSpPr>
          <p:cNvPr id="23" name="Straight Arrow Connector 22"/>
          <p:cNvCxnSpPr>
            <a:endCxn id="16" idx="0"/>
          </p:cNvCxnSpPr>
          <p:nvPr/>
        </p:nvCxnSpPr>
        <p:spPr>
          <a:xfrm flipH="1">
            <a:off x="8163791" y="3139969"/>
            <a:ext cx="40698" cy="72025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6927" y="3860224"/>
            <a:ext cx="1257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Response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78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web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CSC 337 hello world server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express = require("express");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app = express();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express.static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('public'));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('/', function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res)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res.header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("Access-Control-Allow-Origin", "*");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('Hello World!');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app.listen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(3000);</a:t>
            </a:r>
          </a:p>
        </p:txBody>
      </p:sp>
    </p:spTree>
    <p:extLst>
      <p:ext uri="{BB962C8B-B14F-4D97-AF65-F5344CB8AC3E}">
        <p14:creationId xmlns:p14="http://schemas.microsoft.com/office/powerpoint/2010/main" val="3962068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ExpressJS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We're </a:t>
            </a:r>
            <a:r>
              <a:rPr lang="en-US" sz="2800" dirty="0"/>
              <a:t>going to use a library called </a:t>
            </a:r>
            <a:r>
              <a:rPr lang="en-US" sz="2800" dirty="0" err="1"/>
              <a:t>ExpressJS</a:t>
            </a:r>
            <a:r>
              <a:rPr lang="en-US" sz="2800" dirty="0"/>
              <a:t> on top of </a:t>
            </a:r>
            <a:r>
              <a:rPr lang="en-US" sz="2800" dirty="0" err="1" smtClean="0"/>
              <a:t>NodeJS</a:t>
            </a:r>
            <a:endParaRPr lang="en-US" sz="2800" dirty="0"/>
          </a:p>
          <a:p>
            <a:endParaRPr lang="en-US" sz="2800" dirty="0" smtClean="0"/>
          </a:p>
          <a:p>
            <a:pPr lvl="1"/>
            <a:r>
              <a:rPr lang="en-US" sz="2800" dirty="0"/>
              <a:t>I</a:t>
            </a:r>
            <a:r>
              <a:rPr lang="en-US" sz="2800" dirty="0" smtClean="0"/>
              <a:t>t is a lightweight framework that will help us organize our code</a:t>
            </a:r>
          </a:p>
        </p:txBody>
      </p:sp>
    </p:spTree>
    <p:extLst>
      <p:ext uri="{BB962C8B-B14F-4D97-AF65-F5344CB8AC3E}">
        <p14:creationId xmlns:p14="http://schemas.microsoft.com/office/powerpoint/2010/main" val="349749790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2003</TotalTime>
  <Words>725</Words>
  <Application>Microsoft Office PowerPoint</Application>
  <PresentationFormat>Widescreen</PresentationFormat>
  <Paragraphs>148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Consolas</vt:lpstr>
      <vt:lpstr>Courier New</vt:lpstr>
      <vt:lpstr>Retrospect</vt:lpstr>
      <vt:lpstr>CSc 337</vt:lpstr>
      <vt:lpstr>Weather - exercise</vt:lpstr>
      <vt:lpstr>reminder: bad style - the eval function</vt:lpstr>
      <vt:lpstr>Writing server code</vt:lpstr>
      <vt:lpstr>URLs and web servers</vt:lpstr>
      <vt:lpstr>Server-Side web programming</vt:lpstr>
      <vt:lpstr>Lifecycle of a web request</vt:lpstr>
      <vt:lpstr>Basic web service</vt:lpstr>
      <vt:lpstr>ExpressJS</vt:lpstr>
      <vt:lpstr>Basic web service</vt:lpstr>
      <vt:lpstr>require()</vt:lpstr>
      <vt:lpstr>listen() </vt:lpstr>
      <vt:lpstr>Ports and binding</vt:lpstr>
      <vt:lpstr>Port defaults</vt:lpstr>
      <vt:lpstr>Development Server</vt:lpstr>
      <vt:lpstr>Avoiding CORS Errors</vt:lpstr>
      <vt:lpstr>Making a Request</vt:lpstr>
      <vt:lpstr>Get Query Parameters in Express</vt:lpstr>
      <vt:lpstr>Exercise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22</cp:revision>
  <dcterms:created xsi:type="dcterms:W3CDTF">2014-11-13T22:52:54Z</dcterms:created>
  <dcterms:modified xsi:type="dcterms:W3CDTF">2019-03-12T04:45:09Z</dcterms:modified>
</cp:coreProperties>
</file>