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83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91" r:id="rId26"/>
    <p:sldId id="292" r:id="rId27"/>
    <p:sldId id="293" r:id="rId28"/>
    <p:sldId id="294" r:id="rId29"/>
    <p:sldId id="295" r:id="rId30"/>
    <p:sldId id="296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F9FF"/>
    <a:srgbClr val="E1F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7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dirty="0"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3/28/2019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3/28/2019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dev.mysql.com/doc/refman/5.0/en/select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dev.mysql.com/doc/refman/5.0/en/pattern-matching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Relational_database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cssref/pr_tab_border-spacing.asp" TargetMode="External"/><Relationship Id="rId2" Type="http://schemas.openxmlformats.org/officeDocument/2006/relationships/hyperlink" Target="http://www.w3schools.com/cssref/pr_tab_border-collapse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3schools.com/cssref/pr_tab_table-layout.asp" TargetMode="External"/><Relationship Id="rId5" Type="http://schemas.openxmlformats.org/officeDocument/2006/relationships/hyperlink" Target="http://www.w3schools.com/cssref/pr_tab_empty-cells.asp" TargetMode="External"/><Relationship Id="rId4" Type="http://schemas.openxmlformats.org/officeDocument/2006/relationships/hyperlink" Target="http://www.w3schools.com/cssref/pr_tab_caption-side.asp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LAMP_(software_bundle)" TargetMode="External"/><Relationship Id="rId3" Type="http://schemas.openxmlformats.org/officeDocument/2006/relationships/hyperlink" Target="http://www.microsoft.com/sql/" TargetMode="External"/><Relationship Id="rId7" Type="http://schemas.openxmlformats.org/officeDocument/2006/relationships/hyperlink" Target="http://www.mysql.com/" TargetMode="External"/><Relationship Id="rId2" Type="http://schemas.openxmlformats.org/officeDocument/2006/relationships/hyperlink" Target="http://en.wikipedia.org/wiki/Oracle_databas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qlite.org/" TargetMode="External"/><Relationship Id="rId5" Type="http://schemas.openxmlformats.org/officeDocument/2006/relationships/hyperlink" Target="http://www.postgresql.org/" TargetMode="External"/><Relationship Id="rId4" Type="http://schemas.openxmlformats.org/officeDocument/2006/relationships/hyperlink" Target="http://en.wikipedia.org/wiki/Microsoft_Access" TargetMode="External"/><Relationship Id="rId9" Type="http://schemas.openxmlformats.org/officeDocument/2006/relationships/image" Target="../media/image2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Sq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CSC 337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Lecture </a:t>
            </a:r>
            <a:r>
              <a:rPr lang="en-US" smtClean="0"/>
              <a:t>20: </a:t>
            </a:r>
            <a:r>
              <a:rPr lang="en-US" dirty="0" smtClean="0"/>
              <a:t>Relational Databases and SQL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399" y="2005982"/>
            <a:ext cx="6751983" cy="2319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66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SQL SELECT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61214"/>
          </a:xfr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SELECT column(s) FROM table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                    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SQL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2276061"/>
            <a:ext cx="10058400" cy="430887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SELECT name, code FROM countries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                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SQL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069337"/>
              </p:ext>
            </p:extLst>
          </p:nvPr>
        </p:nvGraphicFramePr>
        <p:xfrm>
          <a:off x="1097280" y="2835882"/>
          <a:ext cx="1954350" cy="2834640"/>
        </p:xfrm>
        <a:graphic>
          <a:graphicData uri="http://schemas.openxmlformats.org/drawingml/2006/table">
            <a:tbl>
              <a:tblPr/>
              <a:tblGrid>
                <a:gridCol w="1218854"/>
                <a:gridCol w="735496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name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code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China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CHN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United States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IND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Indonesia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USA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Brazil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BRA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Pakistan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PAK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...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...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329608" y="2994174"/>
            <a:ext cx="7826072" cy="279784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2"/>
              </a:rPr>
              <a:t>SELECT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statement searches a database and returns a set of results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 column name(s) written after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SELECT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filter which parts of the rows are returned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table and column names are case-sensitive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1072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DISTINCT modifier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796039"/>
            <a:ext cx="10058400" cy="380631"/>
          </a:xfr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US" sz="22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DISTINCT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column(s) FROM table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            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2145898"/>
            <a:ext cx="55483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eliminates duplicates from the result set</a:t>
            </a:r>
            <a:endParaRPr lang="en-US" sz="2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2572701"/>
            <a:ext cx="3971677" cy="769441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SELECT language</a:t>
            </a:r>
          </a:p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FROM languages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SQL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24261" y="2607563"/>
            <a:ext cx="4426226" cy="769441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US" sz="22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DISTINCT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language</a:t>
            </a:r>
          </a:p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FROM languages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SQL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993052"/>
              </p:ext>
            </p:extLst>
          </p:nvPr>
        </p:nvGraphicFramePr>
        <p:xfrm>
          <a:off x="5204580" y="2587441"/>
          <a:ext cx="1383999" cy="3291840"/>
        </p:xfrm>
        <a:graphic>
          <a:graphicData uri="http://schemas.openxmlformats.org/drawingml/2006/table">
            <a:tbl>
              <a:tblPr/>
              <a:tblGrid>
                <a:gridCol w="1383999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language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Dutch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English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English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Papiamento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Spanish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Spanish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Spanish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...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074344"/>
              </p:ext>
            </p:extLst>
          </p:nvPr>
        </p:nvGraphicFramePr>
        <p:xfrm>
          <a:off x="8518007" y="3545537"/>
          <a:ext cx="1238733" cy="2194560"/>
        </p:xfrm>
        <a:graphic>
          <a:graphicData uri="http://schemas.openxmlformats.org/drawingml/2006/table">
            <a:tbl>
              <a:tblPr/>
              <a:tblGrid>
                <a:gridCol w="1238733"/>
              </a:tblGrid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language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Dutch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English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Papiamento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Spanish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...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691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WHERE clause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60753"/>
          </a:xfr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SELECT column(s) FROM table </a:t>
            </a:r>
            <a:r>
              <a:rPr lang="en-US" sz="22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condition(s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   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SQL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2206487"/>
            <a:ext cx="10058400" cy="400110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SELECT name, population FROM cities 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 </a:t>
            </a:r>
            <a:r>
              <a:rPr lang="en-US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country_code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"FSM";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770771"/>
              </p:ext>
            </p:extLst>
          </p:nvPr>
        </p:nvGraphicFramePr>
        <p:xfrm>
          <a:off x="1097280" y="2821968"/>
          <a:ext cx="1755567" cy="1097280"/>
        </p:xfrm>
        <a:graphic>
          <a:graphicData uri="http://schemas.openxmlformats.org/drawingml/2006/table">
            <a:tbl>
              <a:tblPr/>
              <a:tblGrid>
                <a:gridCol w="642385"/>
                <a:gridCol w="1113182"/>
              </a:tblGrid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name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population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Weno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22000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Palikir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8600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097280" y="4188540"/>
            <a:ext cx="10058400" cy="196684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WHERE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clause filters out rows based on their columns' data values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 large databases, it's critical to use a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WHERE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clause to reduce the result set size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suggestion: when trying to write a query, think of the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FROM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part first, then the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WHERE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part, and lastly the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SELECT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part</a:t>
            </a:r>
          </a:p>
        </p:txBody>
      </p:sp>
    </p:spTree>
    <p:extLst>
      <p:ext uri="{BB962C8B-B14F-4D97-AF65-F5344CB8AC3E}">
        <p14:creationId xmlns:p14="http://schemas.microsoft.com/office/powerpoint/2010/main" val="185296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about the WHERE clause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60753"/>
          </a:xfr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WHERE column operator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value(s)                    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SQL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2206487"/>
            <a:ext cx="10058400" cy="430887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SELECT name,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gnp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FROM countries </a:t>
            </a:r>
            <a:r>
              <a:rPr lang="en-US" sz="22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 </a:t>
            </a:r>
            <a:r>
              <a:rPr lang="en-US" sz="22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gnp</a:t>
            </a:r>
            <a:r>
              <a:rPr lang="en-US" sz="22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 2000000</a:t>
            </a:r>
            <a:r>
              <a:rPr lang="en-US" sz="22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SQL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097280" y="2702410"/>
            <a:ext cx="9671212" cy="270551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WHERE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portion of a SELECT statement can use the following operators: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&gt;=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&lt;=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&lt;&gt;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: not equal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BETWEEN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000044"/>
                </a:solidFill>
                <a:effectLst/>
                <a:latin typeface="Helvetica" panose="020B0604020202020204" pitchFamily="34" charset="0"/>
              </a:rPr>
              <a:t>min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AND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000044"/>
                </a:solidFill>
                <a:effectLst/>
                <a:latin typeface="Helvetica" panose="020B0604020202020204" pitchFamily="34" charset="0"/>
              </a:rPr>
              <a:t>max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LIKE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000044"/>
                </a:solidFill>
                <a:effectLst/>
                <a:latin typeface="Helvetica" panose="020B0604020202020204" pitchFamily="34" charset="0"/>
                <a:hlinkClick r:id="rId2"/>
              </a:rPr>
              <a:t>pattern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(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000044"/>
                </a:solidFill>
                <a:effectLst/>
                <a:latin typeface="Helvetica" panose="020B0604020202020204" pitchFamily="34" charset="0"/>
              </a:rPr>
              <a:t>value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000044"/>
                </a:solidFill>
                <a:effectLst/>
                <a:latin typeface="Helvetica" panose="020B0604020202020204" pitchFamily="34" charset="0"/>
              </a:rPr>
              <a:t>value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..., 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000044"/>
                </a:solidFill>
                <a:effectLst/>
                <a:latin typeface="Helvetica" panose="020B0604020202020204" pitchFamily="34" charset="0"/>
              </a:rPr>
              <a:t>value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440237"/>
              </p:ext>
            </p:extLst>
          </p:nvPr>
        </p:nvGraphicFramePr>
        <p:xfrm>
          <a:off x="6603241" y="3211581"/>
          <a:ext cx="4091262" cy="1828800"/>
        </p:xfrm>
        <a:graphic>
          <a:graphicData uri="http://schemas.openxmlformats.org/drawingml/2006/table">
            <a:tbl>
              <a:tblPr/>
              <a:tblGrid>
                <a:gridCol w="1363754"/>
                <a:gridCol w="1363754"/>
                <a:gridCol w="1363754"/>
              </a:tblGrid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code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name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gnp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JPN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Japan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3787042.00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DEU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Germany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2133367.00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USA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United States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8510700.00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...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...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...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73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WHERE clauses: AND, 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60753"/>
          </a:xfr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SELECT * FROM cities WHERE code = 'USA' AND population &gt;= 2000000;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387306"/>
              </p:ext>
            </p:extLst>
          </p:nvPr>
        </p:nvGraphicFramePr>
        <p:xfrm>
          <a:off x="3104667" y="2652792"/>
          <a:ext cx="5880305" cy="1828800"/>
        </p:xfrm>
        <a:graphic>
          <a:graphicData uri="http://schemas.openxmlformats.org/drawingml/2006/table">
            <a:tbl>
              <a:tblPr/>
              <a:tblGrid>
                <a:gridCol w="672202"/>
                <a:gridCol w="1262270"/>
                <a:gridCol w="1593711"/>
                <a:gridCol w="1176061"/>
                <a:gridCol w="1176061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id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name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country_code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district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population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3793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New York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USA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New York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8008278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3794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Los Angeles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USA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California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3694820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3795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Chicago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USA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Illinois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2896016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...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...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...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...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...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983973" y="4633770"/>
            <a:ext cx="8210877" cy="122818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multiple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WHERE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conditions can be combined using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AND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OR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59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Approximate matches: LIKE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0388"/>
          </a:xfr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WHERE column LIKE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pattern                          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SQL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2276061"/>
            <a:ext cx="10058400" cy="769441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SELECT code, name, population FROM countries WHERE name </a:t>
            </a:r>
            <a:r>
              <a:rPr lang="en-US" sz="22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LIKE 'United</a:t>
            </a:r>
            <a:r>
              <a:rPr lang="en-US" sz="22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%'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                                  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SQL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8601903"/>
              </p:ext>
            </p:extLst>
          </p:nvPr>
        </p:nvGraphicFramePr>
        <p:xfrm>
          <a:off x="1097280" y="3540319"/>
          <a:ext cx="4001810" cy="2103120"/>
        </p:xfrm>
        <a:graphic>
          <a:graphicData uri="http://schemas.openxmlformats.org/drawingml/2006/table">
            <a:tbl>
              <a:tblPr/>
              <a:tblGrid>
                <a:gridCol w="533700"/>
                <a:gridCol w="2225718"/>
                <a:gridCol w="1242392"/>
              </a:tblGrid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code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name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population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ARE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United Arab Emirates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2441000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GBR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United Kingdom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59623400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USA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United States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278357000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UMI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United States Minor Outlying Islands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0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506278" y="3346846"/>
            <a:ext cx="5718976" cy="249006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LIKE '</a:t>
            </a: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rgbClr val="000044"/>
                </a:solidFill>
                <a:effectLst/>
                <a:latin typeface="Helvetica" panose="020B0604020202020204" pitchFamily="34" charset="0"/>
                <a:cs typeface="Consolas" panose="020B0609020204030204" pitchFamily="49" charset="0"/>
              </a:rPr>
              <a:t>text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%'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searches for text that starts with a given prefix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LIKE '%</a:t>
            </a: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rgbClr val="000044"/>
                </a:solidFill>
                <a:effectLst/>
                <a:latin typeface="Helvetica" panose="020B0604020202020204" pitchFamily="34" charset="0"/>
                <a:cs typeface="Consolas" panose="020B0609020204030204" pitchFamily="49" charset="0"/>
              </a:rPr>
              <a:t>text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searches for text that ends with a given suffix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LIKE '%</a:t>
            </a: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rgbClr val="000044"/>
                </a:solidFill>
                <a:effectLst/>
                <a:latin typeface="Helvetica" panose="020B0604020202020204" pitchFamily="34" charset="0"/>
                <a:cs typeface="Consolas" panose="020B0609020204030204" pitchFamily="49" charset="0"/>
              </a:rPr>
              <a:t>text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%'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searches for text that contains a given substring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7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by a column: ORDER BY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776161"/>
            <a:ext cx="10058400" cy="360753"/>
          </a:xfr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ORDER BY column(s)                                   </a:t>
            </a:r>
            <a:r>
              <a:rPr lang="en-US" sz="2200" b="1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SQL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2136914"/>
            <a:ext cx="10058400" cy="769441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SELECT code, name, population FROM countries</a:t>
            </a:r>
          </a:p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WHERE name LIKE 'United%' </a:t>
            </a:r>
            <a:r>
              <a:rPr lang="en-US" sz="22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ORDER BY population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   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SQL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167318"/>
              </p:ext>
            </p:extLst>
          </p:nvPr>
        </p:nvGraphicFramePr>
        <p:xfrm>
          <a:off x="1097280" y="2984972"/>
          <a:ext cx="5313777" cy="1828800"/>
        </p:xfrm>
        <a:graphic>
          <a:graphicData uri="http://schemas.openxmlformats.org/drawingml/2006/table">
            <a:tbl>
              <a:tblPr/>
              <a:tblGrid>
                <a:gridCol w="552933"/>
                <a:gridCol w="3647661"/>
                <a:gridCol w="1113183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code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name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population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UMI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United States Minor Outlying Islands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0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ARE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United Arab Emirates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2441000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GBR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United Kingdom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59623400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USA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United States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278357000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530008" y="2908020"/>
            <a:ext cx="4625672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can write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ASC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or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DESC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to sort in ascending (default) or descending order: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6818243" y="4016016"/>
            <a:ext cx="4337437" cy="1107996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SELECT * FROM countries </a:t>
            </a:r>
            <a:r>
              <a:rPr lang="en-US" sz="22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ORDER BY population DESC</a:t>
            </a:r>
            <a:r>
              <a:rPr lang="en-US" sz="22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          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SQL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97280" y="5124888"/>
            <a:ext cx="100584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can specify multiple orderings in decreasing order of significance:</a:t>
            </a:r>
            <a:endParaRPr lang="en-US" sz="2200" dirty="0"/>
          </a:p>
        </p:txBody>
      </p:sp>
      <p:sp>
        <p:nvSpPr>
          <p:cNvPr id="11" name="Rectangle 10"/>
          <p:cNvSpPr/>
          <p:nvPr/>
        </p:nvSpPr>
        <p:spPr>
          <a:xfrm>
            <a:off x="1129870" y="5649609"/>
            <a:ext cx="10025810" cy="430887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SELECT * FROM countries </a:t>
            </a:r>
            <a:r>
              <a:rPr lang="en-US" sz="22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ORDER BY population DESC, </a:t>
            </a:r>
            <a:r>
              <a:rPr lang="en-US" sz="22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gnp</a:t>
            </a:r>
            <a:r>
              <a:rPr lang="en-US" sz="22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SQL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13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Limiting rows: </a:t>
            </a:r>
            <a:r>
              <a:rPr lang="en-US" dirty="0" smtClean="0"/>
              <a:t>LIMIT 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70692"/>
          </a:xfr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LIMIT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number                                      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SQL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2216426"/>
            <a:ext cx="10058400" cy="430887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SELECT name FROM cities WHERE name LIKE 'K%' LIMIT 5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SQL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678984"/>
              </p:ext>
            </p:extLst>
          </p:nvPr>
        </p:nvGraphicFramePr>
        <p:xfrm>
          <a:off x="1096963" y="2760345"/>
          <a:ext cx="1914594" cy="2194560"/>
        </p:xfrm>
        <a:graphic>
          <a:graphicData uri="http://schemas.openxmlformats.org/drawingml/2006/table">
            <a:tbl>
              <a:tblPr/>
              <a:tblGrid>
                <a:gridCol w="1914594"/>
              </a:tblGrid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name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Kabul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Khulna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Kingston upon Hull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Koudougou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err="1">
                          <a:effectLst/>
                        </a:rPr>
                        <a:t>Kafr</a:t>
                      </a:r>
                      <a:r>
                        <a:rPr lang="en-US" dirty="0">
                          <a:effectLst/>
                        </a:rPr>
                        <a:t> al-</a:t>
                      </a:r>
                      <a:r>
                        <a:rPr lang="en-US" dirty="0" err="1">
                          <a:effectLst/>
                        </a:rPr>
                        <a:t>Dawwar</a:t>
                      </a:r>
                      <a:endParaRPr lang="en-US" dirty="0">
                        <a:effectLst/>
                      </a:endParaRP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097280" y="5289752"/>
            <a:ext cx="10058399" cy="122818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can be used to get the top-N of a given category (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ORDER BY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and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LIMIT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also useful as a sanity check to make sure your query doesn't return 10</a:t>
            </a:r>
            <a:r>
              <a:rPr kumimoji="0" lang="en-US" sz="24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rows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58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Querying databases in Node.js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You will need to install the node package called </a:t>
            </a:r>
            <a:r>
              <a:rPr lang="en-US" sz="2400" dirty="0" err="1" smtClean="0"/>
              <a:t>mysql</a:t>
            </a:r>
            <a:r>
              <a:rPr lang="en-US" sz="2400" dirty="0" smtClean="0"/>
              <a:t>. </a:t>
            </a:r>
          </a:p>
          <a:p>
            <a:endParaRPr lang="en-US" sz="2400" dirty="0"/>
          </a:p>
          <a:p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npm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install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mysql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0976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Connecting to a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mysql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require('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mysql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 con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mysql.createConnection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host: </a:t>
            </a:r>
            <a:r>
              <a:rPr lang="en-US" b="1" dirty="0" smtClean="0">
                <a:cs typeface="Courier New" panose="02070309020205020404" pitchFamily="49" charset="0"/>
              </a:rPr>
              <a:t>hostname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database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b="1" dirty="0" err="1" smtClean="0">
                <a:cs typeface="Courier New" panose="02070309020205020404" pitchFamily="49" charset="0"/>
              </a:rPr>
              <a:t>databasename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user: </a:t>
            </a:r>
            <a:r>
              <a:rPr lang="en-US" b="1" dirty="0" smtClean="0">
                <a:cs typeface="Courier New" panose="02070309020205020404" pitchFamily="49" charset="0"/>
              </a:rPr>
              <a:t>username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password: </a:t>
            </a:r>
            <a:r>
              <a:rPr lang="en-US" b="1" dirty="0" smtClean="0">
                <a:cs typeface="Courier New" panose="02070309020205020404" pitchFamily="49" charset="0"/>
              </a:rPr>
              <a:t>password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debug: "true"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con.connect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(function(err) 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if (err) throw err;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console.log("Connected!");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265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 dirty="0" smtClean="0">
                <a:hlinkClick r:id="rId2"/>
              </a:rPr>
              <a:t>  relational </a:t>
            </a:r>
            <a:r>
              <a:rPr lang="en-US" sz="2400" b="1" dirty="0">
                <a:hlinkClick r:id="rId2"/>
              </a:rPr>
              <a:t>database</a:t>
            </a:r>
            <a:r>
              <a:rPr lang="en-US" sz="2400" dirty="0"/>
              <a:t>: A method of structuring data as tables associated to each other by shared attributes.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 a </a:t>
            </a:r>
            <a:r>
              <a:rPr lang="en-US" sz="2400" dirty="0"/>
              <a:t>table row corresponds to a unit of data called a </a:t>
            </a:r>
            <a:r>
              <a:rPr lang="en-US" sz="2400" b="1" dirty="0"/>
              <a:t>record</a:t>
            </a:r>
            <a:r>
              <a:rPr lang="en-US" sz="2400" dirty="0"/>
              <a:t>; a column corresponds to an attribute of that record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 relational </a:t>
            </a:r>
            <a:r>
              <a:rPr lang="en-US" sz="2400" dirty="0"/>
              <a:t>databases typically use </a:t>
            </a:r>
            <a:r>
              <a:rPr lang="en-US" sz="2400" b="1" dirty="0"/>
              <a:t>Structured Query Language</a:t>
            </a:r>
            <a:r>
              <a:rPr lang="en-US" sz="2400" dirty="0"/>
              <a:t> (SQL) to define, manage, and search </a:t>
            </a:r>
            <a:r>
              <a:rPr lang="en-US" sz="2400" dirty="0" smtClean="0"/>
              <a:t>data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8069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Connecting to a </a:t>
            </a:r>
            <a:r>
              <a:rPr lang="en-US" dirty="0"/>
              <a:t>D</a:t>
            </a:r>
            <a:r>
              <a:rPr lang="en-US" dirty="0" smtClean="0"/>
              <a:t>atabase </a:t>
            </a:r>
            <a:r>
              <a:rPr lang="en-US" dirty="0"/>
              <a:t>E</a:t>
            </a:r>
            <a:r>
              <a:rPr lang="en-US" dirty="0" smtClean="0"/>
              <a:t>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mysql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require('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mysql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 con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mysql.createConnection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host: "mysql.allisonobourn.com",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database: "csc337world",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user: "csc337traveler",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password: 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packmybags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debug: "true"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con.connect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(function(err) 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if (err) throw err;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console.log("Connected!");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8798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Querying a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10699485" cy="4023360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mysql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require('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mysql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 con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mysql.createConnection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host: "mysql.allisonobourn.com",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database: "csc337world",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user: "csc337traveler",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password: 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packmybags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debug: "true"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con.connect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(function(err) 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if (err) throw err;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console.log("Connected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!");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con.query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("SELECT * FROM cities WHERE name='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london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'", 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function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(err, result, fields) 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if (err) throw err;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console.log("Result: " + result[0]["name"]);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});</a:t>
            </a:r>
          </a:p>
        </p:txBody>
      </p:sp>
    </p:spTree>
    <p:extLst>
      <p:ext uri="{BB962C8B-B14F-4D97-AF65-F5344CB8AC3E}">
        <p14:creationId xmlns:p14="http://schemas.microsoft.com/office/powerpoint/2010/main" val="33165542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Querying a Database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result object returned by the query is a list of the rows that match the query. </a:t>
            </a:r>
          </a:p>
          <a:p>
            <a:r>
              <a:rPr lang="en-US" sz="2400" dirty="0" smtClean="0"/>
              <a:t>Data for each column can be gotten  by accessing the row at the column name. </a:t>
            </a:r>
          </a:p>
          <a:p>
            <a:endParaRPr lang="en-US" sz="2400" dirty="0"/>
          </a:p>
          <a:p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result[0]["name"] </a:t>
            </a:r>
            <a:r>
              <a:rPr lang="en-US" sz="2400" dirty="0" smtClean="0"/>
              <a:t>from the last slide returns the name of the city in the first returned row.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800726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 tables: &lt;table&gt;, &lt;</a:t>
            </a:r>
            <a:r>
              <a:rPr lang="en-US" dirty="0" err="1"/>
              <a:t>tr</a:t>
            </a:r>
            <a:r>
              <a:rPr lang="en-US" dirty="0"/>
              <a:t>&gt;, &lt;td&gt;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80631"/>
          </a:xfrm>
        </p:spPr>
        <p:txBody>
          <a:bodyPr/>
          <a:lstStyle/>
          <a:p>
            <a:pPr algn="ctr"/>
            <a:r>
              <a:rPr lang="en-US" i="1" dirty="0"/>
              <a:t>A 2D table of rows and columns of data (block element)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97280" y="2226365"/>
            <a:ext cx="10058400" cy="1200329"/>
          </a:xfrm>
          <a:prstGeom prst="rect">
            <a:avLst/>
          </a:prstGeom>
          <a:solidFill>
            <a:srgbClr val="E5F5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&lt;table&gt;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&gt;&lt;td&gt;1,1&lt;/td&gt;&lt;td&gt;1,2 okay&lt;/td&gt;&lt;/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&gt;&lt;td&gt;2,1 real wide&lt;/td&gt;&lt;td&gt;2,2&lt;/td&gt;&lt;/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&lt;/table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096961" y="3491865"/>
          <a:ext cx="2878690" cy="731520"/>
        </p:xfrm>
        <a:graphic>
          <a:graphicData uri="http://schemas.openxmlformats.org/drawingml/2006/table">
            <a:tbl>
              <a:tblPr/>
              <a:tblGrid>
                <a:gridCol w="1417639"/>
                <a:gridCol w="1461051"/>
              </a:tblGrid>
              <a:tr h="0">
                <a:tc>
                  <a:txBody>
                    <a:bodyPr/>
                    <a:lstStyle/>
                    <a:p>
                      <a:r>
                        <a:rPr lang="en-US"/>
                        <a:t>1,1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1,2 okay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2,1 real wide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097280" y="3437993"/>
            <a:ext cx="10058400" cy="923330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en-US" b="1" dirty="0" smtClean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output</a:t>
            </a:r>
            <a:endParaRPr lang="en-US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097281" y="4486923"/>
            <a:ext cx="10058400" cy="181295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table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defines the overall table, 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tr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each row, and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td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each cell's data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tables are useful for displaying large row/column data sets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NOTE: tables are sometimes used by novices for web page layout, but this is not proper semantic HTML and should be avoided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92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headers, captions: &lt;</a:t>
            </a:r>
            <a:r>
              <a:rPr lang="en-US" dirty="0" err="1"/>
              <a:t>th</a:t>
            </a:r>
            <a:r>
              <a:rPr lang="en-US" dirty="0"/>
              <a:t>&gt;, &lt;caption&gt;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762170"/>
          </a:xfrm>
          <a:solidFill>
            <a:srgbClr val="E5F5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&lt;table&gt;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&lt;caption&gt;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My important data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&lt;/caption&gt;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Column 1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&gt;&lt;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Column 2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&gt;&lt;td&gt;1,1&lt;/td&gt;&lt;td&gt;1,2 okay&lt;/td&gt;&lt;/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&gt;&lt;td&gt;2,1 real wide&lt;/td&gt;&lt;td&gt;2,2&lt;/td&gt;&lt;/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&lt;/table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096963" y="4031626"/>
          <a:ext cx="2689846" cy="1097280"/>
        </p:xfrm>
        <a:graphic>
          <a:graphicData uri="http://schemas.openxmlformats.org/drawingml/2006/table">
            <a:tbl>
              <a:tblPr/>
              <a:tblGrid>
                <a:gridCol w="1437515"/>
                <a:gridCol w="1252331"/>
              </a:tblGrid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Column 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Column 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1,1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1,2 okay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2,1 real wide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166537" y="3607904"/>
            <a:ext cx="2461246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My important data</a:t>
            </a:r>
          </a:p>
        </p:txBody>
      </p:sp>
      <p:sp>
        <p:nvSpPr>
          <p:cNvPr id="6" name="Rectangle 5"/>
          <p:cNvSpPr/>
          <p:nvPr/>
        </p:nvSpPr>
        <p:spPr>
          <a:xfrm>
            <a:off x="1097280" y="3607904"/>
            <a:ext cx="10058400" cy="1477328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en-US" b="1" dirty="0" smtClean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 smtClean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output</a:t>
            </a:r>
            <a:endParaRPr 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097280" y="5063759"/>
            <a:ext cx="10058400" cy="147440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th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cells in a row are considered headers; by default, they appear bold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caption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at the start of the table labels its meaning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31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Styling </a:t>
            </a:r>
            <a:r>
              <a:rPr lang="en-US" dirty="0" smtClean="0"/>
              <a:t>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97466"/>
          </a:xfrm>
          <a:solidFill>
            <a:srgbClr val="E5F5FF"/>
          </a:solidFill>
          <a:ln w="190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table { border: 2px solid black; caption-side: bottom; }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 font-style: italic; }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td { background-color: yellow; text-align: center; width: 30%; }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195981" y="2851574"/>
          <a:ext cx="3121634" cy="1097280"/>
        </p:xfrm>
        <a:graphic>
          <a:graphicData uri="http://schemas.openxmlformats.org/drawingml/2006/table">
            <a:tbl>
              <a:tblPr/>
              <a:tblGrid>
                <a:gridCol w="1560817"/>
                <a:gridCol w="156081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Column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Column 2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1,1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1,2 okay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2,1 real wide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2,2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834727" y="3940073"/>
            <a:ext cx="19030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My important data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97281" y="2739628"/>
            <a:ext cx="10058400" cy="1754326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en-US" b="1" dirty="0" smtClean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 smtClean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 smtClean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output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097280" y="4312092"/>
            <a:ext cx="10058400" cy="21515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all standard CSS styles can be applied to a table, row, or cell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table specific CSS properties: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2"/>
              </a:rPr>
              <a:t>border-collapse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3"/>
              </a:rPr>
              <a:t>border-spacing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4"/>
              </a:rPr>
              <a:t>caption-side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5"/>
              </a:rPr>
              <a:t>empty-cells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6"/>
              </a:rPr>
              <a:t>table-layout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76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border-collapse property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668866"/>
          </a:xfrm>
          <a:solidFill>
            <a:srgbClr val="E5F5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table, td,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 border: 2px solid black; }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table {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border-collapse: collapse;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8187538" y="2782000"/>
          <a:ext cx="2968142" cy="1554480"/>
        </p:xfrm>
        <a:graphic>
          <a:graphicData uri="http://schemas.openxmlformats.org/drawingml/2006/table">
            <a:tbl>
              <a:tblPr/>
              <a:tblGrid>
                <a:gridCol w="1484071"/>
                <a:gridCol w="1484071"/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With</a:t>
                      </a:r>
                      <a:r>
                        <a:rPr lang="en-US" sz="2400" dirty="0"/>
                        <a:t> border-collapse</a:t>
                      </a: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</a:rPr>
                        <a:t>Column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</a:rPr>
                        <a:t>Column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1,1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1,2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2,1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2,2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2622974"/>
            <a:ext cx="2460929" cy="1943234"/>
          </a:xfrm>
          <a:prstGeom prst="rect">
            <a:avLst/>
          </a:prstGeom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097280" y="4749198"/>
            <a:ext cx="8532054" cy="147440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by default, the overall table has a separate border from each cell inside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border-collapse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property merges these borders into one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9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rowspan</a:t>
            </a:r>
            <a:r>
              <a:rPr lang="en-US" dirty="0"/>
              <a:t> and </a:t>
            </a:r>
            <a:r>
              <a:rPr lang="en-US" dirty="0" err="1"/>
              <a:t>colspan</a:t>
            </a:r>
            <a:r>
              <a:rPr lang="en-US" dirty="0"/>
              <a:t> attributes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5"/>
            <a:ext cx="10058400" cy="1881440"/>
          </a:xfrm>
          <a:solidFill>
            <a:srgbClr val="E5F5FF"/>
          </a:solidFill>
          <a:ln w="190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&lt;table&gt;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&gt;Column 1&lt;/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&gt;Column 2&lt;/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&gt;Column 3&lt;/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&gt;&lt;/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&gt;&lt;td 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colspan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="2"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&gt;1,1-1,2&lt;/td&gt;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&lt;td 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rowspan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="3"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&gt;1,3-3,3&lt;/td&gt;&lt;/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&gt;&lt;td&gt;2,1&lt;/td&gt;&lt;td&gt;2,2&lt;/td&gt;&lt;/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&gt;&lt;td&gt;3,1&lt;/td&gt;&lt;td&gt;3,2&lt;/td&gt;&lt;/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&lt;/table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196354" y="3835550"/>
          <a:ext cx="3763272" cy="1463040"/>
        </p:xfrm>
        <a:graphic>
          <a:graphicData uri="http://schemas.openxmlformats.org/drawingml/2006/table">
            <a:tbl>
              <a:tblPr/>
              <a:tblGrid>
                <a:gridCol w="1254424"/>
                <a:gridCol w="1254424"/>
                <a:gridCol w="1254424"/>
              </a:tblGrid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Column 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Column 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Column 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1,1-1,2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1,3-3,3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2,1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2,2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3,1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3,2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097280" y="3727175"/>
            <a:ext cx="10058400" cy="1754326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en-US" b="1" dirty="0" smtClean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 smtClean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 smtClean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HTML</a:t>
            </a:r>
            <a:endParaRPr lang="en-US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097280" y="5186519"/>
            <a:ext cx="10058400" cy="147440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colspan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makes a cell occupy multiple columns; 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rowspan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multiple rows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text-align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and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vertical-align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control where the text appears within a cell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1442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Column </a:t>
            </a:r>
            <a:r>
              <a:rPr lang="en-US" dirty="0"/>
              <a:t>styles: &lt;col&gt;, &lt;</a:t>
            </a:r>
            <a:r>
              <a:rPr lang="en-US" dirty="0" err="1"/>
              <a:t>colgroup</a:t>
            </a:r>
            <a:r>
              <a:rPr lang="en-US" dirty="0"/>
              <a:t>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2110040"/>
          </a:xfrm>
          <a:solidFill>
            <a:srgbClr val="E5F5FF"/>
          </a:solidFill>
          <a:ln w="190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&lt;table&gt;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&lt;col class="urgent" /&gt;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colgroup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class="highlight" span="2"&gt;&lt;/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colgroup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&gt;Column 1&lt;/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&gt;Column 2&lt;/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&gt;Column 3&lt;/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&gt;&lt;/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&gt;&lt;td&gt;1,1&lt;/td&gt;&lt;td&gt;1,2&lt;/td&gt;&lt;td&gt;1,3&lt;/td&gt;&lt;/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&gt;&lt;td&gt;2,1&lt;/td&gt;&lt;td&gt;2,2&lt;/td&gt;&lt;td&gt;2,3&lt;/td&gt;&lt;/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&lt;/table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236111" y="4064148"/>
          <a:ext cx="3653940" cy="1097280"/>
        </p:xfrm>
        <a:graphic>
          <a:graphicData uri="http://schemas.openxmlformats.org/drawingml/2006/table">
            <a:tbl>
              <a:tblPr/>
              <a:tblGrid>
                <a:gridCol w="1217980"/>
                <a:gridCol w="1217980"/>
                <a:gridCol w="1217980"/>
              </a:tblGrid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</a:rPr>
                        <a:t>Column 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1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>
                          <a:effectLst/>
                        </a:rPr>
                        <a:t>Column 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</a:rPr>
                        <a:t>Column 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1,1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1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1,2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1,3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2,1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1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2,2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2,3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097280" y="3955774"/>
            <a:ext cx="10058400" cy="1477328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en-US" b="1" dirty="0" smtClean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 smtClean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output</a:t>
            </a:r>
            <a:endParaRPr lang="en-US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097280" y="5107007"/>
            <a:ext cx="10058400" cy="147440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col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tag can be used to define styles that apply to an entire column (self-closing)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colgroup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tag applies a style to a group of columns (NOT self-closing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19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Don't use tables for layout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97280" y="1857942"/>
            <a:ext cx="10126786" cy="147440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(borderless) tables appear to be an easy way to achieve grid-like page layouts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many "newbie" web pages do this (including many UW CSE web pages...)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but, a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table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has semantics; it should be used only to represent an actual table of data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instead of tables, use 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div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widths/margins, floats, etc. to perform layout</a:t>
            </a:r>
          </a:p>
        </p:txBody>
      </p:sp>
      <p:sp>
        <p:nvSpPr>
          <p:cNvPr id="5" name="Rectangle 4"/>
          <p:cNvSpPr/>
          <p:nvPr/>
        </p:nvSpPr>
        <p:spPr>
          <a:xfrm>
            <a:off x="1097280" y="3452928"/>
            <a:ext cx="50510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tables should not be used for layout!</a:t>
            </a:r>
            <a:endParaRPr lang="en-US" sz="2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4035175"/>
            <a:ext cx="59839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tables should not be used for layout</a:t>
            </a:r>
            <a:r>
              <a:rPr lang="en-US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!!</a:t>
            </a:r>
            <a:endParaRPr lang="en-US" sz="2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97280" y="4721246"/>
            <a:ext cx="663406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C00000"/>
                </a:solidFill>
                <a:latin typeface="Calibri" panose="020F0502020204030204" pitchFamily="34" charset="0"/>
              </a:rPr>
              <a:t>TABLES SHOULD NOT BE USED FOR LAYOUT!!!</a:t>
            </a:r>
            <a:endParaRPr lang="en-US" sz="2600" b="0" i="0" dirty="0">
              <a:solidFill>
                <a:srgbClr val="C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97280" y="5361369"/>
            <a:ext cx="1109528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rgbClr val="FF0000"/>
                </a:solidFill>
                <a:latin typeface="Calibri" panose="020F0502020204030204" pitchFamily="34" charset="0"/>
              </a:rPr>
              <a:t>TABLES SHOULD NOT BE USED FOR LAYOUT</a:t>
            </a:r>
            <a:r>
              <a:rPr lang="en-US" sz="4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!!!!</a:t>
            </a:r>
            <a:endParaRPr lang="en-US" sz="44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388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use a database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 dirty="0" smtClean="0"/>
              <a:t>  powerful</a:t>
            </a:r>
            <a:r>
              <a:rPr lang="en-US" sz="2400" dirty="0"/>
              <a:t>: can search it, filter data, combine data from multiple sources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 smtClean="0"/>
              <a:t>  fast</a:t>
            </a:r>
            <a:r>
              <a:rPr lang="en-US" sz="2400" dirty="0"/>
              <a:t>: can search/filter a database very quickly compared to a file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 smtClean="0"/>
              <a:t>  big</a:t>
            </a:r>
            <a:r>
              <a:rPr lang="en-US" sz="2400" dirty="0"/>
              <a:t>: scale well up to very large data sizes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 smtClean="0"/>
              <a:t>  safe</a:t>
            </a:r>
            <a:r>
              <a:rPr lang="en-US" sz="2400" dirty="0"/>
              <a:t>: built-in mechanisms for failure recovery (e.g. </a:t>
            </a:r>
            <a:r>
              <a:rPr lang="en-US" sz="2400" b="1" dirty="0"/>
              <a:t>transactions</a:t>
            </a:r>
            <a:r>
              <a:rPr lang="en-US" sz="24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 smtClean="0"/>
              <a:t>  multi-user</a:t>
            </a:r>
            <a:r>
              <a:rPr lang="en-US" sz="2400" dirty="0"/>
              <a:t>: concurrency features let many users view/edit data at same 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 smtClean="0"/>
              <a:t>  abstract</a:t>
            </a:r>
            <a:r>
              <a:rPr lang="en-US" sz="2400" dirty="0"/>
              <a:t>: provides layer of abstraction between stored data and app(s)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many database programs understand the same SQL </a:t>
            </a:r>
            <a:r>
              <a:rPr lang="en-US" sz="2400" dirty="0" smtClean="0"/>
              <a:t>commands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9244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Designing a </a:t>
            </a:r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97280" y="1737360"/>
            <a:ext cx="10058400" cy="46752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Figure out the proper SQL queries in the following way: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Which table(s) contain the critical data? (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FROM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Which columns do I need in the result set? (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SELECT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How are tables connected (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JOIN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 and values filtered (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WHERE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)?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Test on a small data set (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imdb_small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Confirm on the real data set (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imdb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Try out the queries first in the MySQL console.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Write the Node.js code to run those same queries.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Make sure to check for SQL errors at every step!!</a:t>
            </a:r>
          </a:p>
        </p:txBody>
      </p:sp>
    </p:spTree>
    <p:extLst>
      <p:ext uri="{BB962C8B-B14F-4D97-AF65-F5344CB8AC3E}">
        <p14:creationId xmlns:p14="http://schemas.microsoft.com/office/powerpoint/2010/main" val="123203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</a:t>
            </a:r>
            <a:r>
              <a:rPr lang="en-US" dirty="0" smtClean="0"/>
              <a:t>use SQL?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 </a:t>
            </a:r>
            <a:r>
              <a:rPr lang="en-US" sz="3200" dirty="0" smtClean="0"/>
              <a:t>Better for relational data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 </a:t>
            </a:r>
            <a:r>
              <a:rPr lang="en-US" sz="3200" dirty="0" smtClean="0"/>
              <a:t>Still more popular</a:t>
            </a:r>
            <a:endParaRPr lang="en-US" sz="3200" dirty="0"/>
          </a:p>
          <a:p>
            <a:pPr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/>
              <a:t>Strong opinion about this? </a:t>
            </a:r>
            <a:r>
              <a:rPr lang="en-US" sz="3200" smtClean="0"/>
              <a:t>Let me know!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4160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</a:t>
            </a:r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97280" y="1939380"/>
            <a:ext cx="10058400" cy="415206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5177"/>
                </a:solidFill>
                <a:effectLst/>
                <a:latin typeface="Calibri" panose="020F0502020204030204" pitchFamily="34" charset="0"/>
                <a:hlinkClick r:id="rId2"/>
              </a:rPr>
              <a:t>Oracle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5177"/>
                </a:solidFill>
                <a:effectLst/>
                <a:latin typeface="Calibri" panose="020F0502020204030204" pitchFamily="34" charset="0"/>
                <a:hlinkClick r:id="rId3"/>
              </a:rPr>
              <a:t>Microsoft SQL Server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(powerful) and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5177"/>
                </a:solidFill>
                <a:effectLst/>
                <a:latin typeface="Calibri" panose="020F0502020204030204" pitchFamily="34" charset="0"/>
                <a:hlinkClick r:id="rId4"/>
              </a:rPr>
              <a:t>Microsoft Access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(simple)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335177"/>
                </a:solidFill>
                <a:effectLst/>
                <a:latin typeface="Calibri" panose="020F0502020204030204" pitchFamily="34" charset="0"/>
                <a:hlinkClick r:id="rId5"/>
              </a:rPr>
              <a:t>PostgreSQL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(powerful/complex free open-source database system)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5177"/>
                </a:solidFill>
                <a:effectLst/>
                <a:latin typeface="Calibri" panose="020F0502020204030204" pitchFamily="34" charset="0"/>
                <a:hlinkClick r:id="rId6"/>
              </a:rPr>
              <a:t>SQLite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(transportable, lightweight free open-source database system)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5177"/>
                </a:solidFill>
                <a:effectLst/>
                <a:latin typeface="Calibri" panose="020F0502020204030204" pitchFamily="34" charset="0"/>
                <a:hlinkClick r:id="rId7"/>
              </a:rPr>
              <a:t>MySQL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(simple free open-source database system)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many servers run "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5177"/>
                </a:solidFill>
                <a:effectLst/>
                <a:latin typeface="Calibri" panose="020F0502020204030204" pitchFamily="34" charset="0"/>
                <a:hlinkClick r:id="rId8"/>
              </a:rPr>
              <a:t>LAMP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" (Linux, Apache, MySQL, and PHP)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Wikipedia is run on PHP and MySQL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we will use MySQL in this course</a:t>
            </a:r>
          </a:p>
        </p:txBody>
      </p:sp>
      <p:pic>
        <p:nvPicPr>
          <p:cNvPr id="1026" name="Picture 2" descr="MySQL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7306" y="5047447"/>
            <a:ext cx="1898374" cy="987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201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en-US" dirty="0" smtClean="0"/>
              <a:t>csc337simpsons </a:t>
            </a:r>
            <a:r>
              <a:rPr lang="en-US" dirty="0"/>
              <a:t>database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230425"/>
              </p:ext>
            </p:extLst>
          </p:nvPr>
        </p:nvGraphicFramePr>
        <p:xfrm>
          <a:off x="83172" y="1878991"/>
          <a:ext cx="3355767" cy="1857375"/>
        </p:xfrm>
        <a:graphic>
          <a:graphicData uri="http://schemas.openxmlformats.org/drawingml/2006/table">
            <a:tbl>
              <a:tblPr/>
              <a:tblGrid>
                <a:gridCol w="445300"/>
                <a:gridCol w="992216"/>
                <a:gridCol w="1918251"/>
              </a:tblGrid>
              <a:tr h="371475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id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name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email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123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Bart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bart@fox.com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456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Milhouse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milhouse@fox.com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888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Lisa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lisa@fox.com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404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Ralph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ralph@fox.com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623371"/>
              </p:ext>
            </p:extLst>
          </p:nvPr>
        </p:nvGraphicFramePr>
        <p:xfrm>
          <a:off x="3532055" y="1883714"/>
          <a:ext cx="1626355" cy="1475712"/>
        </p:xfrm>
        <a:graphic>
          <a:graphicData uri="http://schemas.openxmlformats.org/drawingml/2006/table">
            <a:tbl>
              <a:tblPr/>
              <a:tblGrid>
                <a:gridCol w="582746"/>
                <a:gridCol w="1043609"/>
              </a:tblGrid>
              <a:tr h="368928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id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name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368928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1234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Krabappel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8928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5678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Hoover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8928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9012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effectLst/>
                        </a:rPr>
                        <a:t>Obourn</a:t>
                      </a:r>
                      <a:endParaRPr lang="en-US" dirty="0">
                        <a:effectLst/>
                      </a:endParaRP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328898"/>
              </p:ext>
            </p:extLst>
          </p:nvPr>
        </p:nvGraphicFramePr>
        <p:xfrm>
          <a:off x="5241579" y="1862840"/>
          <a:ext cx="3952117" cy="2016400"/>
        </p:xfrm>
        <a:graphic>
          <a:graphicData uri="http://schemas.openxmlformats.org/drawingml/2006/table">
            <a:tbl>
              <a:tblPr/>
              <a:tblGrid>
                <a:gridCol w="685059"/>
                <a:gridCol w="2173754"/>
                <a:gridCol w="1093304"/>
              </a:tblGrid>
              <a:tr h="40328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id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name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effectLst/>
                        </a:rPr>
                        <a:t>teacher_id</a:t>
                      </a:r>
                      <a:endParaRPr lang="en-US" dirty="0">
                        <a:effectLst/>
                      </a:endParaRP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40328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10001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Computer Science 142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1234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328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10002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Computer Science 143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5678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328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10003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Computer Science </a:t>
                      </a:r>
                      <a:r>
                        <a:rPr lang="en-US" dirty="0" smtClean="0">
                          <a:effectLst/>
                        </a:rPr>
                        <a:t>154</a:t>
                      </a:r>
                      <a:endParaRPr lang="en-US" dirty="0">
                        <a:effectLst/>
                      </a:endParaRP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9012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328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10004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Informatics 100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1234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889197"/>
              </p:ext>
            </p:extLst>
          </p:nvPr>
        </p:nvGraphicFramePr>
        <p:xfrm>
          <a:off x="9270903" y="1861847"/>
          <a:ext cx="2834955" cy="2560320"/>
        </p:xfrm>
        <a:graphic>
          <a:graphicData uri="http://schemas.openxmlformats.org/drawingml/2006/table">
            <a:tbl>
              <a:tblPr/>
              <a:tblGrid>
                <a:gridCol w="1107406"/>
                <a:gridCol w="1107406"/>
                <a:gridCol w="620143"/>
              </a:tblGrid>
              <a:tr h="360187">
                <a:tc>
                  <a:txBody>
                    <a:bodyPr/>
                    <a:lstStyle/>
                    <a:p>
                      <a:r>
                        <a:rPr lang="en-US" dirty="0" err="1">
                          <a:effectLst/>
                        </a:rPr>
                        <a:t>student_id</a:t>
                      </a:r>
                      <a:endParaRPr lang="en-US" dirty="0">
                        <a:effectLst/>
                      </a:endParaRP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effectLst/>
                        </a:rPr>
                        <a:t>course_id</a:t>
                      </a:r>
                      <a:endParaRPr lang="en-US" dirty="0">
                        <a:effectLst/>
                      </a:endParaRP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grade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360187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123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10001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B-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0187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123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10002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0187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456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10001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B+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0187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888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10002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A+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0187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888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10003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A+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0187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404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10004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D+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1097280" y="3800924"/>
            <a:ext cx="1040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andara" panose="020E0502030303020204" pitchFamily="34" charset="0"/>
              </a:rPr>
              <a:t>students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880080" y="3431592"/>
            <a:ext cx="1032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andara" panose="020E0502030303020204" pitchFamily="34" charset="0"/>
              </a:rPr>
              <a:t>teachers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868550" y="3985590"/>
            <a:ext cx="939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andara" panose="020E0502030303020204" pitchFamily="34" charset="0"/>
              </a:rPr>
              <a:t>courses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300959" y="4446969"/>
            <a:ext cx="8547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andara" panose="020E0502030303020204" pitchFamily="34" charset="0"/>
              </a:rPr>
              <a:t>grades</a:t>
            </a:r>
            <a:endParaRPr lang="en-US" dirty="0"/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753626" y="4816301"/>
            <a:ext cx="11108371" cy="122818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test queries on this database, use username </a:t>
            </a:r>
            <a:r>
              <a:rPr lang="en-US" sz="2400" dirty="0" smtClean="0">
                <a:solidFill>
                  <a:srgbClr val="224444"/>
                </a:solidFill>
                <a:latin typeface="Consolas" panose="020B0609020204030204" pitchFamily="49" charset="0"/>
              </a:rPr>
              <a:t>csc337h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omer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password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d0ughnut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23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en-US" dirty="0" smtClean="0"/>
              <a:t>csc337world </a:t>
            </a:r>
            <a:r>
              <a:rPr lang="en-US" dirty="0"/>
              <a:t>database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1621847"/>
              </p:ext>
            </p:extLst>
          </p:nvPr>
        </p:nvGraphicFramePr>
        <p:xfrm>
          <a:off x="1474967" y="1808178"/>
          <a:ext cx="9487895" cy="1737360"/>
        </p:xfrm>
        <a:graphic>
          <a:graphicData uri="http://schemas.openxmlformats.org/drawingml/2006/table">
            <a:tbl>
              <a:tblPr/>
              <a:tblGrid>
                <a:gridCol w="540023"/>
                <a:gridCol w="1254984"/>
                <a:gridCol w="993913"/>
                <a:gridCol w="2047461"/>
                <a:gridCol w="1272209"/>
                <a:gridCol w="1123121"/>
                <a:gridCol w="1600200"/>
                <a:gridCol w="655984"/>
              </a:tblGrid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code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name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continent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independence_year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population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gnp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head_of_state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...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AFG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Afghanistan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Asia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1919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22720000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5976.0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Mohammad Omar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...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NLD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Netherlands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Europe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1581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15864000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371362.0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Beatrix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...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...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...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...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...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...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...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...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...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646043" y="3533868"/>
            <a:ext cx="115459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00"/>
                </a:solidFill>
                <a:latin typeface="Candara" panose="020E0502030303020204" pitchFamily="34" charset="0"/>
              </a:rPr>
              <a:t>countries</a:t>
            </a:r>
            <a:r>
              <a:rPr lang="en-US" b="1" dirty="0">
                <a:solidFill>
                  <a:srgbClr val="000000"/>
                </a:solidFill>
                <a:latin typeface="Candara" panose="020E0502030303020204" pitchFamily="34" charset="0"/>
              </a:rPr>
              <a:t> </a:t>
            </a:r>
            <a:r>
              <a:rPr lang="en-US" sz="1600" b="1" dirty="0">
                <a:solidFill>
                  <a:srgbClr val="000000"/>
                </a:solidFill>
                <a:latin typeface="Candara" panose="020E0502030303020204" pitchFamily="34" charset="0"/>
              </a:rPr>
              <a:t>(</a:t>
            </a:r>
            <a:r>
              <a:rPr lang="en-US" sz="1600" b="1" dirty="0" smtClean="0">
                <a:solidFill>
                  <a:srgbClr val="000000"/>
                </a:solidFill>
                <a:latin typeface="Candara" panose="020E0502030303020204" pitchFamily="34" charset="0"/>
              </a:rPr>
              <a:t>Other columns</a:t>
            </a:r>
            <a:r>
              <a:rPr lang="en-US" sz="1600" b="1" dirty="0">
                <a:solidFill>
                  <a:srgbClr val="000000"/>
                </a:solidFill>
                <a:latin typeface="Candara" panose="020E0502030303020204" pitchFamily="34" charset="0"/>
              </a:rPr>
              <a:t>: region, </a:t>
            </a:r>
            <a:r>
              <a:rPr lang="en-US" sz="1600" b="1" dirty="0" err="1">
                <a:solidFill>
                  <a:srgbClr val="000000"/>
                </a:solidFill>
                <a:latin typeface="Candara" panose="020E0502030303020204" pitchFamily="34" charset="0"/>
              </a:rPr>
              <a:t>surface_area</a:t>
            </a:r>
            <a:r>
              <a:rPr lang="en-US" sz="1600" b="1" dirty="0">
                <a:solidFill>
                  <a:srgbClr val="000000"/>
                </a:solidFill>
                <a:latin typeface="Candara" panose="020E0502030303020204" pitchFamily="34" charset="0"/>
              </a:rPr>
              <a:t>, </a:t>
            </a:r>
            <a:r>
              <a:rPr lang="en-US" sz="1600" b="1" dirty="0" err="1">
                <a:solidFill>
                  <a:srgbClr val="000000"/>
                </a:solidFill>
                <a:latin typeface="Candara" panose="020E0502030303020204" pitchFamily="34" charset="0"/>
              </a:rPr>
              <a:t>life_expectancy</a:t>
            </a:r>
            <a:r>
              <a:rPr lang="en-US" sz="1600" b="1" dirty="0">
                <a:solidFill>
                  <a:srgbClr val="000000"/>
                </a:solidFill>
                <a:latin typeface="Candara" panose="020E0502030303020204" pitchFamily="34" charset="0"/>
              </a:rPr>
              <a:t>, </a:t>
            </a:r>
            <a:r>
              <a:rPr lang="en-US" sz="1600" b="1" dirty="0" err="1">
                <a:solidFill>
                  <a:srgbClr val="000000"/>
                </a:solidFill>
                <a:latin typeface="Candara" panose="020E0502030303020204" pitchFamily="34" charset="0"/>
              </a:rPr>
              <a:t>gnp_old</a:t>
            </a:r>
            <a:r>
              <a:rPr lang="en-US" sz="1600" b="1" dirty="0">
                <a:solidFill>
                  <a:srgbClr val="000000"/>
                </a:solidFill>
                <a:latin typeface="Candara" panose="020E0502030303020204" pitchFamily="34" charset="0"/>
              </a:rPr>
              <a:t>, </a:t>
            </a:r>
            <a:r>
              <a:rPr lang="en-US" sz="1600" b="1" dirty="0" err="1">
                <a:solidFill>
                  <a:srgbClr val="000000"/>
                </a:solidFill>
                <a:latin typeface="Candara" panose="020E0502030303020204" pitchFamily="34" charset="0"/>
              </a:rPr>
              <a:t>local_name</a:t>
            </a:r>
            <a:r>
              <a:rPr lang="en-US" sz="1600" b="1" dirty="0">
                <a:solidFill>
                  <a:srgbClr val="000000"/>
                </a:solidFill>
                <a:latin typeface="Candara" panose="020E0502030303020204" pitchFamily="34" charset="0"/>
              </a:rPr>
              <a:t>, </a:t>
            </a:r>
            <a:r>
              <a:rPr lang="en-US" sz="1600" b="1" dirty="0" err="1">
                <a:solidFill>
                  <a:srgbClr val="000000"/>
                </a:solidFill>
                <a:latin typeface="Candara" panose="020E0502030303020204" pitchFamily="34" charset="0"/>
              </a:rPr>
              <a:t>government_form</a:t>
            </a:r>
            <a:r>
              <a:rPr lang="en-US" sz="1600" b="1" dirty="0">
                <a:solidFill>
                  <a:srgbClr val="000000"/>
                </a:solidFill>
                <a:latin typeface="Candara" panose="020E0502030303020204" pitchFamily="34" charset="0"/>
              </a:rPr>
              <a:t>, </a:t>
            </a:r>
            <a:r>
              <a:rPr lang="en-US" sz="1600" b="1" dirty="0" err="1" smtClean="0">
                <a:solidFill>
                  <a:srgbClr val="000000"/>
                </a:solidFill>
                <a:latin typeface="Candara" panose="020E0502030303020204" pitchFamily="34" charset="0"/>
              </a:rPr>
              <a:t>ca</a:t>
            </a:r>
            <a:r>
              <a:rPr lang="en-US" sz="1600" b="1" dirty="0" smtClean="0">
                <a:solidFill>
                  <a:srgbClr val="000000"/>
                </a:solidFill>
                <a:latin typeface="Candara" panose="020E0502030303020204" pitchFamily="34" charset="0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andara" panose="020E0502030303020204" pitchFamily="34" charset="0"/>
              </a:rPr>
              <a:t>pital</a:t>
            </a:r>
            <a:r>
              <a:rPr lang="en-US" sz="1600" b="1" dirty="0">
                <a:solidFill>
                  <a:srgbClr val="000000"/>
                </a:solidFill>
                <a:latin typeface="Candara" panose="020E0502030303020204" pitchFamily="34" charset="0"/>
              </a:rPr>
              <a:t>, code2)</a:t>
            </a:r>
            <a:endParaRPr lang="en-US" sz="16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26752"/>
              </p:ext>
            </p:extLst>
          </p:nvPr>
        </p:nvGraphicFramePr>
        <p:xfrm>
          <a:off x="580126" y="4045228"/>
          <a:ext cx="5423105" cy="1463040"/>
        </p:xfrm>
        <a:graphic>
          <a:graphicData uri="http://schemas.openxmlformats.org/drawingml/2006/table">
            <a:tbl>
              <a:tblPr/>
              <a:tblGrid>
                <a:gridCol w="572811"/>
                <a:gridCol w="1182757"/>
                <a:gridCol w="1498295"/>
                <a:gridCol w="1084621"/>
                <a:gridCol w="1084621"/>
              </a:tblGrid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id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name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country_code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district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population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3793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New York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USA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New York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8008278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Los Angeles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USA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California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3694820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...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...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...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...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...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535595" y="5422704"/>
            <a:ext cx="8755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0000"/>
                </a:solidFill>
                <a:latin typeface="Candara" panose="020E0502030303020204" pitchFamily="34" charset="0"/>
              </a:rPr>
              <a:t>cities</a:t>
            </a:r>
            <a:endParaRPr lang="en-US" sz="24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961580"/>
              </p:ext>
            </p:extLst>
          </p:nvPr>
        </p:nvGraphicFramePr>
        <p:xfrm>
          <a:off x="7179710" y="4022327"/>
          <a:ext cx="4379500" cy="1463040"/>
        </p:xfrm>
        <a:graphic>
          <a:graphicData uri="http://schemas.openxmlformats.org/drawingml/2006/table">
            <a:tbl>
              <a:tblPr/>
              <a:tblGrid>
                <a:gridCol w="1367941"/>
                <a:gridCol w="954157"/>
                <a:gridCol w="785191"/>
                <a:gridCol w="1272211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err="1">
                          <a:effectLst/>
                        </a:rPr>
                        <a:t>country_code</a:t>
                      </a:r>
                      <a:endParaRPr lang="en-US" dirty="0">
                        <a:effectLst/>
                      </a:endParaRP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language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official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percentage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AFG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Pashto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T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52.4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NLD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Dutch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T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95.6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...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...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...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...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7110463" y="5450049"/>
            <a:ext cx="15295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0000"/>
                </a:solidFill>
                <a:latin typeface="Candara" panose="020E0502030303020204" pitchFamily="34" charset="0"/>
              </a:rPr>
              <a:t>languages</a:t>
            </a:r>
            <a:endParaRPr lang="en-US" sz="2400" dirty="0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241160" y="5927441"/>
            <a:ext cx="12101103" cy="48951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test queries on this database, use username </a:t>
            </a:r>
            <a:r>
              <a:rPr lang="en-US" sz="2400" dirty="0" smtClean="0">
                <a:solidFill>
                  <a:srgbClr val="224444"/>
                </a:solidFill>
                <a:latin typeface="Consolas" panose="020B0609020204030204" pitchFamily="49" charset="0"/>
              </a:rPr>
              <a:t>csc337t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raveler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password 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packmybags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4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en-US" dirty="0" err="1"/>
              <a:t>imdb</a:t>
            </a:r>
            <a:r>
              <a:rPr lang="en-US" dirty="0"/>
              <a:t> database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5304060"/>
              </p:ext>
            </p:extLst>
          </p:nvPr>
        </p:nvGraphicFramePr>
        <p:xfrm>
          <a:off x="122932" y="1800226"/>
          <a:ext cx="4031628" cy="1828800"/>
        </p:xfrm>
        <a:graphic>
          <a:graphicData uri="http://schemas.openxmlformats.org/drawingml/2006/table">
            <a:tbl>
              <a:tblPr/>
              <a:tblGrid>
                <a:gridCol w="811350"/>
                <a:gridCol w="1204464"/>
                <a:gridCol w="1131232"/>
                <a:gridCol w="884582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id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first_name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last_name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gender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433259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William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Shatner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797926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Britney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Spears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831289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Sigourney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Weaver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F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...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196223"/>
              </p:ext>
            </p:extLst>
          </p:nvPr>
        </p:nvGraphicFramePr>
        <p:xfrm>
          <a:off x="4327183" y="1810165"/>
          <a:ext cx="3842785" cy="1828800"/>
        </p:xfrm>
        <a:graphic>
          <a:graphicData uri="http://schemas.openxmlformats.org/drawingml/2006/table">
            <a:tbl>
              <a:tblPr/>
              <a:tblGrid>
                <a:gridCol w="870985"/>
                <a:gridCol w="1759226"/>
                <a:gridCol w="735496"/>
                <a:gridCol w="477078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id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name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year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rank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112290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Fight Club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1999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8.5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209658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Meet the Parents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2000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7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210511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Memento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2000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8.7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...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307025"/>
              </p:ext>
            </p:extLst>
          </p:nvPr>
        </p:nvGraphicFramePr>
        <p:xfrm>
          <a:off x="8319400" y="1810164"/>
          <a:ext cx="3713576" cy="1828800"/>
        </p:xfrm>
        <a:graphic>
          <a:graphicData uri="http://schemas.openxmlformats.org/drawingml/2006/table">
            <a:tbl>
              <a:tblPr/>
              <a:tblGrid>
                <a:gridCol w="900802"/>
                <a:gridCol w="1003852"/>
                <a:gridCol w="1808922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err="1">
                          <a:effectLst/>
                        </a:rPr>
                        <a:t>actor_id</a:t>
                      </a:r>
                      <a:endParaRPr lang="en-US" dirty="0">
                        <a:effectLst/>
                      </a:endParaRP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effectLst/>
                        </a:rPr>
                        <a:t>movie_id</a:t>
                      </a:r>
                      <a:endParaRPr lang="en-US" dirty="0">
                        <a:effectLst/>
                      </a:endParaRP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role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433259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313398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Capt. James T. Kirk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433259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407323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Sgt. T.J. Hooker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797926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342189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Herself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...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300267" y="3532571"/>
            <a:ext cx="7970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andara" panose="020E0502030303020204" pitchFamily="34" charset="0"/>
              </a:rPr>
              <a:t>actors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299285" y="3552449"/>
            <a:ext cx="8899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andara" panose="020E0502030303020204" pitchFamily="34" charset="0"/>
              </a:rPr>
              <a:t>movies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325679" y="3552449"/>
            <a:ext cx="6751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andara" panose="020E0502030303020204" pitchFamily="34" charset="0"/>
              </a:rPr>
              <a:t>roles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2964811"/>
              </p:ext>
            </p:extLst>
          </p:nvPr>
        </p:nvGraphicFramePr>
        <p:xfrm>
          <a:off x="450920" y="3862147"/>
          <a:ext cx="1954350" cy="1828800"/>
        </p:xfrm>
        <a:graphic>
          <a:graphicData uri="http://schemas.openxmlformats.org/drawingml/2006/table">
            <a:tbl>
              <a:tblPr/>
              <a:tblGrid>
                <a:gridCol w="977175"/>
                <a:gridCol w="977175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err="1">
                          <a:effectLst/>
                        </a:rPr>
                        <a:t>movie_id</a:t>
                      </a:r>
                      <a:endParaRPr lang="en-US" dirty="0">
                        <a:effectLst/>
                      </a:endParaRP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genre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209658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Comedy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313398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Action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313398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Sci-Fi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...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281066"/>
              </p:ext>
            </p:extLst>
          </p:nvPr>
        </p:nvGraphicFramePr>
        <p:xfrm>
          <a:off x="2903864" y="3866324"/>
          <a:ext cx="3035377" cy="1828800"/>
        </p:xfrm>
        <a:graphic>
          <a:graphicData uri="http://schemas.openxmlformats.org/drawingml/2006/table">
            <a:tbl>
              <a:tblPr/>
              <a:tblGrid>
                <a:gridCol w="753311"/>
                <a:gridCol w="1209390"/>
                <a:gridCol w="1072676"/>
              </a:tblGrid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id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first_name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last_name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24758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David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Fincher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66965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Jay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Roach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72723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William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Shatner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...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649022"/>
              </p:ext>
            </p:extLst>
          </p:nvPr>
        </p:nvGraphicFramePr>
        <p:xfrm>
          <a:off x="6480321" y="3872086"/>
          <a:ext cx="2182950" cy="1828800"/>
        </p:xfrm>
        <a:graphic>
          <a:graphicData uri="http://schemas.openxmlformats.org/drawingml/2006/table">
            <a:tbl>
              <a:tblPr/>
              <a:tblGrid>
                <a:gridCol w="1149280"/>
                <a:gridCol w="1033670"/>
              </a:tblGrid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director_id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movie_id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24758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112290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66965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209658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72723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313398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...</a:t>
                      </a:r>
                    </a:p>
                  </a:txBody>
                  <a:tcPr marL="31750" marR="3175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8993" y="5601899"/>
            <a:ext cx="16135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/>
              <a:t>movies_genres</a:t>
            </a:r>
            <a:endParaRPr lang="en-US" b="1" dirty="0"/>
          </a:p>
        </p:txBody>
      </p:sp>
      <p:sp>
        <p:nvSpPr>
          <p:cNvPr id="17" name="Rectangle 16"/>
          <p:cNvSpPr/>
          <p:nvPr/>
        </p:nvSpPr>
        <p:spPr>
          <a:xfrm>
            <a:off x="2795754" y="5631716"/>
            <a:ext cx="1074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andara" panose="020E0502030303020204" pitchFamily="34" charset="0"/>
              </a:rPr>
              <a:t>directors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429006" y="5611838"/>
            <a:ext cx="18966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solidFill>
                  <a:srgbClr val="000000"/>
                </a:solidFill>
                <a:latin typeface="Candara" panose="020E0502030303020204" pitchFamily="34" charset="0"/>
              </a:rPr>
              <a:t>movies_directors</a:t>
            </a:r>
            <a:endParaRPr lang="en-US" dirty="0"/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0" y="5838989"/>
            <a:ext cx="8170481" cy="65104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79350" tIns="19044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also available, 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imdb_small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with fewer records (for testing queries)</a:t>
            </a:r>
          </a:p>
        </p:txBody>
      </p:sp>
    </p:spTree>
    <p:extLst>
      <p:ext uri="{BB962C8B-B14F-4D97-AF65-F5344CB8AC3E}">
        <p14:creationId xmlns:p14="http://schemas.microsoft.com/office/powerpoint/2010/main" val="355883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SQL</a:t>
            </a:r>
            <a:r>
              <a:rPr lang="en-US" dirty="0"/>
              <a:t> </a:t>
            </a:r>
            <a:r>
              <a:rPr lang="en-US" dirty="0" smtClean="0"/>
              <a:t>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80631"/>
          </a:xfr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SELECT name FROM cities WHERE id = 17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2226364"/>
            <a:ext cx="10058400" cy="369332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INSERT INTO countries VALUES ('SLD', 'ENG', 'T', 100.0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97280" y="2850659"/>
            <a:ext cx="100584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Structured Query Language (SQL)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: a language for searching and updating a database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a standard syntax that is used by all database software (with minor </a:t>
            </a: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incompatibilities)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8001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generally case-insensitive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a 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declarative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 language: describes what data you are seeking, not exactly how to find it</a:t>
            </a:r>
            <a:endParaRPr lang="en-US" sz="2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47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5336</TotalTime>
  <Words>1736</Words>
  <Application>Microsoft Office PowerPoint</Application>
  <PresentationFormat>Widescreen</PresentationFormat>
  <Paragraphs>625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Arial</vt:lpstr>
      <vt:lpstr>Calibri</vt:lpstr>
      <vt:lpstr>Calibri Light</vt:lpstr>
      <vt:lpstr>Candara</vt:lpstr>
      <vt:lpstr>Consolas</vt:lpstr>
      <vt:lpstr>Courier New</vt:lpstr>
      <vt:lpstr>Helvetica</vt:lpstr>
      <vt:lpstr>Times New Roman</vt:lpstr>
      <vt:lpstr>Retrospect</vt:lpstr>
      <vt:lpstr>CSC 337</vt:lpstr>
      <vt:lpstr>Relational databases</vt:lpstr>
      <vt:lpstr>Why use a database?</vt:lpstr>
      <vt:lpstr>Why use SQL?</vt:lpstr>
      <vt:lpstr>Database software</vt:lpstr>
      <vt:lpstr>Example csc337simpsons database</vt:lpstr>
      <vt:lpstr>Example csc337world database</vt:lpstr>
      <vt:lpstr>Example imdb database</vt:lpstr>
      <vt:lpstr>SQL basics</vt:lpstr>
      <vt:lpstr>The SQL SELECT statement</vt:lpstr>
      <vt:lpstr>The DISTINCT modifier</vt:lpstr>
      <vt:lpstr>The WHERE clause</vt:lpstr>
      <vt:lpstr>More about the WHERE clause</vt:lpstr>
      <vt:lpstr>Multiple WHERE clauses: AND, OR</vt:lpstr>
      <vt:lpstr>Approximate matches: LIKE</vt:lpstr>
      <vt:lpstr>Sorting by a column: ORDER BY</vt:lpstr>
      <vt:lpstr>Limiting rows: LIMIT  </vt:lpstr>
      <vt:lpstr>Querying databases in Node.js</vt:lpstr>
      <vt:lpstr>Connecting to a database</vt:lpstr>
      <vt:lpstr>Connecting to a Database Example</vt:lpstr>
      <vt:lpstr>Querying a Database</vt:lpstr>
      <vt:lpstr>Querying a Database Result</vt:lpstr>
      <vt:lpstr>HTML tables: &lt;table&gt;, &lt;tr&gt;, &lt;td&gt;</vt:lpstr>
      <vt:lpstr>Table headers, captions: &lt;th&gt;, &lt;caption&gt;</vt:lpstr>
      <vt:lpstr>Styling tables</vt:lpstr>
      <vt:lpstr>The border-collapse property</vt:lpstr>
      <vt:lpstr>The rowspan and colspan attributes</vt:lpstr>
      <vt:lpstr>Column styles: &lt;col&gt;, &lt;colgroup&gt;</vt:lpstr>
      <vt:lpstr>Don't use tables for layout!</vt:lpstr>
      <vt:lpstr>Designing a query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154</dc:title>
  <dc:creator>allison</dc:creator>
  <cp:lastModifiedBy>allison</cp:lastModifiedBy>
  <cp:revision>37</cp:revision>
  <dcterms:created xsi:type="dcterms:W3CDTF">2014-10-16T22:14:15Z</dcterms:created>
  <dcterms:modified xsi:type="dcterms:W3CDTF">2019-03-28T19:00:15Z</dcterms:modified>
</cp:coreProperties>
</file>