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9FF"/>
    <a:srgbClr val="E1F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ev.mysql.com/doc/refman/5.0/en/select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ev.mysql.com/doc/refman/5.0/en/pattern-matching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elational_databas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tab_border-spacing.asp" TargetMode="External"/><Relationship Id="rId2" Type="http://schemas.openxmlformats.org/officeDocument/2006/relationships/hyperlink" Target="http://www.w3schools.com/cssref/pr_tab_border-collapse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tab_table-layout.asp" TargetMode="External"/><Relationship Id="rId5" Type="http://schemas.openxmlformats.org/officeDocument/2006/relationships/hyperlink" Target="http://www.w3schools.com/cssref/pr_tab_empty-cells.asp" TargetMode="External"/><Relationship Id="rId4" Type="http://schemas.openxmlformats.org/officeDocument/2006/relationships/hyperlink" Target="http://www.w3schools.com/cssref/pr_tab_caption-side.asp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LAMP_(software_bundle)" TargetMode="External"/><Relationship Id="rId3" Type="http://schemas.openxmlformats.org/officeDocument/2006/relationships/hyperlink" Target="http://www.microsoft.com/sql/" TargetMode="External"/><Relationship Id="rId7" Type="http://schemas.openxmlformats.org/officeDocument/2006/relationships/hyperlink" Target="http://www.mysql.com/" TargetMode="External"/><Relationship Id="rId2" Type="http://schemas.openxmlformats.org/officeDocument/2006/relationships/hyperlink" Target="http://en.wikipedia.org/wiki/Oracle_databa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qlite.org/" TargetMode="External"/><Relationship Id="rId5" Type="http://schemas.openxmlformats.org/officeDocument/2006/relationships/hyperlink" Target="http://www.postgresql.org/" TargetMode="External"/><Relationship Id="rId4" Type="http://schemas.openxmlformats.org/officeDocument/2006/relationships/hyperlink" Target="http://en.wikipedia.org/wiki/Microsoft_Access" TargetMode="External"/><Relationship Id="rId9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q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CSC 337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 </a:t>
            </a:r>
            <a:r>
              <a:rPr lang="en-US" smtClean="0"/>
              <a:t>20: </a:t>
            </a:r>
            <a:r>
              <a:rPr lang="en-US" dirty="0" smtClean="0"/>
              <a:t>Relational Databases and SQL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399" y="2005982"/>
            <a:ext cx="6751983" cy="2319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66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SQL SELECT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61214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column(s) FROM table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276061"/>
            <a:ext cx="10058400" cy="430887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name, code FROM countries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069337"/>
              </p:ext>
            </p:extLst>
          </p:nvPr>
        </p:nvGraphicFramePr>
        <p:xfrm>
          <a:off x="1097280" y="2835882"/>
          <a:ext cx="1954350" cy="2834640"/>
        </p:xfrm>
        <a:graphic>
          <a:graphicData uri="http://schemas.openxmlformats.org/drawingml/2006/table">
            <a:tbl>
              <a:tblPr/>
              <a:tblGrid>
                <a:gridCol w="1218854"/>
                <a:gridCol w="735496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China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CHN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United States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IND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Indonesia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Brazil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BRA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Pakistan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PAK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329608" y="2994174"/>
            <a:ext cx="7826072" cy="279784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SELECT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statement searches a database and returns a set of results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column name(s) written after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filter which parts of the rows are returned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table and column names are case-sensitive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1072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DISTINCT modifier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96039"/>
            <a:ext cx="10058400" cy="380631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DISTINCT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column(s) FROM table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145898"/>
            <a:ext cx="5548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eliminates duplicates from the result set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572701"/>
            <a:ext cx="3971677" cy="76944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language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FROM languages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24261" y="2607563"/>
            <a:ext cx="4426226" cy="76944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DISTINCT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language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FROM languages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993052"/>
              </p:ext>
            </p:extLst>
          </p:nvPr>
        </p:nvGraphicFramePr>
        <p:xfrm>
          <a:off x="5204580" y="2587441"/>
          <a:ext cx="1383999" cy="3291840"/>
        </p:xfrm>
        <a:graphic>
          <a:graphicData uri="http://schemas.openxmlformats.org/drawingml/2006/table">
            <a:tbl>
              <a:tblPr/>
              <a:tblGrid>
                <a:gridCol w="1383999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language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Dutch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English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English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Papiamento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Spanish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Spanish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Spanish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074344"/>
              </p:ext>
            </p:extLst>
          </p:nvPr>
        </p:nvGraphicFramePr>
        <p:xfrm>
          <a:off x="8518007" y="3545537"/>
          <a:ext cx="1238733" cy="2194560"/>
        </p:xfrm>
        <a:graphic>
          <a:graphicData uri="http://schemas.openxmlformats.org/drawingml/2006/table">
            <a:tbl>
              <a:tblPr/>
              <a:tblGrid>
                <a:gridCol w="1238733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language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Dutch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English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Papiamento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Spanish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91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WHERE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column(s) FROM table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condition(s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06487"/>
            <a:ext cx="10058400" cy="40011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SELECT name, population FROM cities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country_code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"FSM";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770771"/>
              </p:ext>
            </p:extLst>
          </p:nvPr>
        </p:nvGraphicFramePr>
        <p:xfrm>
          <a:off x="1097280" y="2821968"/>
          <a:ext cx="1755567" cy="1097280"/>
        </p:xfrm>
        <a:graphic>
          <a:graphicData uri="http://schemas.openxmlformats.org/drawingml/2006/table">
            <a:tbl>
              <a:tblPr/>
              <a:tblGrid>
                <a:gridCol w="642385"/>
                <a:gridCol w="1113182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population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Weno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22000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Palikir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8600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80" y="4188540"/>
            <a:ext cx="10058400" cy="196684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clause filters out rows based on their columns' data values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large databases, it's critical to use a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clause to reduce the result set size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suggestion: when trying to write a query, think of 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part first, then 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part, and lastly 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part</a:t>
            </a:r>
          </a:p>
        </p:txBody>
      </p:sp>
    </p:spTree>
    <p:extLst>
      <p:ext uri="{BB962C8B-B14F-4D97-AF65-F5344CB8AC3E}">
        <p14:creationId xmlns:p14="http://schemas.microsoft.com/office/powerpoint/2010/main" val="185296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the WHERE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WHERE column operator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value(s)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06487"/>
            <a:ext cx="10058400" cy="430887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name,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gnp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FROM countries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gnp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2000000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2702410"/>
            <a:ext cx="9671212" cy="27055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portion of a SELECT statement can use the following operators: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&gt;=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&lt;&gt;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 not equal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BETWEEN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min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max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hlinkClick r:id="rId2"/>
              </a:rPr>
              <a:t>pattern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...,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440237"/>
              </p:ext>
            </p:extLst>
          </p:nvPr>
        </p:nvGraphicFramePr>
        <p:xfrm>
          <a:off x="6603241" y="3211581"/>
          <a:ext cx="4091262" cy="1828800"/>
        </p:xfrm>
        <a:graphic>
          <a:graphicData uri="http://schemas.openxmlformats.org/drawingml/2006/table">
            <a:tbl>
              <a:tblPr/>
              <a:tblGrid>
                <a:gridCol w="1363754"/>
                <a:gridCol w="1363754"/>
                <a:gridCol w="1363754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gnp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JPN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Japan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3787042.00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DEU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Germany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2133367.00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United States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8510700.00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73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WHERE clauses: AND, 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cities WHERE code = 'USA' AND population &gt;= 2000000;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387306"/>
              </p:ext>
            </p:extLst>
          </p:nvPr>
        </p:nvGraphicFramePr>
        <p:xfrm>
          <a:off x="3104667" y="2652792"/>
          <a:ext cx="5880305" cy="1828800"/>
        </p:xfrm>
        <a:graphic>
          <a:graphicData uri="http://schemas.openxmlformats.org/drawingml/2006/table">
            <a:tbl>
              <a:tblPr/>
              <a:tblGrid>
                <a:gridCol w="672202"/>
                <a:gridCol w="1262270"/>
                <a:gridCol w="1593711"/>
                <a:gridCol w="1176061"/>
                <a:gridCol w="1176061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country_code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district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population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3793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New York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New York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8008278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3794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Los Angeles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California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3694820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3795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Chicago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Illinois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2896016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83973" y="4633770"/>
            <a:ext cx="8210877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multiple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conditions can be combined using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59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Approximate matches: LIKE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WHERE column LIKE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pattern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76061"/>
            <a:ext cx="10058400" cy="76944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code, name, population FROM countries WHERE name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LIKE 'United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%'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601903"/>
              </p:ext>
            </p:extLst>
          </p:nvPr>
        </p:nvGraphicFramePr>
        <p:xfrm>
          <a:off x="1097280" y="3540319"/>
          <a:ext cx="4001810" cy="2103120"/>
        </p:xfrm>
        <a:graphic>
          <a:graphicData uri="http://schemas.openxmlformats.org/drawingml/2006/table">
            <a:tbl>
              <a:tblPr/>
              <a:tblGrid>
                <a:gridCol w="533700"/>
                <a:gridCol w="2225718"/>
                <a:gridCol w="1242392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population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ARE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United Arab Emirates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2441000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GBR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United Kingdom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59623400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United States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278357000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UMI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United States Minor Outlying Islands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506278" y="3346846"/>
            <a:ext cx="5718976" cy="24900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LIKE '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text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%'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searches for text that starts with a given prefix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LIKE '%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text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searches for text that ends with a given suffix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LIKE '%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text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%'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searches for text that contains a given substring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7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by a column: ORDER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76161"/>
            <a:ext cx="10058400" cy="36075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ORDER BY column(s)                                   </a:t>
            </a:r>
            <a:r>
              <a:rPr lang="en-US" sz="2200" b="1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136914"/>
            <a:ext cx="10058400" cy="76944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code, name, population FROM countries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WHERE name LIKE 'United%'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 BY population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167318"/>
              </p:ext>
            </p:extLst>
          </p:nvPr>
        </p:nvGraphicFramePr>
        <p:xfrm>
          <a:off x="1097280" y="2984972"/>
          <a:ext cx="5313777" cy="1828800"/>
        </p:xfrm>
        <a:graphic>
          <a:graphicData uri="http://schemas.openxmlformats.org/drawingml/2006/table">
            <a:tbl>
              <a:tblPr/>
              <a:tblGrid>
                <a:gridCol w="552933"/>
                <a:gridCol w="3647661"/>
                <a:gridCol w="1113183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population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UMI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United States Minor Outlying Islands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ARE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United Arab Emirates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2441000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GBR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United Kingdom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59623400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United States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278357000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530008" y="2908020"/>
            <a:ext cx="4625672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write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ASC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DESC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sort in ascending (default) or descending order: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6818243" y="4016016"/>
            <a:ext cx="4337437" cy="110799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countries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 BY population DESC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97280" y="5124888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can specify multiple orderings in decreasing order of significance:</a:t>
            </a:r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1129870" y="5649609"/>
            <a:ext cx="10025810" cy="430887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countries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 BY population DESC, 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gnp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13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Limiting rows: </a:t>
            </a:r>
            <a:r>
              <a:rPr lang="en-US" dirty="0" smtClean="0"/>
              <a:t>LIMIT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70692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LIMIT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16426"/>
            <a:ext cx="10058400" cy="430887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name FROM cities WHERE name LIKE 'K%' LIMIT 5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678984"/>
              </p:ext>
            </p:extLst>
          </p:nvPr>
        </p:nvGraphicFramePr>
        <p:xfrm>
          <a:off x="1096963" y="2760345"/>
          <a:ext cx="1914594" cy="2194560"/>
        </p:xfrm>
        <a:graphic>
          <a:graphicData uri="http://schemas.openxmlformats.org/drawingml/2006/table">
            <a:tbl>
              <a:tblPr/>
              <a:tblGrid>
                <a:gridCol w="1914594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Kabul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Khulna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Kingston upon Hull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Koudougou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Kafr</a:t>
                      </a:r>
                      <a:r>
                        <a:rPr lang="en-US" dirty="0">
                          <a:effectLst/>
                        </a:rPr>
                        <a:t> al-</a:t>
                      </a:r>
                      <a:r>
                        <a:rPr lang="en-US" dirty="0" err="1">
                          <a:effectLst/>
                        </a:rPr>
                        <a:t>Dawwar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80" y="5289752"/>
            <a:ext cx="10058399" cy="122818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be used to get the top-N of a given category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ORDER BY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LIMIT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also useful as a sanity check to make sure your query doesn't return 10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rows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58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databases in Node.js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 will need to install the node package called </a:t>
            </a:r>
            <a:r>
              <a:rPr lang="en-US" sz="2400" dirty="0" err="1" smtClean="0"/>
              <a:t>mysql</a:t>
            </a:r>
            <a:r>
              <a:rPr lang="en-US" sz="2400" dirty="0" smtClean="0"/>
              <a:t>. </a:t>
            </a:r>
          </a:p>
          <a:p>
            <a:endParaRPr lang="en-US" sz="2400" dirty="0"/>
          </a:p>
          <a:p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npm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install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mysql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097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require('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con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mysql.createConnection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host: </a:t>
            </a:r>
            <a:r>
              <a:rPr lang="en-US" b="1" dirty="0" smtClean="0">
                <a:cs typeface="Courier New" panose="02070309020205020404" pitchFamily="49" charset="0"/>
              </a:rPr>
              <a:t>hostname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database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err="1" smtClean="0">
                <a:cs typeface="Courier New" panose="02070309020205020404" pitchFamily="49" charset="0"/>
              </a:rPr>
              <a:t>databasename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user: </a:t>
            </a:r>
            <a:r>
              <a:rPr lang="en-US" b="1" dirty="0" smtClean="0">
                <a:cs typeface="Courier New" panose="02070309020205020404" pitchFamily="49" charset="0"/>
              </a:rPr>
              <a:t>username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password: </a:t>
            </a:r>
            <a:r>
              <a:rPr lang="en-US" b="1" dirty="0" smtClean="0">
                <a:cs typeface="Courier New" panose="02070309020205020404" pitchFamily="49" charset="0"/>
              </a:rPr>
              <a:t>password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debug: "true"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con.connect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(function(err)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if (err) throw err;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console.log("Connected!");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265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>
                <a:hlinkClick r:id="rId2"/>
              </a:rPr>
              <a:t>  relational </a:t>
            </a:r>
            <a:r>
              <a:rPr lang="en-US" sz="2400" b="1" dirty="0">
                <a:hlinkClick r:id="rId2"/>
              </a:rPr>
              <a:t>database</a:t>
            </a:r>
            <a:r>
              <a:rPr lang="en-US" sz="2400" dirty="0"/>
              <a:t>: A method of structuring data as tables associated to each other by shared attributes.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a </a:t>
            </a:r>
            <a:r>
              <a:rPr lang="en-US" sz="2400" dirty="0"/>
              <a:t>table row corresponds to a unit of data called a </a:t>
            </a:r>
            <a:r>
              <a:rPr lang="en-US" sz="2400" b="1" dirty="0"/>
              <a:t>record</a:t>
            </a:r>
            <a:r>
              <a:rPr lang="en-US" sz="2400" dirty="0"/>
              <a:t>; a column corresponds to an attribute of that record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relational </a:t>
            </a:r>
            <a:r>
              <a:rPr lang="en-US" sz="2400" dirty="0"/>
              <a:t>databases typically use </a:t>
            </a:r>
            <a:r>
              <a:rPr lang="en-US" sz="2400" b="1" dirty="0"/>
              <a:t>Structured Query Language</a:t>
            </a:r>
            <a:r>
              <a:rPr lang="en-US" sz="2400" dirty="0"/>
              <a:t> (SQL) to define, manage, and search </a:t>
            </a:r>
            <a:r>
              <a:rPr lang="en-US" sz="2400" dirty="0" smtClean="0"/>
              <a:t>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06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a </a:t>
            </a:r>
            <a:r>
              <a:rPr lang="en-US" dirty="0"/>
              <a:t>D</a:t>
            </a:r>
            <a:r>
              <a:rPr lang="en-US" dirty="0" smtClean="0"/>
              <a:t>atabase </a:t>
            </a:r>
            <a:r>
              <a:rPr lang="en-US" dirty="0"/>
              <a:t>E</a:t>
            </a:r>
            <a:r>
              <a:rPr lang="en-US" dirty="0" smtClean="0"/>
              <a:t>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require('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con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mysql.createConnection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host: "mysql.allisonobourn.com",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database: "csc337world",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user: "csc337traveler",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password: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packmybags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debug: "true"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con.connect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(function(err)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if (err) throw err;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console.log("Connected!");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879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699485" cy="402336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require('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con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mysql.createConnection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host: "mysql.allisonobourn.com",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database: "csc337world",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user: "csc337traveler",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password: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packmybags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debug: "true"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con.connect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(function(err)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if (err) throw err;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console.log("Connected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con.query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("SELECT * FROM cities WHERE name='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london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'",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function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(err, result, fields)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if (err) throw err;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console.log("Result: " + result[0]["name"]);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3316554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a Database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result object returned by the query is a list of the rows that match the query. </a:t>
            </a:r>
          </a:p>
          <a:p>
            <a:r>
              <a:rPr lang="en-US" sz="2400" dirty="0" smtClean="0"/>
              <a:t>Data for each column can be gotten  by accessing the row at the column name. </a:t>
            </a:r>
          </a:p>
          <a:p>
            <a:endParaRPr lang="en-US" sz="2400" dirty="0"/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result[0]["name"] </a:t>
            </a:r>
            <a:r>
              <a:rPr lang="en-US" sz="2400" dirty="0" smtClean="0"/>
              <a:t>from the last slide returns the name of the city in the first returned row.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00726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tables: &lt;table&gt;, &lt;</a:t>
            </a:r>
            <a:r>
              <a:rPr lang="en-US" dirty="0" err="1"/>
              <a:t>tr</a:t>
            </a:r>
            <a:r>
              <a:rPr lang="en-US" dirty="0"/>
              <a:t>&gt;, &lt;td&gt;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0631"/>
          </a:xfrm>
        </p:spPr>
        <p:txBody>
          <a:bodyPr/>
          <a:lstStyle/>
          <a:p>
            <a:pPr algn="ctr"/>
            <a:r>
              <a:rPr lang="en-US" i="1" dirty="0"/>
              <a:t>A 2D table of rows and columns of data (block element)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2226365"/>
            <a:ext cx="10058400" cy="120032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&lt;table&gt;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&gt;&lt;td&gt;1,1&lt;/td&gt;&lt;td&gt;1,2 okay&lt;/td&gt;&lt;/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&gt;&lt;td&gt;2,1 real wide&lt;/td&gt;&lt;td&gt;2,2&lt;/td&gt;&lt;/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&lt;/table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096961" y="3491865"/>
          <a:ext cx="2878690" cy="731520"/>
        </p:xfrm>
        <a:graphic>
          <a:graphicData uri="http://schemas.openxmlformats.org/drawingml/2006/table">
            <a:tbl>
              <a:tblPr/>
              <a:tblGrid>
                <a:gridCol w="1417639"/>
                <a:gridCol w="1461051"/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1,1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1,2 okay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2,1 real wide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97280" y="3437993"/>
            <a:ext cx="10058400" cy="92333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97281" y="4486923"/>
            <a:ext cx="10058400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defines the overall table,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each row, 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each cell's data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tables are useful for displaying large row/column data sets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NOTE: tables are sometimes used by novices for web page layout, but this is not proper semantic HTML and should be avoided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92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headers, captions: &lt;</a:t>
            </a:r>
            <a:r>
              <a:rPr lang="en-US" dirty="0" err="1"/>
              <a:t>th</a:t>
            </a:r>
            <a:r>
              <a:rPr lang="en-US" dirty="0"/>
              <a:t>&gt;, &lt;caption&gt;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762170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&lt;table&gt;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&lt;caption&gt;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My important data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&lt;/caption&gt;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Column 1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Column 2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&gt;&lt;td&gt;1,1&lt;/td&gt;&lt;td&gt;1,2 okay&lt;/td&gt;&lt;/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&gt;&lt;td&gt;2,1 real wide&lt;/td&gt;&lt;td&gt;2,2&lt;/td&gt;&lt;/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&lt;/table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96963" y="4031626"/>
          <a:ext cx="2689846" cy="1097280"/>
        </p:xfrm>
        <a:graphic>
          <a:graphicData uri="http://schemas.openxmlformats.org/drawingml/2006/table">
            <a:tbl>
              <a:tblPr/>
              <a:tblGrid>
                <a:gridCol w="1437515"/>
                <a:gridCol w="1252331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Column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Column 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1,1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1,2 okay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2,1 real wide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66537" y="3607904"/>
            <a:ext cx="246124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My important data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607904"/>
            <a:ext cx="10058400" cy="147732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80" y="5063759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cells in a row are considered headers; by default, they appear bold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caption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at the start of the table labels its meaning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31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Styling </a:t>
            </a:r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97466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table { border: 2px solid black; caption-side: bottom;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font-style: italic;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td { background-color: yellow; text-align: center; width: 30%; }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195981" y="2851574"/>
          <a:ext cx="3121634" cy="1097280"/>
        </p:xfrm>
        <a:graphic>
          <a:graphicData uri="http://schemas.openxmlformats.org/drawingml/2006/table">
            <a:tbl>
              <a:tblPr/>
              <a:tblGrid>
                <a:gridCol w="1560817"/>
                <a:gridCol w="156081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Column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Column 2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1,1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1,2 okay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2,1 real wide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2,2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34727" y="3940073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My important data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97281" y="2739628"/>
            <a:ext cx="10058400" cy="175432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80" y="4312092"/>
            <a:ext cx="10058400" cy="2151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standard CSS styles can be applied to a table, row, or cell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table specific CSS properties: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border-collapse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border-spacing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caption-side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empty-cells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table-layout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76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border-collapse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68866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table, td,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border: 2px solid black;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table {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border-collapse: collapse;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187538" y="2782000"/>
          <a:ext cx="2968142" cy="1554480"/>
        </p:xfrm>
        <a:graphic>
          <a:graphicData uri="http://schemas.openxmlformats.org/drawingml/2006/table">
            <a:tbl>
              <a:tblPr/>
              <a:tblGrid>
                <a:gridCol w="1484071"/>
                <a:gridCol w="1484071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With</a:t>
                      </a:r>
                      <a:r>
                        <a:rPr lang="en-US" sz="2400" dirty="0"/>
                        <a:t> border-collapse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Column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Column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622974"/>
            <a:ext cx="2460929" cy="1943234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80" y="4749198"/>
            <a:ext cx="8532054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default, the overall table has a separate border from each cell inside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border-collapse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merges these borders into one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rowspan</a:t>
            </a:r>
            <a:r>
              <a:rPr lang="en-US" dirty="0"/>
              <a:t> and </a:t>
            </a:r>
            <a:r>
              <a:rPr lang="en-US" dirty="0" err="1"/>
              <a:t>colspan</a:t>
            </a:r>
            <a:r>
              <a:rPr lang="en-US" dirty="0"/>
              <a:t>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1881440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&lt;table&gt;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1&lt;/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2&lt;/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3&lt;/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colspan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&gt;1,1-1,2&lt;/td&gt;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&lt;td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rowspan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="3"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&gt;1,3-3,3&lt;/td&gt;&lt;/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&gt;&lt;td&gt;2,1&lt;/td&gt;&lt;td&gt;2,2&lt;/td&gt;&lt;/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&gt;&lt;td&gt;3,1&lt;/td&gt;&lt;td&gt;3,2&lt;/td&gt;&lt;/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&lt;/table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196354" y="3835550"/>
          <a:ext cx="3763272" cy="1463040"/>
        </p:xfrm>
        <a:graphic>
          <a:graphicData uri="http://schemas.openxmlformats.org/drawingml/2006/table">
            <a:tbl>
              <a:tblPr/>
              <a:tblGrid>
                <a:gridCol w="1254424"/>
                <a:gridCol w="1254424"/>
                <a:gridCol w="1254424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Column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Column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Column 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1,1-1,2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1,3-3,3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2,1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3,1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3,2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97280" y="3727175"/>
            <a:ext cx="10058400" cy="175432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HTML</a:t>
            </a:r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97280" y="5186519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colspan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makes a cell occupy multiple columns;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rowspan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multiple rows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text-align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vertical-align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control where the text appears within a cell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1442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</a:t>
            </a:r>
            <a:r>
              <a:rPr lang="en-US" dirty="0"/>
              <a:t>styles: &lt;col&gt;, &lt;</a:t>
            </a:r>
            <a:r>
              <a:rPr lang="en-US" dirty="0" err="1"/>
              <a:t>colgroup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10040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&lt;table&gt;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&lt;col class="urgent"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class="highlight" span="2"&gt;&lt;/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1&lt;/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2&lt;/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3&lt;/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&gt;&lt;td&gt;1,1&lt;/td&gt;&lt;td&gt;1,2&lt;/td&gt;&lt;td&gt;1,3&lt;/td&gt;&lt;/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&gt;&lt;td&gt;2,1&lt;/td&gt;&lt;td&gt;2,2&lt;/td&gt;&lt;td&gt;2,3&lt;/td&gt;&lt;/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&lt;/table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236111" y="4064148"/>
          <a:ext cx="3653940" cy="1097280"/>
        </p:xfrm>
        <a:graphic>
          <a:graphicData uri="http://schemas.openxmlformats.org/drawingml/2006/table">
            <a:tbl>
              <a:tblPr/>
              <a:tblGrid>
                <a:gridCol w="1217980"/>
                <a:gridCol w="1217980"/>
                <a:gridCol w="121798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Column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Column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Column 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2,1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2,3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97280" y="3955774"/>
            <a:ext cx="10058400" cy="147732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80" y="5107007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 can be used to define styles that apply to an entire column (self-closing)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colgroup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 applies a style to a group of columns (NOT self-closing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19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Don't use tables for layout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57942"/>
            <a:ext cx="10126786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(borderless) tables appear to be an easy way to achieve grid-like page layouts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many "newbie" web pages do this (including many UW CSE web pages...)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but,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has semantics; it should be used only to represent an actual table of data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instead of tables, use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div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widths/margins, floats, etc. to perform layout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3452928"/>
            <a:ext cx="5051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tables should not be used for layout!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035175"/>
            <a:ext cx="59839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tables should not be used for layout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!!</a:t>
            </a:r>
            <a:endParaRPr lang="en-US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721246"/>
            <a:ext cx="663406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</a:rPr>
              <a:t>TABLES SHOULD NOT BE USED FOR LAYOUT!!!</a:t>
            </a:r>
            <a:endParaRPr lang="en-US" sz="2600" b="0" i="0" dirty="0">
              <a:solidFill>
                <a:srgbClr val="C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5361369"/>
            <a:ext cx="110952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</a:rPr>
              <a:t>TABLES SHOULD NOT BE USED FOR LAYOUT</a:t>
            </a:r>
            <a:r>
              <a:rPr lang="en-US" sz="4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!!!!</a:t>
            </a:r>
            <a:endParaRPr lang="en-US" sz="4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38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a database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powerful</a:t>
            </a:r>
            <a:r>
              <a:rPr lang="en-US" sz="2400" dirty="0"/>
              <a:t>: can search it, filter data, combine data from multiple sources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fast</a:t>
            </a:r>
            <a:r>
              <a:rPr lang="en-US" sz="2400" dirty="0"/>
              <a:t>: can search/filter a database very quickly compared to a file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big</a:t>
            </a:r>
            <a:r>
              <a:rPr lang="en-US" sz="2400" dirty="0"/>
              <a:t>: scale well up to very large data sizes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safe</a:t>
            </a:r>
            <a:r>
              <a:rPr lang="en-US" sz="2400" dirty="0"/>
              <a:t>: built-in mechanisms for failure recovery (e.g. </a:t>
            </a:r>
            <a:r>
              <a:rPr lang="en-US" sz="2400" b="1" dirty="0"/>
              <a:t>transactions</a:t>
            </a:r>
            <a:r>
              <a:rPr lang="en-US" sz="24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multi-user</a:t>
            </a:r>
            <a:r>
              <a:rPr lang="en-US" sz="2400" dirty="0"/>
              <a:t>: concurrency features let many users view/edit data at same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abstract</a:t>
            </a:r>
            <a:r>
              <a:rPr lang="en-US" sz="2400" dirty="0"/>
              <a:t>: provides layer of abstraction between stored data and app(s)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many database programs understand the same SQL </a:t>
            </a:r>
            <a:r>
              <a:rPr lang="en-US" sz="2400" dirty="0" smtClean="0"/>
              <a:t>commands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244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</a:t>
            </a:r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37360"/>
            <a:ext cx="10058400" cy="4675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Figure out the proper SQL queries in the following way: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table(s) contain the critical data?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columns do I need in the result set?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 are tables connected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JOIN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and values filtered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)?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Test on a small data set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imdb_small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Confirm on the real data set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imdb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Try out the queries first in the MySQL console.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Write the Node.js code to run those same queries.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Make sure to check for SQL errors at every step!!</a:t>
            </a:r>
          </a:p>
        </p:txBody>
      </p:sp>
    </p:spTree>
    <p:extLst>
      <p:ext uri="{BB962C8B-B14F-4D97-AF65-F5344CB8AC3E}">
        <p14:creationId xmlns:p14="http://schemas.microsoft.com/office/powerpoint/2010/main" val="123203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use SQL?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Better for relational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Still more popular</a:t>
            </a: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Strong opinion about this? </a:t>
            </a:r>
            <a:r>
              <a:rPr lang="en-US" sz="3200" smtClean="0"/>
              <a:t>Let me know!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160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</a:t>
            </a:r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939380"/>
            <a:ext cx="10058400" cy="41520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Oracle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3"/>
              </a:rPr>
              <a:t>Microsoft SQL Server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(powerful) 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4"/>
              </a:rPr>
              <a:t>Microsoft Access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(simple)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5"/>
              </a:rPr>
              <a:t>PostgreSQL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(powerful/complex free open-source database system)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6"/>
              </a:rPr>
              <a:t>SQLite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(transportable, lightweight free open-source database system)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7"/>
              </a:rPr>
              <a:t>MySQL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(simple free open-source database system)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many servers run 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8"/>
              </a:rPr>
              <a:t>LAMP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 (Linux, Apache, MySQL, and PHP)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Wikipedia is run on PHP and MySQL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will use MySQL in this course</a:t>
            </a:r>
          </a:p>
        </p:txBody>
      </p:sp>
      <p:pic>
        <p:nvPicPr>
          <p:cNvPr id="1026" name="Picture 2" descr="MySQ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306" y="5047447"/>
            <a:ext cx="1898374" cy="98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01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csc337simpsons </a:t>
            </a:r>
            <a:r>
              <a:rPr lang="en-US" dirty="0"/>
              <a:t>database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30425"/>
              </p:ext>
            </p:extLst>
          </p:nvPr>
        </p:nvGraphicFramePr>
        <p:xfrm>
          <a:off x="83172" y="1878991"/>
          <a:ext cx="3355767" cy="1857375"/>
        </p:xfrm>
        <a:graphic>
          <a:graphicData uri="http://schemas.openxmlformats.org/drawingml/2006/table">
            <a:tbl>
              <a:tblPr/>
              <a:tblGrid>
                <a:gridCol w="445300"/>
                <a:gridCol w="992216"/>
                <a:gridCol w="1918251"/>
              </a:tblGrid>
              <a:tr h="37147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email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bart@fox.com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Ralph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ralph@fox.com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623371"/>
              </p:ext>
            </p:extLst>
          </p:nvPr>
        </p:nvGraphicFramePr>
        <p:xfrm>
          <a:off x="3532055" y="1883714"/>
          <a:ext cx="1626355" cy="1475712"/>
        </p:xfrm>
        <a:graphic>
          <a:graphicData uri="http://schemas.openxmlformats.org/drawingml/2006/table">
            <a:tbl>
              <a:tblPr/>
              <a:tblGrid>
                <a:gridCol w="582746"/>
                <a:gridCol w="1043609"/>
              </a:tblGrid>
              <a:tr h="368928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68928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Krabappel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928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5678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Hoover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928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9012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effectLst/>
                        </a:rPr>
                        <a:t>Obourn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328898"/>
              </p:ext>
            </p:extLst>
          </p:nvPr>
        </p:nvGraphicFramePr>
        <p:xfrm>
          <a:off x="5241579" y="1862840"/>
          <a:ext cx="3952117" cy="2016400"/>
        </p:xfrm>
        <a:graphic>
          <a:graphicData uri="http://schemas.openxmlformats.org/drawingml/2006/table">
            <a:tbl>
              <a:tblPr/>
              <a:tblGrid>
                <a:gridCol w="685059"/>
                <a:gridCol w="2173754"/>
                <a:gridCol w="1093304"/>
              </a:tblGrid>
              <a:tr h="40328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teacher_id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40328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Computer Science 142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8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Computer Science 143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5678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8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Computer Science </a:t>
                      </a:r>
                      <a:r>
                        <a:rPr lang="en-US" dirty="0" smtClean="0">
                          <a:effectLst/>
                        </a:rPr>
                        <a:t>154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9012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8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Informatics 100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1234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889197"/>
              </p:ext>
            </p:extLst>
          </p:nvPr>
        </p:nvGraphicFramePr>
        <p:xfrm>
          <a:off x="9270903" y="1861847"/>
          <a:ext cx="2834955" cy="2560320"/>
        </p:xfrm>
        <a:graphic>
          <a:graphicData uri="http://schemas.openxmlformats.org/drawingml/2006/table">
            <a:tbl>
              <a:tblPr/>
              <a:tblGrid>
                <a:gridCol w="1107406"/>
                <a:gridCol w="1107406"/>
                <a:gridCol w="620143"/>
              </a:tblGrid>
              <a:tr h="360187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student_id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course_id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D+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097280" y="3800924"/>
            <a:ext cx="1040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students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80080" y="3431592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teachers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68550" y="398559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courses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300959" y="4446969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grades</a:t>
            </a:r>
            <a:endParaRPr lang="en-US" dirty="0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53626" y="4816301"/>
            <a:ext cx="11108371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test queries on this database, use username </a:t>
            </a:r>
            <a:r>
              <a:rPr lang="en-US" sz="2400" dirty="0" smtClean="0">
                <a:solidFill>
                  <a:srgbClr val="224444"/>
                </a:solidFill>
                <a:latin typeface="Consolas" panose="020B0609020204030204" pitchFamily="49" charset="0"/>
              </a:rPr>
              <a:t>csc337h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omer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password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d0ughnut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23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csc337world </a:t>
            </a:r>
            <a:r>
              <a:rPr lang="en-US" dirty="0"/>
              <a:t>database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621847"/>
              </p:ext>
            </p:extLst>
          </p:nvPr>
        </p:nvGraphicFramePr>
        <p:xfrm>
          <a:off x="1474967" y="1808178"/>
          <a:ext cx="9487895" cy="1737360"/>
        </p:xfrm>
        <a:graphic>
          <a:graphicData uri="http://schemas.openxmlformats.org/drawingml/2006/table">
            <a:tbl>
              <a:tblPr/>
              <a:tblGrid>
                <a:gridCol w="540023"/>
                <a:gridCol w="1254984"/>
                <a:gridCol w="993913"/>
                <a:gridCol w="2047461"/>
                <a:gridCol w="1272209"/>
                <a:gridCol w="1123121"/>
                <a:gridCol w="1600200"/>
                <a:gridCol w="655984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continent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independence_year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population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gnp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head_of_state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AFG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Afghanistan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Asia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1919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22720000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5976.0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Mohammad Omar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NLD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Netherlands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Europe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1581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15864000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371362.0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Beatrix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46043" y="3533868"/>
            <a:ext cx="115459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ndara" panose="020E0502030303020204" pitchFamily="34" charset="0"/>
              </a:rPr>
              <a:t>countries</a:t>
            </a:r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 </a:t>
            </a:r>
            <a:r>
              <a:rPr lang="en-US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(</a:t>
            </a:r>
            <a:r>
              <a:rPr lang="en-US" sz="1600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Other columns</a:t>
            </a:r>
            <a:r>
              <a:rPr lang="en-US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: region, </a:t>
            </a:r>
            <a:r>
              <a:rPr lang="en-US" sz="16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surface_area</a:t>
            </a:r>
            <a:r>
              <a:rPr lang="en-US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, </a:t>
            </a:r>
            <a:r>
              <a:rPr lang="en-US" sz="16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life_expectancy</a:t>
            </a:r>
            <a:r>
              <a:rPr lang="en-US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, </a:t>
            </a:r>
            <a:r>
              <a:rPr lang="en-US" sz="16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gnp_old</a:t>
            </a:r>
            <a:r>
              <a:rPr lang="en-US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, </a:t>
            </a:r>
            <a:r>
              <a:rPr lang="en-US" sz="16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local_name</a:t>
            </a:r>
            <a:r>
              <a:rPr lang="en-US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, </a:t>
            </a:r>
            <a:r>
              <a:rPr lang="en-US" sz="16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government_form</a:t>
            </a:r>
            <a:r>
              <a:rPr lang="en-US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, </a:t>
            </a:r>
            <a:r>
              <a:rPr lang="en-US" sz="1600" b="1" dirty="0" err="1" smtClean="0">
                <a:solidFill>
                  <a:srgbClr val="000000"/>
                </a:solidFill>
                <a:latin typeface="Candara" panose="020E0502030303020204" pitchFamily="34" charset="0"/>
              </a:rPr>
              <a:t>ca</a:t>
            </a:r>
            <a:r>
              <a:rPr lang="en-US" sz="1600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andara" panose="020E0502030303020204" pitchFamily="34" charset="0"/>
              </a:rPr>
              <a:t>pital</a:t>
            </a:r>
            <a:r>
              <a:rPr lang="en-US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, code2)</a:t>
            </a:r>
            <a:endParaRPr lang="en-US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26752"/>
              </p:ext>
            </p:extLst>
          </p:nvPr>
        </p:nvGraphicFramePr>
        <p:xfrm>
          <a:off x="580126" y="4045228"/>
          <a:ext cx="5423105" cy="1463040"/>
        </p:xfrm>
        <a:graphic>
          <a:graphicData uri="http://schemas.openxmlformats.org/drawingml/2006/table">
            <a:tbl>
              <a:tblPr/>
              <a:tblGrid>
                <a:gridCol w="572811"/>
                <a:gridCol w="1182757"/>
                <a:gridCol w="1498295"/>
                <a:gridCol w="1084621"/>
                <a:gridCol w="1084621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country_code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district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population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3793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New York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New York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8008278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Los Angeles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California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3694820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5595" y="5422704"/>
            <a:ext cx="875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ndara" panose="020E0502030303020204" pitchFamily="34" charset="0"/>
              </a:rPr>
              <a:t>cities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961580"/>
              </p:ext>
            </p:extLst>
          </p:nvPr>
        </p:nvGraphicFramePr>
        <p:xfrm>
          <a:off x="7179710" y="4022327"/>
          <a:ext cx="4379500" cy="1463040"/>
        </p:xfrm>
        <a:graphic>
          <a:graphicData uri="http://schemas.openxmlformats.org/drawingml/2006/table">
            <a:tbl>
              <a:tblPr/>
              <a:tblGrid>
                <a:gridCol w="1367941"/>
                <a:gridCol w="954157"/>
                <a:gridCol w="785191"/>
                <a:gridCol w="1272211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country_code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language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official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percentage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AFG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Pashto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52.4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NLD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Dutch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95.6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110463" y="5450049"/>
            <a:ext cx="1529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ndara" panose="020E0502030303020204" pitchFamily="34" charset="0"/>
              </a:rPr>
              <a:t>languages</a:t>
            </a:r>
            <a:endParaRPr lang="en-US" sz="2400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41160" y="5927441"/>
            <a:ext cx="12101103" cy="4895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test queries on this database, use username </a:t>
            </a:r>
            <a:r>
              <a:rPr lang="en-US" sz="2400" dirty="0" smtClean="0">
                <a:solidFill>
                  <a:srgbClr val="224444"/>
                </a:solidFill>
                <a:latin typeface="Consolas" panose="020B0609020204030204" pitchFamily="49" charset="0"/>
              </a:rPr>
              <a:t>csc337t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raveler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password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packmybags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imdb</a:t>
            </a:r>
            <a:r>
              <a:rPr lang="en-US" dirty="0"/>
              <a:t> database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304060"/>
              </p:ext>
            </p:extLst>
          </p:nvPr>
        </p:nvGraphicFramePr>
        <p:xfrm>
          <a:off x="122932" y="1800226"/>
          <a:ext cx="4031628" cy="1828800"/>
        </p:xfrm>
        <a:graphic>
          <a:graphicData uri="http://schemas.openxmlformats.org/drawingml/2006/table">
            <a:tbl>
              <a:tblPr/>
              <a:tblGrid>
                <a:gridCol w="811350"/>
                <a:gridCol w="1204464"/>
                <a:gridCol w="1131232"/>
                <a:gridCol w="88458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first_name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last_name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gender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433259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William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Shatner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797926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Britney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Spears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831289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Sigourney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Weaver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196223"/>
              </p:ext>
            </p:extLst>
          </p:nvPr>
        </p:nvGraphicFramePr>
        <p:xfrm>
          <a:off x="4327183" y="1810165"/>
          <a:ext cx="3842785" cy="1828800"/>
        </p:xfrm>
        <a:graphic>
          <a:graphicData uri="http://schemas.openxmlformats.org/drawingml/2006/table">
            <a:tbl>
              <a:tblPr/>
              <a:tblGrid>
                <a:gridCol w="870985"/>
                <a:gridCol w="1759226"/>
                <a:gridCol w="735496"/>
                <a:gridCol w="477078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year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rank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112290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Fight Club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1999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8.5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209658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Meet the Parents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210511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Memento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8.7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307025"/>
              </p:ext>
            </p:extLst>
          </p:nvPr>
        </p:nvGraphicFramePr>
        <p:xfrm>
          <a:off x="8319400" y="1810164"/>
          <a:ext cx="3713576" cy="1828800"/>
        </p:xfrm>
        <a:graphic>
          <a:graphicData uri="http://schemas.openxmlformats.org/drawingml/2006/table">
            <a:tbl>
              <a:tblPr/>
              <a:tblGrid>
                <a:gridCol w="900802"/>
                <a:gridCol w="1003852"/>
                <a:gridCol w="180892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actor_id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movie_id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role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433259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Capt. James T. Kirk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433259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407323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Sgt. T.J. Hooker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797926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342189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Herself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00267" y="3532571"/>
            <a:ext cx="797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actors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99285" y="3552449"/>
            <a:ext cx="889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movies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325679" y="3552449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roles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964811"/>
              </p:ext>
            </p:extLst>
          </p:nvPr>
        </p:nvGraphicFramePr>
        <p:xfrm>
          <a:off x="450920" y="3862147"/>
          <a:ext cx="1954350" cy="1828800"/>
        </p:xfrm>
        <a:graphic>
          <a:graphicData uri="http://schemas.openxmlformats.org/drawingml/2006/table">
            <a:tbl>
              <a:tblPr/>
              <a:tblGrid>
                <a:gridCol w="977175"/>
                <a:gridCol w="977175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movie_id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genre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209658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Comedy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Action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Sci-Fi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281066"/>
              </p:ext>
            </p:extLst>
          </p:nvPr>
        </p:nvGraphicFramePr>
        <p:xfrm>
          <a:off x="2903864" y="3866324"/>
          <a:ext cx="3035377" cy="1828800"/>
        </p:xfrm>
        <a:graphic>
          <a:graphicData uri="http://schemas.openxmlformats.org/drawingml/2006/table">
            <a:tbl>
              <a:tblPr/>
              <a:tblGrid>
                <a:gridCol w="753311"/>
                <a:gridCol w="1209390"/>
                <a:gridCol w="1072676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first_name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last_name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24758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David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Fincher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66965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Jay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Roach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72723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William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Shatner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649022"/>
              </p:ext>
            </p:extLst>
          </p:nvPr>
        </p:nvGraphicFramePr>
        <p:xfrm>
          <a:off x="6480321" y="3872086"/>
          <a:ext cx="2182950" cy="1828800"/>
        </p:xfrm>
        <a:graphic>
          <a:graphicData uri="http://schemas.openxmlformats.org/drawingml/2006/table">
            <a:tbl>
              <a:tblPr/>
              <a:tblGrid>
                <a:gridCol w="1149280"/>
                <a:gridCol w="1033670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director_id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movie_id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24758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112290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66965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209658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72723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8993" y="5601899"/>
            <a:ext cx="1613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movies_genres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2795754" y="5631716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directors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29006" y="5611838"/>
            <a:ext cx="1896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Candara" panose="020E0502030303020204" pitchFamily="34" charset="0"/>
              </a:rPr>
              <a:t>movies_directors</a:t>
            </a:r>
            <a:endParaRPr lang="en-US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0" y="5838989"/>
            <a:ext cx="8170481" cy="65104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19044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also available,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imdb_small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with fewer records (for testing queries)</a:t>
            </a:r>
          </a:p>
        </p:txBody>
      </p:sp>
    </p:spTree>
    <p:extLst>
      <p:ext uri="{BB962C8B-B14F-4D97-AF65-F5344CB8AC3E}">
        <p14:creationId xmlns:p14="http://schemas.microsoft.com/office/powerpoint/2010/main" val="355883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SQL</a:t>
            </a:r>
            <a:r>
              <a:rPr lang="en-US" dirty="0"/>
              <a:t> 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0631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name FROM cities WHERE id = 17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26364"/>
            <a:ext cx="10058400" cy="369332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countries VALUES ('SLD', 'ENG', 'T', 100.0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2850659"/>
            <a:ext cx="10058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Structured Query Language (SQL)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: a language for searching and updating a database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 standard syntax that is used by all database software (with minor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incompatibilities)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generally case-insensitive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 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declarative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language: describes what data you are seeking, not exactly how to find it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47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5336</TotalTime>
  <Words>1736</Words>
  <Application>Microsoft Office PowerPoint</Application>
  <PresentationFormat>Widescreen</PresentationFormat>
  <Paragraphs>625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Calibri Light</vt:lpstr>
      <vt:lpstr>Candara</vt:lpstr>
      <vt:lpstr>Consolas</vt:lpstr>
      <vt:lpstr>Courier New</vt:lpstr>
      <vt:lpstr>Helvetica</vt:lpstr>
      <vt:lpstr>Times New Roman</vt:lpstr>
      <vt:lpstr>Retrospect</vt:lpstr>
      <vt:lpstr>CSC 337</vt:lpstr>
      <vt:lpstr>Relational databases</vt:lpstr>
      <vt:lpstr>Why use a database?</vt:lpstr>
      <vt:lpstr>Why use SQL?</vt:lpstr>
      <vt:lpstr>Database software</vt:lpstr>
      <vt:lpstr>Example csc337simpsons database</vt:lpstr>
      <vt:lpstr>Example csc337world database</vt:lpstr>
      <vt:lpstr>Example imdb database</vt:lpstr>
      <vt:lpstr>SQL basics</vt:lpstr>
      <vt:lpstr>The SQL SELECT statement</vt:lpstr>
      <vt:lpstr>The DISTINCT modifier</vt:lpstr>
      <vt:lpstr>The WHERE clause</vt:lpstr>
      <vt:lpstr>More about the WHERE clause</vt:lpstr>
      <vt:lpstr>Multiple WHERE clauses: AND, OR</vt:lpstr>
      <vt:lpstr>Approximate matches: LIKE</vt:lpstr>
      <vt:lpstr>Sorting by a column: ORDER BY</vt:lpstr>
      <vt:lpstr>Limiting rows: LIMIT  </vt:lpstr>
      <vt:lpstr>Querying databases in Node.js</vt:lpstr>
      <vt:lpstr>Connecting to a database</vt:lpstr>
      <vt:lpstr>Connecting to a Database Example</vt:lpstr>
      <vt:lpstr>Querying a Database</vt:lpstr>
      <vt:lpstr>Querying a Database Result</vt:lpstr>
      <vt:lpstr>HTML tables: &lt;table&gt;, &lt;tr&gt;, &lt;td&gt;</vt:lpstr>
      <vt:lpstr>Table headers, captions: &lt;th&gt;, &lt;caption&gt;</vt:lpstr>
      <vt:lpstr>Styling tables</vt:lpstr>
      <vt:lpstr>The border-collapse property</vt:lpstr>
      <vt:lpstr>The rowspan and colspan attributes</vt:lpstr>
      <vt:lpstr>Column styles: &lt;col&gt;, &lt;colgroup&gt;</vt:lpstr>
      <vt:lpstr>Don't use tables for layout!</vt:lpstr>
      <vt:lpstr>Designing a query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37</cp:revision>
  <dcterms:created xsi:type="dcterms:W3CDTF">2014-10-16T22:14:15Z</dcterms:created>
  <dcterms:modified xsi:type="dcterms:W3CDTF">2019-03-28T19:00:15Z</dcterms:modified>
</cp:coreProperties>
</file>