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63" r:id="rId8"/>
    <p:sldId id="280" r:id="rId9"/>
    <p:sldId id="264" r:id="rId10"/>
    <p:sldId id="257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2FF"/>
    <a:srgbClr val="FF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tab_border-spacing.asp" TargetMode="External"/><Relationship Id="rId2" Type="http://schemas.openxmlformats.org/officeDocument/2006/relationships/hyperlink" Target="http://www.w3schools.com/cssref/pr_tab_border-collaps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tab_table-layout.asp" TargetMode="External"/><Relationship Id="rId5" Type="http://schemas.openxmlformats.org/officeDocument/2006/relationships/hyperlink" Target="http://www.w3schools.com/cssref/pr_tab_empty-cells.asp" TargetMode="External"/><Relationship Id="rId4" Type="http://schemas.openxmlformats.org/officeDocument/2006/relationships/hyperlink" Target="http://www.w3schools.com/cssref/pr_tab_caption-side.asp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atabase_normaliz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21: </a:t>
            </a:r>
            <a:r>
              <a:rPr lang="en-US" dirty="0"/>
              <a:t>Multi-table SQL Queries (Joins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imgs.xkcd.com/comics/exploits_of_a_m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05" y="2337973"/>
            <a:ext cx="5781675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9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with ON clauses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83875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column(s)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table1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table2 ON condition(s)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condition(s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29609"/>
            <a:ext cx="10058400" cy="1015663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273443"/>
            <a:ext cx="10058400" cy="19360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combines records from two or more tables if they satisfy certain conditions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 specifies which records from each table are matched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rows are often linked by their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columns (id)</a:t>
            </a:r>
          </a:p>
        </p:txBody>
      </p:sp>
    </p:spTree>
    <p:extLst>
      <p:ext uri="{BB962C8B-B14F-4D97-AF65-F5344CB8AC3E}">
        <p14:creationId xmlns:p14="http://schemas.microsoft.com/office/powerpoint/2010/main" val="164766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6466"/>
            <a:ext cx="10058400" cy="1046553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54981"/>
              </p:ext>
            </p:extLst>
          </p:nvPr>
        </p:nvGraphicFramePr>
        <p:xfrm>
          <a:off x="2464904" y="2851576"/>
          <a:ext cx="7215810" cy="2560320"/>
        </p:xfrm>
        <a:graphic>
          <a:graphicData uri="http://schemas.openxmlformats.org/drawingml/2006/table">
            <a:tbl>
              <a:tblPr/>
              <a:tblGrid>
                <a:gridCol w="505107"/>
                <a:gridCol w="965114"/>
                <a:gridCol w="2137684"/>
                <a:gridCol w="1282148"/>
                <a:gridCol w="1331844"/>
                <a:gridCol w="993913"/>
              </a:tblGrid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student_id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course_id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357194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table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column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can be used to disambiguate column names: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7340" y="5802625"/>
            <a:ext cx="10133937" cy="923330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students.id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grades.student_id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columns in a </a:t>
            </a:r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7101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name,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73886"/>
              </p:ext>
            </p:extLst>
          </p:nvPr>
        </p:nvGraphicFramePr>
        <p:xfrm>
          <a:off x="4387132" y="2911209"/>
          <a:ext cx="3713259" cy="2560320"/>
        </p:xfrm>
        <a:graphic>
          <a:graphicData uri="http://schemas.openxmlformats.org/drawingml/2006/table">
            <a:tbl>
              <a:tblPr/>
              <a:tblGrid>
                <a:gridCol w="1237753"/>
                <a:gridCol w="1237753"/>
                <a:gridCol w="1237753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74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Filtered join (JOIN with WHERE)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35396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name = 'Bart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41760"/>
              </p:ext>
            </p:extLst>
          </p:nvPr>
        </p:nvGraphicFramePr>
        <p:xfrm>
          <a:off x="4287424" y="3189504"/>
          <a:ext cx="3306072" cy="1097280"/>
        </p:xfrm>
        <a:graphic>
          <a:graphicData uri="http://schemas.openxmlformats.org/drawingml/2006/table">
            <a:tbl>
              <a:tblPr/>
              <a:tblGrid>
                <a:gridCol w="1102024"/>
                <a:gridCol w="1102024"/>
                <a:gridCol w="110202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550416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/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glue the proper tables together, 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filters the results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goes in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clause, and what goes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?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directly links columns of the joined tables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sets additional constraints such as particular values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123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'Bart'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234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wrong with this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96039"/>
            <a:ext cx="10058400" cy="1235396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name, id,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grade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= 123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88511"/>
              </p:ext>
            </p:extLst>
          </p:nvPr>
        </p:nvGraphicFramePr>
        <p:xfrm>
          <a:off x="1097280" y="3130083"/>
          <a:ext cx="4260228" cy="1097280"/>
        </p:xfrm>
        <a:graphic>
          <a:graphicData uri="http://schemas.openxmlformats.org/drawingml/2006/table">
            <a:tbl>
              <a:tblPr/>
              <a:tblGrid>
                <a:gridCol w="1065057"/>
                <a:gridCol w="1065057"/>
                <a:gridCol w="1065057"/>
                <a:gridCol w="1065057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09645" y="3165470"/>
            <a:ext cx="55460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The above query produces the same rows as the previous one, but it is poor style. Why?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1" y="4449538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clause is poorly chosen. It doesn't really say what connects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record to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students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record.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They are related when they are for a student with the same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Filtering out by a specific ID or name should be done in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 clause, not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98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Multi-way </a:t>
            </a:r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c.name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courses 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bart.id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bart.name = 'Bart'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'B-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48981"/>
              </p:ext>
            </p:extLst>
          </p:nvPr>
        </p:nvGraphicFramePr>
        <p:xfrm>
          <a:off x="1096963" y="3491865"/>
          <a:ext cx="2182950" cy="731520"/>
        </p:xfrm>
        <a:graphic>
          <a:graphicData uri="http://schemas.openxmlformats.org/drawingml/2006/table">
            <a:tbl>
              <a:tblPr/>
              <a:tblGrid>
                <a:gridCol w="218295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95870" y="3533219"/>
            <a:ext cx="7759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More than 2 tables can be joined, as shown above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does the above query represent?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745791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The names of all courses in which Bart has gotten a B- or better.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3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suboptimal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/>
          <a:lstStyle/>
          <a:p>
            <a:r>
              <a:rPr lang="en-US" dirty="0"/>
              <a:t>Exercise: What courses have been taken by both Bart and Lisa?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94374"/>
            <a:ext cx="10058400" cy="1477328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bart.course_id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grades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bart.course_id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bart.student_id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123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lisa.student_id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888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59383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problem: requires us to know Bart/Lisa's Student IDs, and only spits back course IDs, not names.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216505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Write a version of this query that gets us the course </a:t>
            </a:r>
            <a:r>
              <a:rPr lang="en-US" sz="2200" i="1" dirty="0">
                <a:solidFill>
                  <a:srgbClr val="770022"/>
                </a:solidFill>
                <a:latin typeface="Calibri" panose="020F0502020204030204" pitchFamily="34" charset="0"/>
              </a:rPr>
              <a:t>names</a:t>
            </a: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, and only requires us to know Bart/Lisa's names, not their IDs.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59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9901"/>
          </a:xfrm>
        </p:spPr>
        <p:txBody>
          <a:bodyPr/>
          <a:lstStyle/>
          <a:p>
            <a:r>
              <a:rPr lang="en-US" dirty="0"/>
              <a:t>What courses have been taken by both Bart and Lisa?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5635"/>
            <a:ext cx="10058400" cy="2308324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c.name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courses c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JOIN grades g1 ON g1.course_id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g1.student_id = bart.id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g2 ON g2.course_id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ON g2.student_id = lisa.id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bart.name = 'Bart'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lisa.name = 'Lisa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396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  What </a:t>
            </a:r>
            <a:r>
              <a:rPr lang="en-US" dirty="0"/>
              <a:t>are the names of all teachers Bart has had?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27706" y="4120155"/>
            <a:ext cx="1005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How many total students has Ms.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Krabappel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taught, and what are their names?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167049"/>
            <a:ext cx="10058400" cy="1754326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t.name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teachers 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courses c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c.teacher_id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students s ON 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s.name = 'Bart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508814"/>
            <a:ext cx="10058400" cy="1754326"/>
          </a:xfrm>
          <a:prstGeom prst="rect">
            <a:avLst/>
          </a:prstGeo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s.name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 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s.id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courses c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g.course_id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c.id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teachers t ON t.id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c.teacher_id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t.name = 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Krabappel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9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75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Figure out the proper SQL queries in the following way: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table(s) contain the critical data?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columns do I need in the result set?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are tables connected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and values filtered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Test on a small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Confirm on the real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Try out the queries first in the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query tool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Write the PHP code to run those same queries.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sure to check for SQL errors at every step!!</a:t>
            </a:r>
          </a:p>
        </p:txBody>
      </p:sp>
    </p:spTree>
    <p:extLst>
      <p:ext uri="{BB962C8B-B14F-4D97-AF65-F5344CB8AC3E}">
        <p14:creationId xmlns:p14="http://schemas.microsoft.com/office/powerpoint/2010/main" val="8627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databases in Node.js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will need to install the node package called </a:t>
            </a:r>
            <a:r>
              <a:rPr lang="en-US" sz="2400" dirty="0" err="1" smtClean="0"/>
              <a:t>mysql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444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imdb</a:t>
            </a:r>
            <a:r>
              <a:rPr lang="en-US" dirty="0"/>
              <a:t> database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2932" y="1800226"/>
          <a:ext cx="4031628" cy="1828800"/>
        </p:xfrm>
        <a:graphic>
          <a:graphicData uri="http://schemas.openxmlformats.org/drawingml/2006/table">
            <a:tbl>
              <a:tblPr/>
              <a:tblGrid>
                <a:gridCol w="811350"/>
                <a:gridCol w="1204464"/>
                <a:gridCol w="1131232"/>
                <a:gridCol w="88458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gender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Britney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Spears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831289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Sigourney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Weaver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327183" y="1810165"/>
          <a:ext cx="3842785" cy="1828800"/>
        </p:xfrm>
        <a:graphic>
          <a:graphicData uri="http://schemas.openxmlformats.org/drawingml/2006/table">
            <a:tbl>
              <a:tblPr/>
              <a:tblGrid>
                <a:gridCol w="870985"/>
                <a:gridCol w="1759226"/>
                <a:gridCol w="735496"/>
                <a:gridCol w="47707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year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rank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Fight Club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1999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Meet the Parents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210511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Memento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8.7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319400" y="1810164"/>
          <a:ext cx="3713576" cy="1828800"/>
        </p:xfrm>
        <a:graphic>
          <a:graphicData uri="http://schemas.openxmlformats.org/drawingml/2006/table">
            <a:tbl>
              <a:tblPr/>
              <a:tblGrid>
                <a:gridCol w="900802"/>
                <a:gridCol w="1003852"/>
                <a:gridCol w="180892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actor_id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role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Capt. James T. Kirk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433259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407323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Sgt. T.J. Hooker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797926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342189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Herself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0267" y="3532571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actors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99285" y="3552449"/>
            <a:ext cx="8899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movies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25679" y="3552449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roles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0920" y="3862147"/>
          <a:ext cx="1954350" cy="1828800"/>
        </p:xfrm>
        <a:graphic>
          <a:graphicData uri="http://schemas.openxmlformats.org/drawingml/2006/table">
            <a:tbl>
              <a:tblPr/>
              <a:tblGrid>
                <a:gridCol w="977175"/>
                <a:gridCol w="97717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movie_id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genre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Comedy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Action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Sci-Fi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2903864" y="3866324"/>
          <a:ext cx="3035377" cy="1828800"/>
        </p:xfrm>
        <a:graphic>
          <a:graphicData uri="http://schemas.openxmlformats.org/drawingml/2006/table">
            <a:tbl>
              <a:tblPr/>
              <a:tblGrid>
                <a:gridCol w="753311"/>
                <a:gridCol w="1209390"/>
                <a:gridCol w="1072676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first_name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last_name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David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Fincher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Jay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Roach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William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Shatner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480321" y="3872086"/>
          <a:ext cx="2182950" cy="1828800"/>
        </p:xfrm>
        <a:graphic>
          <a:graphicData uri="http://schemas.openxmlformats.org/drawingml/2006/table">
            <a:tbl>
              <a:tblPr/>
              <a:tblGrid>
                <a:gridCol w="1149280"/>
                <a:gridCol w="103367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director_id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movie_id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24758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112290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66965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209658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72723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313398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...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993" y="5601899"/>
            <a:ext cx="1613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movies_genres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795754" y="5631716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directors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29006" y="5611838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andara" panose="020E0502030303020204" pitchFamily="34" charset="0"/>
              </a:rPr>
              <a:t>movies_directors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14044" y="5376729"/>
            <a:ext cx="8170481" cy="132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19044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also available,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fewer records (for testing queries)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IMDb</a:t>
            </a:r>
            <a:r>
              <a:rPr lang="en-US" dirty="0"/>
              <a:t> table relationships / </a:t>
            </a:r>
            <a:r>
              <a:rPr lang="en-US" dirty="0" smtClean="0"/>
              <a:t>ids</a:t>
            </a:r>
            <a:endParaRPr lang="en-US" dirty="0"/>
          </a:p>
        </p:txBody>
      </p:sp>
      <p:pic>
        <p:nvPicPr>
          <p:cNvPr id="11266" name="Picture 2" descr="IMDb tables tr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21" y="1964380"/>
            <a:ext cx="8143517" cy="392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0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IMDb</a:t>
            </a:r>
            <a:r>
              <a:rPr lang="en-US" dirty="0"/>
              <a:t> practice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all movies released in 1995?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How </a:t>
            </a:r>
            <a:r>
              <a:rPr lang="en-US" sz="2200" dirty="0"/>
              <a:t>many people played a part in the movie "Lost in Translation"?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 </a:t>
            </a:r>
            <a:r>
              <a:rPr lang="en-US" sz="2200" i="1" dirty="0"/>
              <a:t>names</a:t>
            </a:r>
            <a:r>
              <a:rPr lang="en-US" sz="2200" dirty="0"/>
              <a:t> of all the people who played a part in the movie "Lost in Translation"?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Who </a:t>
            </a:r>
            <a:r>
              <a:rPr lang="en-US" sz="2200" dirty="0"/>
              <a:t>directed the movie "Fight Club"?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How </a:t>
            </a:r>
            <a:r>
              <a:rPr lang="en-US" sz="2200" dirty="0"/>
              <a:t>many movies has Clint Eastwood directed?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 </a:t>
            </a:r>
            <a:r>
              <a:rPr lang="en-US" sz="2200" i="1" dirty="0"/>
              <a:t>names</a:t>
            </a:r>
            <a:r>
              <a:rPr lang="en-US" sz="2200" dirty="0"/>
              <a:t> of all movies Clint Eastwood has directed?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all directors who have directed at least one horror film?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What </a:t>
            </a:r>
            <a:r>
              <a:rPr lang="en-US" sz="2200" dirty="0"/>
              <a:t>are the names of every actor who has appeared in a movie directed by Christopher Nolan?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4110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tables: &lt;table&gt;, &lt;</a:t>
            </a:r>
            <a:r>
              <a:rPr lang="en-US" dirty="0" err="1"/>
              <a:t>tr</a:t>
            </a:r>
            <a:r>
              <a:rPr lang="en-US" dirty="0"/>
              <a:t>&gt;, &lt;td&gt;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A 2D table of rows and columns of data (block element)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2226365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 okay&lt;/td&gt;&lt;/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 real wide&lt;/td&gt;&lt;td&gt;2,2&lt;/td&gt;&lt;/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96961" y="3491865"/>
          <a:ext cx="2878690" cy="731520"/>
        </p:xfrm>
        <a:graphic>
          <a:graphicData uri="http://schemas.openxmlformats.org/drawingml/2006/table">
            <a:tbl>
              <a:tblPr/>
              <a:tblGrid>
                <a:gridCol w="1417639"/>
                <a:gridCol w="1461051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2,1 real 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3437993"/>
            <a:ext cx="10058400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81" y="4486923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defines the overall table,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each row, 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each cell's data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tables are useful for displaying large row/column data sets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tables are sometimes used by novices for web page layout, but this is not proper semantic HTML and should be avoided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headers, captions: &lt;</a:t>
            </a:r>
            <a:r>
              <a:rPr lang="en-US" dirty="0" err="1"/>
              <a:t>th</a:t>
            </a:r>
            <a:r>
              <a:rPr lang="en-US" dirty="0"/>
              <a:t>&gt;, &lt;caption&gt;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6217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&lt;caption&gt;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My important data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&lt;/caption&gt;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Column 1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Column 2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 okay&lt;/td&gt;&lt;/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 real wide&lt;/td&gt;&lt;td&gt;2,2&lt;/td&gt;&lt;/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6963" y="4031626"/>
          <a:ext cx="2689846" cy="1097280"/>
        </p:xfrm>
        <a:graphic>
          <a:graphicData uri="http://schemas.openxmlformats.org/drawingml/2006/table">
            <a:tbl>
              <a:tblPr/>
              <a:tblGrid>
                <a:gridCol w="1437515"/>
                <a:gridCol w="1252331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Column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Column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1,1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2,1 real wide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66537" y="3607904"/>
            <a:ext cx="24612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My important data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607904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506375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cells in a row are considered headers; by default, they appear bold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caption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at the start of the table labels its meaning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3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974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 { border: 2px solid black; caption-side: bottom;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font-style: italic;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td { background-color: yellow; text-align: center; width: 30%; }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95981" y="2851574"/>
          <a:ext cx="3121634" cy="1097280"/>
        </p:xfrm>
        <a:graphic>
          <a:graphicData uri="http://schemas.openxmlformats.org/drawingml/2006/table">
            <a:tbl>
              <a:tblPr/>
              <a:tblGrid>
                <a:gridCol w="1560817"/>
                <a:gridCol w="156081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Column 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1,2 okay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2,1 real wide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34727" y="3940073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My important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7281" y="2739628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312092"/>
            <a:ext cx="10058400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standard CSS styles can be applied to a table, row, or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table specific CSS 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border-collapse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border-spacing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4"/>
              </a:rPr>
              <a:t>caption-side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5"/>
              </a:rPr>
              <a:t>empty-cells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6"/>
              </a:rPr>
              <a:t>table-layout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border-collapse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68866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table, td,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border: 2px solid black;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table {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border-collapse: collapse;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187538" y="2782000"/>
          <a:ext cx="2968142" cy="1554480"/>
        </p:xfrm>
        <a:graphic>
          <a:graphicData uri="http://schemas.openxmlformats.org/drawingml/2006/table">
            <a:tbl>
              <a:tblPr/>
              <a:tblGrid>
                <a:gridCol w="1484071"/>
                <a:gridCol w="1484071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With</a:t>
                      </a:r>
                      <a:r>
                        <a:rPr lang="en-US" sz="2400" dirty="0"/>
                        <a:t> border-collapse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22974"/>
            <a:ext cx="2460929" cy="1943234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80" y="4749198"/>
            <a:ext cx="8532054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overall table has a separate border from each cell inside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border-collapse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merges these borders into one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rowspan</a:t>
            </a:r>
            <a:r>
              <a:rPr lang="en-US" dirty="0"/>
              <a:t> and </a:t>
            </a:r>
            <a:r>
              <a:rPr lang="en-US" dirty="0" err="1"/>
              <a:t>colspan</a:t>
            </a:r>
            <a:r>
              <a:rPr lang="en-US" dirty="0"/>
              <a:t>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88144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1&lt;/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2&lt;/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3&lt;/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colspan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&gt;1,1-1,2&lt;/td&gt;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&lt;td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rowspan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="3"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&gt;1,3-3,3&lt;/td&gt;&lt;/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&gt;&lt;td&gt;2,1&lt;/td&gt;&lt;td&gt;2,2&lt;/td&gt;&lt;/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&gt;&lt;td&gt;3,1&lt;/td&gt;&lt;td&gt;3,2&lt;/td&gt;&lt;/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96354" y="3835550"/>
          <a:ext cx="3763272" cy="1463040"/>
        </p:xfrm>
        <a:graphic>
          <a:graphicData uri="http://schemas.openxmlformats.org/drawingml/2006/table">
            <a:tbl>
              <a:tblPr/>
              <a:tblGrid>
                <a:gridCol w="1254424"/>
                <a:gridCol w="1254424"/>
                <a:gridCol w="1254424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Column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1,1-1,2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1,3-3,3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97280" y="3727175"/>
            <a:ext cx="100584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HTML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80" y="518651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colspan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makes a cell occupy multiple columns;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rowspan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multiple rows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control where the text appears within a cell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4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</a:t>
            </a:r>
            <a:r>
              <a:rPr lang="en-US" dirty="0"/>
              <a:t>styles: &lt;col&gt;, &lt;</a:t>
            </a:r>
            <a:r>
              <a:rPr lang="en-US" dirty="0" err="1"/>
              <a:t>colgroup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10040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&lt;table&gt;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&lt;col class="urgent"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class="highlight" span="2"&gt;&lt;/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1&lt;/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2&lt;/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&gt;Column 3&lt;/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&gt;&lt;td&gt;1,1&lt;/td&gt;&lt;td&gt;1,2&lt;/td&gt;&lt;td&gt;1,3&lt;/td&gt;&lt;/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&gt;&lt;td&gt;2,1&lt;/td&gt;&lt;td&gt;2,2&lt;/td&gt;&lt;td&gt;2,3&lt;/td&gt;&lt;/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&lt;/table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36111" y="4064148"/>
          <a:ext cx="3653940" cy="1097280"/>
        </p:xfrm>
        <a:graphic>
          <a:graphicData uri="http://schemas.openxmlformats.org/drawingml/2006/table">
            <a:tbl>
              <a:tblPr/>
              <a:tblGrid>
                <a:gridCol w="1217980"/>
                <a:gridCol w="1217980"/>
                <a:gridCol w="121798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</a:rPr>
                        <a:t>Column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</a:rPr>
                        <a:t>Column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1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2,3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3955774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5107007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can be used to define styles that apply to an entire column (self-closing)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colgroup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tag applies a style to a group of columns (NOT self-closing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Don't use tables for layout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7942"/>
            <a:ext cx="10126786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(borderless) tables appear to be an easy way to achieve grid-like page layouts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many "newbie" web pages do this (including many UW CSE web pages...)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but,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has semantics; it should be used only to represent an actual table of data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instead of tables, use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widths/margins, floats, etc. to perform layout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452928"/>
            <a:ext cx="5051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tables should not be used for layout!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35175"/>
            <a:ext cx="5983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tables should not be used for layout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!!</a:t>
            </a:r>
            <a:endParaRPr lang="en-US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21246"/>
            <a:ext cx="66340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C00000"/>
                </a:solidFill>
                <a:latin typeface="Calibri" panose="020F0502020204030204" pitchFamily="34" charset="0"/>
              </a:rPr>
              <a:t>TABLES SHOULD NOT BE USED FOR LAYOUT!!!</a:t>
            </a:r>
            <a:endParaRPr lang="en-US" sz="2600" b="0" i="0" dirty="0">
              <a:solidFill>
                <a:srgbClr val="C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5361369"/>
            <a:ext cx="110952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</a:rPr>
              <a:t>TABLES SHOULD NOT BE USED FOR LAYOUT</a:t>
            </a:r>
            <a:r>
              <a:rPr lang="en-US" sz="4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!!!!</a:t>
            </a:r>
            <a:endParaRPr lang="en-US" sz="4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44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mysql.createConnection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host: </a:t>
            </a:r>
            <a:r>
              <a:rPr lang="en-US" b="1" dirty="0" smtClean="0">
                <a:cs typeface="Courier New" panose="02070309020205020404" pitchFamily="49" charset="0"/>
              </a:rPr>
              <a:t>hostname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database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err="1" smtClean="0">
                <a:cs typeface="Courier New" panose="02070309020205020404" pitchFamily="49" charset="0"/>
              </a:rPr>
              <a:t>databasename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user: </a:t>
            </a:r>
            <a:r>
              <a:rPr lang="en-US" b="1" dirty="0" smtClean="0">
                <a:cs typeface="Courier New" panose="02070309020205020404" pitchFamily="49" charset="0"/>
              </a:rPr>
              <a:t>username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password: </a:t>
            </a:r>
            <a:r>
              <a:rPr lang="en-US" b="1" dirty="0" smtClean="0">
                <a:cs typeface="Courier New" panose="02070309020205020404" pitchFamily="49" charset="0"/>
              </a:rPr>
              <a:t>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debug: "true"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(function(err)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(err) throw err;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console.log("Connected!");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9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75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Figure out the proper SQL queries in the following way: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table(s) contain the critical data?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columns do I need in the result set?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are tables connected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and values filtered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Test on a small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imdb_small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Confirm on the real data set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imdb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Try out the queries first in the MySQL console.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Write the Node.js code to run those same queries.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sure to check for SQL errors at every step!!</a:t>
            </a:r>
          </a:p>
        </p:txBody>
      </p:sp>
    </p:spTree>
    <p:extLst>
      <p:ext uri="{BB962C8B-B14F-4D97-AF65-F5344CB8AC3E}">
        <p14:creationId xmlns:p14="http://schemas.microsoft.com/office/powerpoint/2010/main" val="2677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a </a:t>
            </a:r>
            <a:r>
              <a:rPr lang="en-US" dirty="0"/>
              <a:t>D</a:t>
            </a:r>
            <a:r>
              <a:rPr lang="en-US" dirty="0" smtClean="0"/>
              <a:t>atabase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mysql.createConnection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host: "mysql.allisonobourn.com",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database: "csc337world",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user: "csc337traveler",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password: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packmybags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debug: "true"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(function(err)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(err) throw err;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console.log("Connected!");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688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699485" cy="402336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con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mysql.createConnection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host: "mysql.allisonobourn.com",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database: "csc337world",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user: "csc337traveler",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password: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packmybags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debug: "true"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(function(err)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(err) throw err;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console.log("Connected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con.query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("SELECT * FROM cities WHERE name='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london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'",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function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(err, result, fields)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(err) throw err;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console.log("Result: " + result[0]["name"]);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6046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a Database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result object returned by the query is a list of the rows that match the query. </a:t>
            </a:r>
          </a:p>
          <a:p>
            <a:r>
              <a:rPr lang="en-US" sz="2400" dirty="0" smtClean="0"/>
              <a:t>Data for each column can be gotten  by accessing the row at the column name. </a:t>
            </a:r>
          </a:p>
          <a:p>
            <a:endParaRPr lang="en-US" sz="2400" dirty="0"/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result[0]["name"] </a:t>
            </a:r>
            <a:r>
              <a:rPr lang="en-US" sz="2400" dirty="0" smtClean="0"/>
              <a:t>from the last slide returns the name of the city in the first returned row.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435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tables and keys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40566"/>
              </p:ext>
            </p:extLst>
          </p:nvPr>
        </p:nvGraphicFramePr>
        <p:xfrm>
          <a:off x="83172" y="1878991"/>
          <a:ext cx="3355767" cy="1857375"/>
        </p:xfrm>
        <a:graphic>
          <a:graphicData uri="http://schemas.openxmlformats.org/drawingml/2006/table">
            <a:tbl>
              <a:tblPr/>
              <a:tblGrid>
                <a:gridCol w="445300"/>
                <a:gridCol w="992216"/>
                <a:gridCol w="1918251"/>
              </a:tblGrid>
              <a:tr h="3714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email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bart@fox.com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Ralph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ralph@fox.com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28255"/>
              </p:ext>
            </p:extLst>
          </p:nvPr>
        </p:nvGraphicFramePr>
        <p:xfrm>
          <a:off x="3532055" y="1883714"/>
          <a:ext cx="1626355" cy="1475712"/>
        </p:xfrm>
        <a:graphic>
          <a:graphicData uri="http://schemas.openxmlformats.org/drawingml/2006/table">
            <a:tbl>
              <a:tblPr/>
              <a:tblGrid>
                <a:gridCol w="582746"/>
                <a:gridCol w="1043609"/>
              </a:tblGrid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Krabappel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Hoover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Obourn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48494"/>
              </p:ext>
            </p:extLst>
          </p:nvPr>
        </p:nvGraphicFramePr>
        <p:xfrm>
          <a:off x="5241579" y="1862840"/>
          <a:ext cx="3952117" cy="2016400"/>
        </p:xfrm>
        <a:graphic>
          <a:graphicData uri="http://schemas.openxmlformats.org/drawingml/2006/table">
            <a:tbl>
              <a:tblPr/>
              <a:tblGrid>
                <a:gridCol w="685059"/>
                <a:gridCol w="2173754"/>
                <a:gridCol w="1093304"/>
              </a:tblGrid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teacher_id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143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5678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Computer Science </a:t>
                      </a:r>
                      <a:r>
                        <a:rPr lang="en-US" dirty="0" smtClean="0">
                          <a:effectLst/>
                        </a:rPr>
                        <a:t>154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9012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28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Informatics 100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1234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83012"/>
              </p:ext>
            </p:extLst>
          </p:nvPr>
        </p:nvGraphicFramePr>
        <p:xfrm>
          <a:off x="9270903" y="1861847"/>
          <a:ext cx="2834955" cy="2560320"/>
        </p:xfrm>
        <a:graphic>
          <a:graphicData uri="http://schemas.openxmlformats.org/drawingml/2006/table">
            <a:tbl>
              <a:tblPr/>
              <a:tblGrid>
                <a:gridCol w="1107406"/>
                <a:gridCol w="1107406"/>
                <a:gridCol w="620143"/>
              </a:tblGrid>
              <a:tr h="360187"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student_id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course_id</a:t>
                      </a:r>
                      <a:endParaRPr lang="en-US" dirty="0">
                        <a:effectLst/>
                      </a:endParaRP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18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10004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97280" y="3800924"/>
            <a:ext cx="1040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students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80080" y="3431592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teachers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550" y="398559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courses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300959" y="4446969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grades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03593" y="4516077"/>
            <a:ext cx="10645774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primary 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 column guaranteed to be unique for each record (e.g. Lisa Simpson's ID 888)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foreign key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a column in table A storing a primary key value from table B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(e.g. records in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student_id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 888 are Lisa's grades)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normalizing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splitting tables to improve structure / redundancy (linked by unique IDs)</a:t>
            </a:r>
          </a:p>
        </p:txBody>
      </p:sp>
    </p:spTree>
    <p:extLst>
      <p:ext uri="{BB962C8B-B14F-4D97-AF65-F5344CB8AC3E}">
        <p14:creationId xmlns:p14="http://schemas.microsoft.com/office/powerpoint/2010/main" val="22943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names to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DDF2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.name,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.*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students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 grades g 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.id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.student_id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.grade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&lt;= 'C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7280" y="3169626"/>
          <a:ext cx="4031628" cy="2194560"/>
        </p:xfrm>
        <a:graphic>
          <a:graphicData uri="http://schemas.openxmlformats.org/drawingml/2006/table">
            <a:tbl>
              <a:tblPr/>
              <a:tblGrid>
                <a:gridCol w="1007907"/>
                <a:gridCol w="1214800"/>
                <a:gridCol w="974034"/>
                <a:gridCol w="834887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student_id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course_id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grade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B-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Bart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123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Milhouse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456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10001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10002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Lisa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888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10003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A+</a:t>
                      </a:r>
                    </a:p>
                  </a:txBody>
                  <a:tcPr marL="31750" marR="3175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67739" y="3169626"/>
            <a:ext cx="5887941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give names to tables, like a variable name in Java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specify all columns from a table, write 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table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.*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grade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column sorts alphabetically, so grades C or better are ones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0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Querying multi-table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When we have larger datasets spread across multiple tables, we need queries that can answer high-level questions such 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What </a:t>
            </a:r>
            <a:r>
              <a:rPr lang="en-US" sz="2400" dirty="0"/>
              <a:t>courses has Bart taken and gotten a B- or better?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What </a:t>
            </a:r>
            <a:r>
              <a:rPr lang="en-US" sz="2400" dirty="0"/>
              <a:t>courses have been taken by both Bart and Lisa?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Who </a:t>
            </a:r>
            <a:r>
              <a:rPr lang="en-US" sz="2400" dirty="0"/>
              <a:t>are all the teachers Bart has had?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How </a:t>
            </a:r>
            <a:r>
              <a:rPr lang="en-US" sz="2400" dirty="0"/>
              <a:t>many total students has Ms. </a:t>
            </a:r>
            <a:r>
              <a:rPr lang="en-US" sz="2400" dirty="0" err="1"/>
              <a:t>Krabappel</a:t>
            </a:r>
            <a:r>
              <a:rPr lang="en-US" sz="2400" dirty="0"/>
              <a:t> taught, and what are their names?</a:t>
            </a:r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do this, we'll have to </a:t>
            </a:r>
            <a:r>
              <a:rPr lang="en-US" sz="2400" b="1" dirty="0"/>
              <a:t>join</a:t>
            </a:r>
            <a:r>
              <a:rPr lang="en-US" sz="2400" dirty="0"/>
              <a:t> data from several tables in our SQL queries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746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1987</Words>
  <Application>Microsoft Office PowerPoint</Application>
  <PresentationFormat>Widescreen</PresentationFormat>
  <Paragraphs>592</Paragraphs>
  <Slides>30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Candara</vt:lpstr>
      <vt:lpstr>Consolas</vt:lpstr>
      <vt:lpstr>Courier New</vt:lpstr>
      <vt:lpstr>Helvetica</vt:lpstr>
      <vt:lpstr>Times New Roman</vt:lpstr>
      <vt:lpstr>Retrospect</vt:lpstr>
      <vt:lpstr>CSc 337</vt:lpstr>
      <vt:lpstr>Querying databases in Node.js</vt:lpstr>
      <vt:lpstr>Connecting to a database</vt:lpstr>
      <vt:lpstr>Connecting to a Database Example</vt:lpstr>
      <vt:lpstr>Querying a Database</vt:lpstr>
      <vt:lpstr>Querying a Database Result</vt:lpstr>
      <vt:lpstr>Related tables and keys</vt:lpstr>
      <vt:lpstr>Giving names to tables</vt:lpstr>
      <vt:lpstr>Querying multi-table databases</vt:lpstr>
      <vt:lpstr>Joining with ON clauses</vt:lpstr>
      <vt:lpstr>Join example</vt:lpstr>
      <vt:lpstr>Filtering columns in a join</vt:lpstr>
      <vt:lpstr>Filtered join (JOIN with WHERE)</vt:lpstr>
      <vt:lpstr>What's wrong with this?</vt:lpstr>
      <vt:lpstr>Multi-way join</vt:lpstr>
      <vt:lpstr>A suboptimal query</vt:lpstr>
      <vt:lpstr>Improved query</vt:lpstr>
      <vt:lpstr>Practice queries</vt:lpstr>
      <vt:lpstr>Designing a query</vt:lpstr>
      <vt:lpstr>Example imdb database</vt:lpstr>
      <vt:lpstr>IMDb table relationships / ids</vt:lpstr>
      <vt:lpstr>IMDb practice queries</vt:lpstr>
      <vt:lpstr>HTML tables: &lt;table&gt;, &lt;tr&gt;, &lt;td&gt;</vt:lpstr>
      <vt:lpstr>Table headers, captions: &lt;th&gt;, &lt;caption&gt;</vt:lpstr>
      <vt:lpstr>Styling tables</vt:lpstr>
      <vt:lpstr>The border-collapse property</vt:lpstr>
      <vt:lpstr>The rowspan and colspan attributes</vt:lpstr>
      <vt:lpstr>Column styles: &lt;col&gt;, &lt;colgroup&gt;</vt:lpstr>
      <vt:lpstr>Don't use tables for layout!</vt:lpstr>
      <vt:lpstr>Designing a query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16</cp:revision>
  <dcterms:created xsi:type="dcterms:W3CDTF">2014-10-23T20:06:59Z</dcterms:created>
  <dcterms:modified xsi:type="dcterms:W3CDTF">2019-04-02T18:55:51Z</dcterms:modified>
</cp:coreProperties>
</file>