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79" r:id="rId4"/>
    <p:sldId id="282" r:id="rId5"/>
    <p:sldId id="283" r:id="rId6"/>
    <p:sldId id="280" r:id="rId7"/>
    <p:sldId id="284" r:id="rId8"/>
    <p:sldId id="285" r:id="rId9"/>
    <p:sldId id="286" r:id="rId10"/>
    <p:sldId id="274" r:id="rId11"/>
    <p:sldId id="276" r:id="rId12"/>
    <p:sldId id="277" r:id="rId13"/>
    <p:sldId id="27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F2FF"/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kimbriggs.com/computers/computer-notes/mysql-notes/mysql-data-types.fil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Database_normalizati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Lecture 22: </a:t>
            </a:r>
            <a:r>
              <a:rPr lang="en-US" dirty="0" smtClean="0"/>
              <a:t>Creating a Database and More joins </a:t>
            </a:r>
            <a:endParaRPr lang="en-US" dirty="0"/>
          </a:p>
        </p:txBody>
      </p:sp>
      <p:pic>
        <p:nvPicPr>
          <p:cNvPr id="1026" name="Picture 2" descr="http://imgs.xkcd.com/comics/exploits_of_a_mo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005" y="2337973"/>
            <a:ext cx="5781675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96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a </a:t>
            </a:r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737360"/>
            <a:ext cx="10058400" cy="4675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Figure out the proper SQL queries in the following way: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Which table(s) contain the critical data?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FROM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Which columns do I need in the result set?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SELECT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How are tables connected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JOIN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 and values filtered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)?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Test on a small data set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imdb_small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Confirm on the real data set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imdb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Try out the queries first in the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query tool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Write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NodeJS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code to run those same queries.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Make sure to check for SQL errors at every step!!</a:t>
            </a:r>
          </a:p>
        </p:txBody>
      </p:sp>
    </p:spTree>
    <p:extLst>
      <p:ext uri="{BB962C8B-B14F-4D97-AF65-F5344CB8AC3E}">
        <p14:creationId xmlns:p14="http://schemas.microsoft.com/office/powerpoint/2010/main" val="86274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imdb</a:t>
            </a:r>
            <a:r>
              <a:rPr lang="en-US" dirty="0"/>
              <a:t> database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22932" y="1800226"/>
          <a:ext cx="4031628" cy="1828800"/>
        </p:xfrm>
        <a:graphic>
          <a:graphicData uri="http://schemas.openxmlformats.org/drawingml/2006/table">
            <a:tbl>
              <a:tblPr/>
              <a:tblGrid>
                <a:gridCol w="811350"/>
                <a:gridCol w="1204464"/>
                <a:gridCol w="1131232"/>
                <a:gridCol w="884582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first_name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last_name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gender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433259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William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Shatner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797926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Britney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Spears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831289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Sigourney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Weaver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F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327183" y="1810165"/>
          <a:ext cx="3842785" cy="1828800"/>
        </p:xfrm>
        <a:graphic>
          <a:graphicData uri="http://schemas.openxmlformats.org/drawingml/2006/table">
            <a:tbl>
              <a:tblPr/>
              <a:tblGrid>
                <a:gridCol w="870985"/>
                <a:gridCol w="1759226"/>
                <a:gridCol w="735496"/>
                <a:gridCol w="477078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year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rank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112290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Fight Club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1999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8.5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209658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Meet the Parents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2000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210511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Memento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2000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8.7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8319400" y="1810164"/>
          <a:ext cx="3713576" cy="1828800"/>
        </p:xfrm>
        <a:graphic>
          <a:graphicData uri="http://schemas.openxmlformats.org/drawingml/2006/table">
            <a:tbl>
              <a:tblPr/>
              <a:tblGrid>
                <a:gridCol w="900802"/>
                <a:gridCol w="1003852"/>
                <a:gridCol w="1808922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actor_id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movie_id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role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433259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313398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Capt. James T. Kirk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433259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407323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Sgt. T.J. Hooker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797926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342189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Herself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00267" y="3532571"/>
            <a:ext cx="797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actors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299285" y="3552449"/>
            <a:ext cx="889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movies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325679" y="3552449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roles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450920" y="3862147"/>
          <a:ext cx="1954350" cy="1828800"/>
        </p:xfrm>
        <a:graphic>
          <a:graphicData uri="http://schemas.openxmlformats.org/drawingml/2006/table">
            <a:tbl>
              <a:tblPr/>
              <a:tblGrid>
                <a:gridCol w="977175"/>
                <a:gridCol w="977175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movie_id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genre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209658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Comedy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313398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Action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313398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Sci-Fi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2903864" y="3866324"/>
          <a:ext cx="3035377" cy="1828800"/>
        </p:xfrm>
        <a:graphic>
          <a:graphicData uri="http://schemas.openxmlformats.org/drawingml/2006/table">
            <a:tbl>
              <a:tblPr/>
              <a:tblGrid>
                <a:gridCol w="753311"/>
                <a:gridCol w="1209390"/>
                <a:gridCol w="1072676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first_name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last_name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24758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David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Fincher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66965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Jay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Roach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72723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William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Shatner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6480321" y="3872086"/>
          <a:ext cx="2182950" cy="1828800"/>
        </p:xfrm>
        <a:graphic>
          <a:graphicData uri="http://schemas.openxmlformats.org/drawingml/2006/table">
            <a:tbl>
              <a:tblPr/>
              <a:tblGrid>
                <a:gridCol w="1149280"/>
                <a:gridCol w="1033670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director_id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movie_id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24758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112290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66965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209658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72723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313398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8993" y="5601899"/>
            <a:ext cx="16135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movies_genres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2795754" y="5631716"/>
            <a:ext cx="1074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directors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429006" y="5611838"/>
            <a:ext cx="1896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Candara" panose="020E0502030303020204" pitchFamily="34" charset="0"/>
              </a:rPr>
              <a:t>movies_directors</a:t>
            </a:r>
            <a:endParaRPr lang="en-US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214044" y="5376729"/>
            <a:ext cx="8170481" cy="1328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79350" tIns="19044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also available,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imdb_small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with fewer records (for testing queries)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83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IMDb</a:t>
            </a:r>
            <a:r>
              <a:rPr lang="en-US" dirty="0"/>
              <a:t> table relationships / </a:t>
            </a:r>
            <a:r>
              <a:rPr lang="en-US" dirty="0" smtClean="0"/>
              <a:t>ids</a:t>
            </a:r>
            <a:endParaRPr lang="en-US" dirty="0"/>
          </a:p>
        </p:txBody>
      </p:sp>
      <p:pic>
        <p:nvPicPr>
          <p:cNvPr id="11266" name="Picture 2" descr="IMDb tables tre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721" y="1964380"/>
            <a:ext cx="8143517" cy="3924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04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IMDb</a:t>
            </a:r>
            <a:r>
              <a:rPr lang="en-US" dirty="0"/>
              <a:t> practice </a:t>
            </a:r>
            <a:r>
              <a:rPr lang="en-US" dirty="0" smtClean="0"/>
              <a:t>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What </a:t>
            </a:r>
            <a:r>
              <a:rPr lang="en-US" sz="2200" dirty="0"/>
              <a:t>are the names of all movies released in 1995?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How </a:t>
            </a:r>
            <a:r>
              <a:rPr lang="en-US" sz="2200" dirty="0"/>
              <a:t>many people played a part in the movie "Lost in Translation"?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What </a:t>
            </a:r>
            <a:r>
              <a:rPr lang="en-US" sz="2200" dirty="0"/>
              <a:t>are the </a:t>
            </a:r>
            <a:r>
              <a:rPr lang="en-US" sz="2200" i="1" dirty="0"/>
              <a:t>names</a:t>
            </a:r>
            <a:r>
              <a:rPr lang="en-US" sz="2200" dirty="0"/>
              <a:t> of all the people who played a part in the movie "Lost in Translation"?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Who </a:t>
            </a:r>
            <a:r>
              <a:rPr lang="en-US" sz="2200" dirty="0"/>
              <a:t>directed the movie "Fight Club"?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How </a:t>
            </a:r>
            <a:r>
              <a:rPr lang="en-US" sz="2200" dirty="0"/>
              <a:t>many movies has Clint Eastwood directed?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What </a:t>
            </a:r>
            <a:r>
              <a:rPr lang="en-US" sz="2200" dirty="0"/>
              <a:t>are the </a:t>
            </a:r>
            <a:r>
              <a:rPr lang="en-US" sz="2200" i="1" dirty="0"/>
              <a:t>names</a:t>
            </a:r>
            <a:r>
              <a:rPr lang="en-US" sz="2200" dirty="0"/>
              <a:t> of all movies Clint Eastwood has directed?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What </a:t>
            </a:r>
            <a:r>
              <a:rPr lang="en-US" sz="2200" dirty="0"/>
              <a:t>are the names of all directors who have directed at least one horror film?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What </a:t>
            </a:r>
            <a:r>
              <a:rPr lang="en-US" sz="2200" dirty="0"/>
              <a:t>are the names of every actor who has appeared in a movie directed by Christopher Nolan?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4110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command line in </a:t>
            </a:r>
            <a:r>
              <a:rPr lang="en-US" dirty="0" err="1" smtClean="0"/>
              <a:t>mysql</a:t>
            </a:r>
            <a:r>
              <a:rPr lang="en-US" dirty="0" smtClean="0"/>
              <a:t>: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CREATE DATABASE </a:t>
            </a:r>
            <a:r>
              <a:rPr lang="en-US" b="1" dirty="0" smtClean="0"/>
              <a:t>name</a:t>
            </a:r>
            <a:r>
              <a:rPr lang="en-US" dirty="0" smtClean="0"/>
              <a:t>;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To get to your database: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USE </a:t>
            </a:r>
            <a:r>
              <a:rPr lang="en-US" b="1" dirty="0" smtClean="0"/>
              <a:t>name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51582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name (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columnName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type constraints,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columnName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type constraints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students (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INTEGER UNSIGNED NOT NULL PRIMARY KEY,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name VARCHAR(20),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email VARCHAR(32)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adds/deletes </a:t>
            </a:r>
            <a:r>
              <a:rPr lang="en-US" dirty="0"/>
              <a:t>an entire new table from this database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you </a:t>
            </a:r>
            <a:r>
              <a:rPr lang="en-US" dirty="0"/>
              <a:t>can add constraints such as NOT NULL for a field that cannot be blank or PRIMARY KEY for a column that must be unique for every row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related </a:t>
            </a:r>
            <a:r>
              <a:rPr lang="en-US" dirty="0"/>
              <a:t>commands: CREATE DATABASE, DROP TABLE, ALTER TABLE</a:t>
            </a:r>
          </a:p>
        </p:txBody>
      </p:sp>
    </p:spTree>
    <p:extLst>
      <p:ext uri="{BB962C8B-B14F-4D97-AF65-F5344CB8AC3E}">
        <p14:creationId xmlns:p14="http://schemas.microsoft.com/office/powerpoint/2010/main" val="3678508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into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INTO</a:t>
            </a:r>
            <a:r>
              <a:rPr lang="en-US" dirty="0"/>
              <a:t> </a:t>
            </a:r>
            <a:r>
              <a:rPr lang="en-US" b="1" dirty="0" smtClean="0"/>
              <a:t>table</a:t>
            </a:r>
            <a:r>
              <a:rPr lang="en-US" dirty="0" smtClean="0"/>
              <a:t>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VALUES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/>
              <a:t>'</a:t>
            </a:r>
            <a:r>
              <a:rPr lang="en-US" b="1" dirty="0" smtClean="0"/>
              <a:t>value1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b="1" dirty="0" smtClean="0"/>
              <a:t>value2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…);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03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</a:t>
            </a:r>
            <a:r>
              <a:rPr lang="en-US" dirty="0" err="1" smtClean="0"/>
              <a:t>xample.sql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659291" cy="4605308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zipcodes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zip integer(5) primary key,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city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(30),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State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employees (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(10) primary key,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(30),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zip  integer(5) references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zipcodes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hire_date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date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zipcodes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values (98225, 'Bellingham', 'WA');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zipcodes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values (95388, 'Winton', 'CA');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zipcodes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values (44242, 'Stow', 'OH');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zipcodes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values (61536, 'Hanna city', 'IL');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zipcodes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values (01254, 'Richmond', 'MA');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zipcodes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values (95124, 'San Jose', 'CA');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zipcodes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values (95382, 'Turlock', 'MA');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zipcodes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values (95380, 'Turlock', 'CA');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employees values ('P0239400', 'Jones Hoffer',98225, '2000-12-12');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employees values ('P0239401', 'Jeffrey Prescott',95388, '2006-01-01');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employees values ('P0239402', 'Fred NcFaddeb',95124, '2008-09-01');</a:t>
            </a:r>
          </a:p>
        </p:txBody>
      </p:sp>
    </p:spTree>
    <p:extLst>
      <p:ext uri="{BB962C8B-B14F-4D97-AF65-F5344CB8AC3E}">
        <p14:creationId xmlns:p14="http://schemas.microsoft.com/office/powerpoint/2010/main" val="1998469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BOOLEAN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INTEGER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FLOAT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VARCHAR : a string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DATE, TIME, DATETIME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BLOB : binary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quick 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816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6700" y="5144754"/>
            <a:ext cx="10058400" cy="1488013"/>
          </a:xfrm>
        </p:spPr>
        <p:txBody>
          <a:bodyPr>
            <a:normAutofit/>
          </a:bodyPr>
          <a:lstStyle/>
          <a:p>
            <a:r>
              <a:rPr lang="en-US" sz="2800" dirty="0"/>
              <a:t>what's good and bad about this design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296938"/>
              </p:ext>
            </p:extLst>
          </p:nvPr>
        </p:nvGraphicFramePr>
        <p:xfrm>
          <a:off x="2032782" y="2080510"/>
          <a:ext cx="7946235" cy="2560320"/>
        </p:xfrm>
        <a:graphic>
          <a:graphicData uri="http://schemas.openxmlformats.org/drawingml/2006/table">
            <a:tbl>
              <a:tblPr/>
              <a:tblGrid>
                <a:gridCol w="1413564"/>
                <a:gridCol w="2177557"/>
                <a:gridCol w="2677040"/>
                <a:gridCol w="1678074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email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course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grade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Computer Science 142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B-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Computer Science 143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Milhouse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milhouse@fox.com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Computer Science 142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Computer Science 143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Lisa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Computer Science 190M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Ralph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ralph@fox.com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Informatics 100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D+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431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4561952"/>
            <a:ext cx="10058400" cy="1307142"/>
          </a:xfrm>
        </p:spPr>
        <p:txBody>
          <a:bodyPr/>
          <a:lstStyle/>
          <a:p>
            <a:r>
              <a:rPr lang="en-US" dirty="0"/>
              <a:t>splitting data into multiple tables avoids redundancy</a:t>
            </a:r>
          </a:p>
          <a:p>
            <a:r>
              <a:rPr lang="en-US" b="1" dirty="0">
                <a:hlinkClick r:id="rId2"/>
              </a:rPr>
              <a:t>normalizing</a:t>
            </a:r>
            <a:r>
              <a:rPr lang="en-US" dirty="0"/>
              <a:t>: splitting tables to improve structure and remove redundancy / anomalies</a:t>
            </a:r>
          </a:p>
          <a:p>
            <a:r>
              <a:rPr lang="en-US" dirty="0"/>
              <a:t>normalized tables are often linked by unique integer IDs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423890"/>
              </p:ext>
            </p:extLst>
          </p:nvPr>
        </p:nvGraphicFramePr>
        <p:xfrm>
          <a:off x="693336" y="2219744"/>
          <a:ext cx="3858568" cy="1828800"/>
        </p:xfrm>
        <a:graphic>
          <a:graphicData uri="http://schemas.openxmlformats.org/drawingml/2006/table">
            <a:tbl>
              <a:tblPr/>
              <a:tblGrid>
                <a:gridCol w="683288"/>
                <a:gridCol w="1014884"/>
                <a:gridCol w="2160396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email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456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Milhouse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milhouse@fox.com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Ralph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ralph@fox.com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871476"/>
              </p:ext>
            </p:extLst>
          </p:nvPr>
        </p:nvGraphicFramePr>
        <p:xfrm>
          <a:off x="4913642" y="2269985"/>
          <a:ext cx="3436538" cy="1828800"/>
        </p:xfrm>
        <a:graphic>
          <a:graphicData uri="http://schemas.openxmlformats.org/drawingml/2006/table">
            <a:tbl>
              <a:tblPr/>
              <a:tblGrid>
                <a:gridCol w="719184"/>
                <a:gridCol w="2717354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Computer Science 142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Computer Science 143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Computer Science 190M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Informatics 100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70486"/>
              </p:ext>
            </p:extLst>
          </p:nvPr>
        </p:nvGraphicFramePr>
        <p:xfrm>
          <a:off x="8621487" y="2155434"/>
          <a:ext cx="2934118" cy="2560320"/>
        </p:xfrm>
        <a:graphic>
          <a:graphicData uri="http://schemas.openxmlformats.org/drawingml/2006/table">
            <a:tbl>
              <a:tblPr/>
              <a:tblGrid>
                <a:gridCol w="1215849"/>
                <a:gridCol w="1125416"/>
                <a:gridCol w="592853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student_id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course_id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grade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B-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456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D+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211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Tables and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4330840"/>
            <a:ext cx="10058400" cy="1538254"/>
          </a:xfrm>
        </p:spPr>
        <p:txBody>
          <a:bodyPr/>
          <a:lstStyle/>
          <a:p>
            <a:r>
              <a:rPr lang="en-US" dirty="0"/>
              <a:t>records of one table may be associated with record(s) in another table</a:t>
            </a:r>
          </a:p>
          <a:p>
            <a:pPr lvl="1"/>
            <a:r>
              <a:rPr lang="en-US" dirty="0"/>
              <a:t>record in Student table with </a:t>
            </a:r>
            <a:r>
              <a:rPr lang="en-US" dirty="0" err="1"/>
              <a:t>student_id</a:t>
            </a:r>
            <a:r>
              <a:rPr lang="en-US" dirty="0"/>
              <a:t> of 888 is Lisa Simpson's student info</a:t>
            </a:r>
          </a:p>
          <a:p>
            <a:pPr lvl="1"/>
            <a:r>
              <a:rPr lang="en-US" dirty="0"/>
              <a:t>records in Grade table with </a:t>
            </a:r>
            <a:r>
              <a:rPr lang="en-US" dirty="0" err="1"/>
              <a:t>student_id</a:t>
            </a:r>
            <a:r>
              <a:rPr lang="en-US" dirty="0"/>
              <a:t> of 888 are Lisa Simpson's course grades</a:t>
            </a:r>
          </a:p>
          <a:p>
            <a:r>
              <a:rPr lang="en-US" dirty="0"/>
              <a:t>primary key: a table column guaranteed to be unique for each record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281177"/>
              </p:ext>
            </p:extLst>
          </p:nvPr>
        </p:nvGraphicFramePr>
        <p:xfrm>
          <a:off x="693336" y="2219744"/>
          <a:ext cx="3858568" cy="1828800"/>
        </p:xfrm>
        <a:graphic>
          <a:graphicData uri="http://schemas.openxmlformats.org/drawingml/2006/table">
            <a:tbl>
              <a:tblPr/>
              <a:tblGrid>
                <a:gridCol w="683288"/>
                <a:gridCol w="1014884"/>
                <a:gridCol w="2160396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email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456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Milhouse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milhouse@fox.com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Ralph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ralph@fox.com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77651"/>
              </p:ext>
            </p:extLst>
          </p:nvPr>
        </p:nvGraphicFramePr>
        <p:xfrm>
          <a:off x="4913642" y="2269985"/>
          <a:ext cx="3436538" cy="1828800"/>
        </p:xfrm>
        <a:graphic>
          <a:graphicData uri="http://schemas.openxmlformats.org/drawingml/2006/table">
            <a:tbl>
              <a:tblPr/>
              <a:tblGrid>
                <a:gridCol w="719184"/>
                <a:gridCol w="2717354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Computer Science 142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Computer Science 143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10003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Computer Science 190M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Informatics 100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016243"/>
              </p:ext>
            </p:extLst>
          </p:nvPr>
        </p:nvGraphicFramePr>
        <p:xfrm>
          <a:off x="8621487" y="2155434"/>
          <a:ext cx="2934118" cy="2560320"/>
        </p:xfrm>
        <a:graphic>
          <a:graphicData uri="http://schemas.openxmlformats.org/drawingml/2006/table">
            <a:tbl>
              <a:tblPr/>
              <a:tblGrid>
                <a:gridCol w="1215849"/>
                <a:gridCol w="1125416"/>
                <a:gridCol w="592853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student_id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course_id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grade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B-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456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10003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D+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6765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179</TotalTime>
  <Words>838</Words>
  <Application>Microsoft Office PowerPoint</Application>
  <PresentationFormat>Widescreen</PresentationFormat>
  <Paragraphs>297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Candara</vt:lpstr>
      <vt:lpstr>Consolas</vt:lpstr>
      <vt:lpstr>Courier New</vt:lpstr>
      <vt:lpstr>Retrospect</vt:lpstr>
      <vt:lpstr>CSc 337</vt:lpstr>
      <vt:lpstr>Creating a database</vt:lpstr>
      <vt:lpstr>Creating a Database</vt:lpstr>
      <vt:lpstr>Inserting into a database</vt:lpstr>
      <vt:lpstr>example.sql</vt:lpstr>
      <vt:lpstr>SQL data types</vt:lpstr>
      <vt:lpstr>Database Design 1</vt:lpstr>
      <vt:lpstr>Database Design 2</vt:lpstr>
      <vt:lpstr>Related Tables and Keys</vt:lpstr>
      <vt:lpstr>Designing a query</vt:lpstr>
      <vt:lpstr>Example imdb database</vt:lpstr>
      <vt:lpstr>IMDb table relationships / ids</vt:lpstr>
      <vt:lpstr>IMDb practice queries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20</cp:revision>
  <dcterms:created xsi:type="dcterms:W3CDTF">2014-10-23T20:06:59Z</dcterms:created>
  <dcterms:modified xsi:type="dcterms:W3CDTF">2019-04-09T02:57:19Z</dcterms:modified>
</cp:coreProperties>
</file>