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79" r:id="rId4"/>
    <p:sldId id="282" r:id="rId5"/>
    <p:sldId id="283" r:id="rId6"/>
    <p:sldId id="280" r:id="rId7"/>
    <p:sldId id="284" r:id="rId8"/>
    <p:sldId id="285" r:id="rId9"/>
    <p:sldId id="286" r:id="rId10"/>
    <p:sldId id="274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2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imbriggs.com/computers/computer-notes/mysql-notes/mysql-data-types.fi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atabase_normaliz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22: </a:t>
            </a:r>
            <a:r>
              <a:rPr lang="en-US" dirty="0" smtClean="0"/>
              <a:t>Creating a Database and More joins </a:t>
            </a:r>
            <a:endParaRPr lang="en-US" dirty="0"/>
          </a:p>
        </p:txBody>
      </p:sp>
      <p:pic>
        <p:nvPicPr>
          <p:cNvPr id="1026" name="Picture 2" descr="http://imgs.xkcd.com/comics/exploits_of_a_m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337973"/>
            <a:ext cx="57816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9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75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out the proper SQL queries in the following way: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table(s) contain the critical data?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columns do I need in the result set?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are tables connected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and values filtered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Test on a small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Confirm on the real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Try out the queries first in the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query tool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Write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NodeJS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code to run those same queries.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sure to check for SQL errors at every step!!</a:t>
            </a:r>
          </a:p>
        </p:txBody>
      </p:sp>
    </p:spTree>
    <p:extLst>
      <p:ext uri="{BB962C8B-B14F-4D97-AF65-F5344CB8AC3E}">
        <p14:creationId xmlns:p14="http://schemas.microsoft.com/office/powerpoint/2010/main" val="8627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imdb</a:t>
            </a:r>
            <a:r>
              <a:rPr lang="en-US" dirty="0"/>
              <a:t> 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2932" y="1800226"/>
          <a:ext cx="4031628" cy="1828800"/>
        </p:xfrm>
        <a:graphic>
          <a:graphicData uri="http://schemas.openxmlformats.org/drawingml/2006/table">
            <a:tbl>
              <a:tblPr/>
              <a:tblGrid>
                <a:gridCol w="811350"/>
                <a:gridCol w="1204464"/>
                <a:gridCol w="1131232"/>
                <a:gridCol w="88458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gender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Britney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Spears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831289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Sigourney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Weaver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327183" y="1810165"/>
          <a:ext cx="3842785" cy="1828800"/>
        </p:xfrm>
        <a:graphic>
          <a:graphicData uri="http://schemas.openxmlformats.org/drawingml/2006/table">
            <a:tbl>
              <a:tblPr/>
              <a:tblGrid>
                <a:gridCol w="870985"/>
                <a:gridCol w="1759226"/>
                <a:gridCol w="735496"/>
                <a:gridCol w="47707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rank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Fight Club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Meet the Parents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210511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19400" y="1810164"/>
          <a:ext cx="3713576" cy="1828800"/>
        </p:xfrm>
        <a:graphic>
          <a:graphicData uri="http://schemas.openxmlformats.org/drawingml/2006/table">
            <a:tbl>
              <a:tblPr/>
              <a:tblGrid>
                <a:gridCol w="900802"/>
                <a:gridCol w="1003852"/>
                <a:gridCol w="180892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actor_id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role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Capt. James T. Kirk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407323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Sgt. T.J. Hooker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342189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Herself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0267" y="353257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actors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99285" y="355244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movies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25679" y="3552449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roles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0920" y="3862147"/>
          <a:ext cx="1954350" cy="1828800"/>
        </p:xfrm>
        <a:graphic>
          <a:graphicData uri="http://schemas.openxmlformats.org/drawingml/2006/table">
            <a:tbl>
              <a:tblPr/>
              <a:tblGrid>
                <a:gridCol w="977175"/>
                <a:gridCol w="9771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genre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Comedy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Action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Sci-Fi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903864" y="3866324"/>
          <a:ext cx="3035377" cy="1828800"/>
        </p:xfrm>
        <a:graphic>
          <a:graphicData uri="http://schemas.openxmlformats.org/drawingml/2006/table">
            <a:tbl>
              <a:tblPr/>
              <a:tblGrid>
                <a:gridCol w="753311"/>
                <a:gridCol w="1209390"/>
                <a:gridCol w="1072676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David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Fincher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Roach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480321" y="3872086"/>
          <a:ext cx="2182950" cy="1828800"/>
        </p:xfrm>
        <a:graphic>
          <a:graphicData uri="http://schemas.openxmlformats.org/drawingml/2006/table">
            <a:tbl>
              <a:tblPr/>
              <a:tblGrid>
                <a:gridCol w="1149280"/>
                <a:gridCol w="103367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director_id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movie_id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993" y="5601899"/>
            <a:ext cx="1613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movies_genres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795754" y="563171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directors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9006" y="561183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movies_directors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14044" y="5376729"/>
            <a:ext cx="8170481" cy="132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19044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available,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fewer records (for testing queries)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table relationships / </a:t>
            </a:r>
            <a:r>
              <a:rPr lang="en-US" dirty="0" smtClean="0"/>
              <a:t>ids</a:t>
            </a:r>
            <a:endParaRPr lang="en-US" dirty="0"/>
          </a:p>
        </p:txBody>
      </p:sp>
      <p:pic>
        <p:nvPicPr>
          <p:cNvPr id="11266" name="Picture 2" descr="IMDb tables t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21" y="1964380"/>
            <a:ext cx="8143517" cy="392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movies released in 1995?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people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the people who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Who </a:t>
            </a:r>
            <a:r>
              <a:rPr lang="en-US" sz="2200" dirty="0"/>
              <a:t>directed the movie "Fight Club"?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movies has Clint Eastwood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movies Clint Eastwood has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directors who have directed at least one horror film?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every actor who has appeared in a movie directed by Christopher Nolan?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110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command line in </a:t>
            </a:r>
            <a:r>
              <a:rPr lang="en-US" dirty="0" err="1" smtClean="0"/>
              <a:t>mysql</a:t>
            </a:r>
            <a:r>
              <a:rPr lang="en-US" dirty="0" smtClean="0"/>
              <a:t>: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DATABASE </a:t>
            </a:r>
            <a:r>
              <a:rPr lang="en-US" b="1" dirty="0" smtClean="0"/>
              <a:t>name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get to your database: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b="1" dirty="0" smtClean="0"/>
              <a:t>name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158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name (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type constraints,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columnName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type constraints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students (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INTEGER UNSIGNED NOT NULL PRIMARY KEY,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name VARCHAR(20),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email VARCHAR(32)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adds/deletes </a:t>
            </a:r>
            <a:r>
              <a:rPr lang="en-US" dirty="0"/>
              <a:t>an entire new table from this database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you </a:t>
            </a:r>
            <a:r>
              <a:rPr lang="en-US" dirty="0"/>
              <a:t>can add constraints such as NOT NULL for a field that cannot be blank or PRIMARY KEY for a column that must be unique for every row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related </a:t>
            </a:r>
            <a:r>
              <a:rPr lang="en-US" dirty="0"/>
              <a:t>commands: CREATE DATABASE, DROP TABLE, ALTER TABLE</a:t>
            </a:r>
          </a:p>
        </p:txBody>
      </p:sp>
    </p:spTree>
    <p:extLst>
      <p:ext uri="{BB962C8B-B14F-4D97-AF65-F5344CB8AC3E}">
        <p14:creationId xmlns:p14="http://schemas.microsoft.com/office/powerpoint/2010/main" val="3678508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into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en-US" dirty="0"/>
              <a:t> </a:t>
            </a:r>
            <a:r>
              <a:rPr lang="en-US" b="1" dirty="0" smtClean="0"/>
              <a:t>table</a:t>
            </a:r>
            <a:r>
              <a:rPr lang="en-US" dirty="0" smtClean="0"/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/>
              <a:t>'</a:t>
            </a:r>
            <a:r>
              <a:rPr lang="en-US" b="1" dirty="0" smtClean="0"/>
              <a:t>value1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'</a:t>
            </a:r>
            <a:r>
              <a:rPr lang="en-US" b="1" dirty="0" smtClean="0"/>
              <a:t>value2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…);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xample.sql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659291" cy="460530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zip integer(5) primary key,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city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(30),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employees (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(10) primary key,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(30),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zip  integer(5) references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hire_date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(98225, 'Bellingham', 'WA');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(95388, 'Winton', 'CA');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(44242, 'Stow', 'OH');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(61536, 'Hanna city', 'IL');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(01254, 'Richmond', 'MA');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(95124, 'San Jose', 'CA');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(95382, 'Turlock', 'MA');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zipcodes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 (95380, 'Turlock', 'CA');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employees values ('P0239400', 'Jones Hoffer',98225, '2000-12-12');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employees values ('P0239401', 'Jeffrey Prescott',95388, '2006-01-01');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employees values ('P0239402', 'Fred NcFaddeb',95124, '2008-09-01');</a:t>
            </a:r>
          </a:p>
        </p:txBody>
      </p:sp>
    </p:spTree>
    <p:extLst>
      <p:ext uri="{BB962C8B-B14F-4D97-AF65-F5344CB8AC3E}">
        <p14:creationId xmlns:p14="http://schemas.microsoft.com/office/powerpoint/2010/main" val="199846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BOOLEAN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FLOAT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VARCHAR : a string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DATE, TIME, DATETIME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BLOB : binary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quick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1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700" y="5144754"/>
            <a:ext cx="10058400" cy="1488013"/>
          </a:xfrm>
        </p:spPr>
        <p:txBody>
          <a:bodyPr>
            <a:normAutofit/>
          </a:bodyPr>
          <a:lstStyle/>
          <a:p>
            <a:r>
              <a:rPr lang="en-US" sz="2800" dirty="0"/>
              <a:t>what's good and bad about this design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296938"/>
              </p:ext>
            </p:extLst>
          </p:nvPr>
        </p:nvGraphicFramePr>
        <p:xfrm>
          <a:off x="2032782" y="2080510"/>
          <a:ext cx="7946235" cy="2560320"/>
        </p:xfrm>
        <a:graphic>
          <a:graphicData uri="http://schemas.openxmlformats.org/drawingml/2006/table">
            <a:tbl>
              <a:tblPr/>
              <a:tblGrid>
                <a:gridCol w="1413564"/>
                <a:gridCol w="2177557"/>
                <a:gridCol w="2677040"/>
                <a:gridCol w="167807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190M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43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561952"/>
            <a:ext cx="10058400" cy="1307142"/>
          </a:xfrm>
        </p:spPr>
        <p:txBody>
          <a:bodyPr/>
          <a:lstStyle/>
          <a:p>
            <a:r>
              <a:rPr lang="en-US" dirty="0"/>
              <a:t>splitting data into multiple tables avoids redundancy</a:t>
            </a:r>
          </a:p>
          <a:p>
            <a:r>
              <a:rPr lang="en-US" b="1" dirty="0">
                <a:hlinkClick r:id="rId2"/>
              </a:rPr>
              <a:t>normalizing</a:t>
            </a:r>
            <a:r>
              <a:rPr lang="en-US" dirty="0"/>
              <a:t>: splitting tables to improve structure and remove redundancy / anomalies</a:t>
            </a:r>
          </a:p>
          <a:p>
            <a:r>
              <a:rPr lang="en-US" dirty="0"/>
              <a:t>normalized tables are often linked by unique integer IDs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423890"/>
              </p:ext>
            </p:extLst>
          </p:nvPr>
        </p:nvGraphicFramePr>
        <p:xfrm>
          <a:off x="693336" y="2219744"/>
          <a:ext cx="3858568" cy="1828800"/>
        </p:xfrm>
        <a:graphic>
          <a:graphicData uri="http://schemas.openxmlformats.org/drawingml/2006/table">
            <a:tbl>
              <a:tblPr/>
              <a:tblGrid>
                <a:gridCol w="683288"/>
                <a:gridCol w="1014884"/>
                <a:gridCol w="2160396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71476"/>
              </p:ext>
            </p:extLst>
          </p:nvPr>
        </p:nvGraphicFramePr>
        <p:xfrm>
          <a:off x="4913642" y="2269985"/>
          <a:ext cx="3436538" cy="1828800"/>
        </p:xfrm>
        <a:graphic>
          <a:graphicData uri="http://schemas.openxmlformats.org/drawingml/2006/table">
            <a:tbl>
              <a:tblPr/>
              <a:tblGrid>
                <a:gridCol w="719184"/>
                <a:gridCol w="271735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190M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0486"/>
              </p:ext>
            </p:extLst>
          </p:nvPr>
        </p:nvGraphicFramePr>
        <p:xfrm>
          <a:off x="8621487" y="2155434"/>
          <a:ext cx="2934118" cy="2560320"/>
        </p:xfrm>
        <a:graphic>
          <a:graphicData uri="http://schemas.openxmlformats.org/drawingml/2006/table">
            <a:tbl>
              <a:tblPr/>
              <a:tblGrid>
                <a:gridCol w="1215849"/>
                <a:gridCol w="1125416"/>
                <a:gridCol w="592853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student_id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21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Tables and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330840"/>
            <a:ext cx="10058400" cy="1538254"/>
          </a:xfrm>
        </p:spPr>
        <p:txBody>
          <a:bodyPr/>
          <a:lstStyle/>
          <a:p>
            <a:r>
              <a:rPr lang="en-US" dirty="0"/>
              <a:t>records of one table may be associated with record(s) in another table</a:t>
            </a:r>
          </a:p>
          <a:p>
            <a:pPr lvl="1"/>
            <a:r>
              <a:rPr lang="en-US" dirty="0"/>
              <a:t>record in Student table with </a:t>
            </a:r>
            <a:r>
              <a:rPr lang="en-US" dirty="0" err="1"/>
              <a:t>student_id</a:t>
            </a:r>
            <a:r>
              <a:rPr lang="en-US" dirty="0"/>
              <a:t> of 888 is Lisa Simpson's student info</a:t>
            </a:r>
          </a:p>
          <a:p>
            <a:pPr lvl="1"/>
            <a:r>
              <a:rPr lang="en-US" dirty="0"/>
              <a:t>records in Grade table with </a:t>
            </a:r>
            <a:r>
              <a:rPr lang="en-US" dirty="0" err="1"/>
              <a:t>student_id</a:t>
            </a:r>
            <a:r>
              <a:rPr lang="en-US" dirty="0"/>
              <a:t> of 888 are Lisa Simpson's course grades</a:t>
            </a:r>
          </a:p>
          <a:p>
            <a:r>
              <a:rPr lang="en-US" dirty="0"/>
              <a:t>primary key: a table column guaranteed to be unique for each record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81177"/>
              </p:ext>
            </p:extLst>
          </p:nvPr>
        </p:nvGraphicFramePr>
        <p:xfrm>
          <a:off x="693336" y="2219744"/>
          <a:ext cx="3858568" cy="1828800"/>
        </p:xfrm>
        <a:graphic>
          <a:graphicData uri="http://schemas.openxmlformats.org/drawingml/2006/table">
            <a:tbl>
              <a:tblPr/>
              <a:tblGrid>
                <a:gridCol w="683288"/>
                <a:gridCol w="1014884"/>
                <a:gridCol w="216039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77651"/>
              </p:ext>
            </p:extLst>
          </p:nvPr>
        </p:nvGraphicFramePr>
        <p:xfrm>
          <a:off x="4913642" y="2269985"/>
          <a:ext cx="3436538" cy="1828800"/>
        </p:xfrm>
        <a:graphic>
          <a:graphicData uri="http://schemas.openxmlformats.org/drawingml/2006/table">
            <a:tbl>
              <a:tblPr/>
              <a:tblGrid>
                <a:gridCol w="719184"/>
                <a:gridCol w="271735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Computer Science 190M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16243"/>
              </p:ext>
            </p:extLst>
          </p:nvPr>
        </p:nvGraphicFramePr>
        <p:xfrm>
          <a:off x="8621487" y="2155434"/>
          <a:ext cx="2934118" cy="2560320"/>
        </p:xfrm>
        <a:graphic>
          <a:graphicData uri="http://schemas.openxmlformats.org/drawingml/2006/table">
            <a:tbl>
              <a:tblPr/>
              <a:tblGrid>
                <a:gridCol w="1215849"/>
                <a:gridCol w="1125416"/>
                <a:gridCol w="59285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student_id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6765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</TotalTime>
  <Words>838</Words>
  <Application>Microsoft Office PowerPoint</Application>
  <PresentationFormat>Widescreen</PresentationFormat>
  <Paragraphs>297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Consolas</vt:lpstr>
      <vt:lpstr>Courier New</vt:lpstr>
      <vt:lpstr>Retrospect</vt:lpstr>
      <vt:lpstr>CSc 337</vt:lpstr>
      <vt:lpstr>Creating a database</vt:lpstr>
      <vt:lpstr>Creating a Database</vt:lpstr>
      <vt:lpstr>Inserting into a database</vt:lpstr>
      <vt:lpstr>example.sql</vt:lpstr>
      <vt:lpstr>SQL data types</vt:lpstr>
      <vt:lpstr>Database Design 1</vt:lpstr>
      <vt:lpstr>Database Design 2</vt:lpstr>
      <vt:lpstr>Related Tables and Keys</vt:lpstr>
      <vt:lpstr>Designing a query</vt:lpstr>
      <vt:lpstr>Example imdb database</vt:lpstr>
      <vt:lpstr>IMDb table relationships / ids</vt:lpstr>
      <vt:lpstr>IMDb practice queries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20</cp:revision>
  <dcterms:created xsi:type="dcterms:W3CDTF">2014-10-23T20:06:59Z</dcterms:created>
  <dcterms:modified xsi:type="dcterms:W3CDTF">2019-04-09T02:57:19Z</dcterms:modified>
</cp:coreProperties>
</file>