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90" r:id="rId20"/>
    <p:sldId id="28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C1C"/>
    <a:srgbClr val="E7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8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cs.washington.edu/courses/cse154/14sp/lectures/slides/notes/regex-google.txt" TargetMode="External"/><Relationship Id="rId2" Type="http://schemas.openxmlformats.org/officeDocument/2006/relationships/hyperlink" Target="http://rubular.com/r/4cf1WVnL4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cs.washington.edu/courses/cse154/14sp/lectures/slides/notes/regex-lettergrades.txt" TargetMode="External"/><Relationship Id="rId7" Type="http://schemas.openxmlformats.org/officeDocument/2006/relationships/hyperlink" Target="http://courses.cs.washington.edu/courses/cse154/14sp/lectures/slides/notes/regex-consonants.txt" TargetMode="External"/><Relationship Id="rId2" Type="http://schemas.openxmlformats.org/officeDocument/2006/relationships/hyperlink" Target="http://rubular.com/r/pI1rvXzxz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bular.com/r/cvL9smgzmH" TargetMode="External"/><Relationship Id="rId5" Type="http://schemas.openxmlformats.org/officeDocument/2006/relationships/hyperlink" Target="http://courses.cs.washington.edu/courses/cse154/14sp/lectures/slides/notes/regex-uwstudentid.txt" TargetMode="External"/><Relationship Id="rId4" Type="http://schemas.openxmlformats.org/officeDocument/2006/relationships/hyperlink" Target="http://rubular.com/r/ORmAOalIL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w3schools.com/html/html5_form_attributes.as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ubular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CSc</a:t>
            </a:r>
            <a:r>
              <a:rPr lang="en-US" dirty="0" smtClean="0"/>
              <a:t> 337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23: Regular Expressions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67" y="-627929"/>
            <a:ext cx="4578228" cy="813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Quantifiers: *, +, ?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0" y="1737360"/>
            <a:ext cx="10058400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means 0 or more occurrences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abcc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abccc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...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/a(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)*/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"a"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abcbc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abcbcbc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...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/a.*a/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"aba"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"a8qa"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"a!?xyz__9a"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...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means 1 or more occurrences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/Hi!+ there/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"Hi! there"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"Hi!!! there"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...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/a(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)+/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abcbc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abcbcbc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...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?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means 0 or 1 occurrences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/a(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)?/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"a"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or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07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quantifiers: {</a:t>
            </a:r>
            <a:r>
              <a:rPr lang="en-US" dirty="0" err="1"/>
              <a:t>min,max</a:t>
            </a:r>
            <a:r>
              <a:rPr lang="en-US" dirty="0"/>
              <a:t>}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0" y="1795311"/>
            <a:ext cx="9054530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{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min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,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max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}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means between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occurrences (inclusive)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/a(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){2,4}/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abcbc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abcbcbc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or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abcbcbcbc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min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may be omitted to specify any number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{2,}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means 2 or more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{,6}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means up to 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{3}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means exactly 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</a:t>
            </a:r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0" y="2025216"/>
            <a:ext cx="10058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When you search Google, it shows the number of pages of results as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o"s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the word "Google". What regex matches strings like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"Google"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Gooogle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Goooogle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...? 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try 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data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97280" y="3917657"/>
            <a:ext cx="5187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Answer: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 panose="020B0604020202020204" pitchFamily="34" charset="-128"/>
              </a:rPr>
              <a:t>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 panose="020B0604020202020204" pitchFamily="34" charset="-128"/>
              </a:rPr>
              <a:t>Goo+gle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 panose="020B0604020202020204" pitchFamily="34" charset="-128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(or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 panose="020B0604020202020204" pitchFamily="34" charset="-128"/>
              </a:rPr>
              <a:t>/Go{2,}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 panose="020B0604020202020204" pitchFamily="34" charset="-128"/>
              </a:rPr>
              <a:t>gle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 panose="020B0604020202020204" pitchFamily="34" charset="-128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)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0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Anchors: ^ and $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0" y="1737360"/>
            <a:ext cx="100584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^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represents the beginning of the string or line;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$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represents the end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/Jess/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all strings that contain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Jess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;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/^Jess/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all strings that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start with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Jess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;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/Jess$/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all strings that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end with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Jess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;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/^Jess$/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the exact string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"Jess"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only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/^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Alli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.*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Obourn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$/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“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AlliObourn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“Allie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Obourn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“Allison 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Obourn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...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but NOT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“Allison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Obourn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stinks"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or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"I H8 Allison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Obourn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(on the other slides, when we say,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/PATTERN/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"text"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we really mean that it matches any string that contains that text)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6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sets: []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1" y="2133865"/>
            <a:ext cx="10058400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[]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group characters into a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character set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will match any single character from the set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/[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bcd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]art/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strings containing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bart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"cart"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and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"dart"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equivalent to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b|c|d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)art/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but shorter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inside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[]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many of the modifier keys act as normal characters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/what[!*?]*/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"what"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"what!"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"what?**!"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"what??!"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...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What regular expression matches DNA (strings of A, C, G, or T)?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97280" y="5578731"/>
            <a:ext cx="24352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 panose="020B0604020202020204" pitchFamily="34" charset="-128"/>
              </a:rPr>
              <a:t>/[ACGT]+/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3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ranges: [start-end]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0" y="2056921"/>
            <a:ext cx="9858212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inside a character set, specify a range of characters with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/[a-z]/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any lowercase letter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/[a-zA-Z0-9]/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any lower- or uppercase letter or digit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an initial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^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inside a character set negates it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/[^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abcd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]/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any character other than a, b, c, or 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inside a character set,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must be escaped to be matched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/[+\-]?[0-9]+/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an optional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or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followed by at least one digit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6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</a:t>
            </a:r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95284" cy="541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What </a:t>
            </a:r>
            <a:r>
              <a:rPr lang="en-US" sz="2400" dirty="0"/>
              <a:t>regular expression matches letter grades such as A, B+, or D- ? (</a:t>
            </a:r>
            <a:r>
              <a:rPr lang="en-US" sz="2400" dirty="0">
                <a:hlinkClick r:id="rId2"/>
              </a:rPr>
              <a:t>try it</a:t>
            </a:r>
            <a:r>
              <a:rPr lang="en-US" sz="2400" dirty="0"/>
              <a:t>) (</a:t>
            </a:r>
            <a:r>
              <a:rPr lang="en-US" sz="2400" dirty="0">
                <a:hlinkClick r:id="rId3"/>
              </a:rPr>
              <a:t>data</a:t>
            </a:r>
            <a:r>
              <a:rPr lang="en-US" sz="2400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5838" y="2495439"/>
            <a:ext cx="10395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What </a:t>
            </a:r>
            <a:r>
              <a:rPr lang="en-US" sz="2400" dirty="0" smtClean="0"/>
              <a:t>regular </a:t>
            </a:r>
            <a:r>
              <a:rPr lang="en-US" sz="2400" dirty="0"/>
              <a:t>expression would match </a:t>
            </a:r>
            <a:r>
              <a:rPr lang="en-US" sz="2400" dirty="0" smtClean="0"/>
              <a:t>UA </a:t>
            </a:r>
            <a:r>
              <a:rPr lang="en-US" sz="2400" dirty="0"/>
              <a:t>Student ID numbers? (</a:t>
            </a:r>
            <a:r>
              <a:rPr lang="en-US" sz="2400" dirty="0">
                <a:hlinkClick r:id="rId4"/>
              </a:rPr>
              <a:t>try it</a:t>
            </a:r>
            <a:r>
              <a:rPr lang="en-US" sz="2400" dirty="0"/>
              <a:t>) (</a:t>
            </a:r>
            <a:r>
              <a:rPr lang="en-US" sz="2400" dirty="0">
                <a:hlinkClick r:id="rId5"/>
              </a:rPr>
              <a:t>data</a:t>
            </a:r>
            <a:r>
              <a:rPr lang="en-US" sz="2400" dirty="0"/>
              <a:t>)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5838" y="3137667"/>
            <a:ext cx="10149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What regular expression would match a sequence of only consonants, assuming that the string consists only of lowercase letters? (</a:t>
            </a:r>
            <a:r>
              <a:rPr lang="en-US" sz="2400" dirty="0">
                <a:hlinkClick r:id="rId6"/>
              </a:rPr>
              <a:t>try it</a:t>
            </a:r>
            <a:r>
              <a:rPr lang="en-US" sz="2400" dirty="0"/>
              <a:t>) (</a:t>
            </a:r>
            <a:r>
              <a:rPr lang="en-US" sz="2400" dirty="0">
                <a:hlinkClick r:id="rId7"/>
              </a:rPr>
              <a:t>data</a:t>
            </a:r>
            <a:r>
              <a:rPr lang="en-US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72834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Escape </a:t>
            </a:r>
            <a:r>
              <a:rPr lang="en-US" dirty="0" smtClean="0"/>
              <a:t>sequences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97280" y="2191240"/>
            <a:ext cx="100584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special escape sequence character sets: </a:t>
            </a:r>
          </a:p>
          <a:p>
            <a:pPr lvl="1" eaLnBrk="0" fontAlgn="base" hangingPunct="0">
              <a:lnSpc>
                <a:spcPct val="100000"/>
              </a:lnSpc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\d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any digit (same as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[0-9]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);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\D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any non-digit (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[^0-9]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\w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any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word character (same as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[a-zA-Z_0-9]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);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\W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any non-word char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\s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any whitespace character ( ,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\t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\n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etc.);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\S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any non-whitespace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What regular expression matches names in a "Last, First M." format with any number of spaces?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7280" y="4722612"/>
            <a:ext cx="33393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/\w+,\s+\w+\s+\w\./</a:t>
            </a:r>
          </a:p>
        </p:txBody>
      </p:sp>
    </p:spTree>
    <p:extLst>
      <p:ext uri="{BB962C8B-B14F-4D97-AF65-F5344CB8AC3E}">
        <p14:creationId xmlns:p14="http://schemas.microsoft.com/office/powerpoint/2010/main" val="260363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 in HTML </a:t>
            </a:r>
            <a:r>
              <a:rPr lang="en-US" dirty="0" smtClean="0"/>
              <a:t>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712918" cy="1340228"/>
          </a:xfrm>
          <a:solidFill>
            <a:srgbClr val="E7F6FF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How old are you?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type="text" name="age" size="2" pattern="[0-9]+" title="an integer" /&gt;</a:t>
            </a:r>
          </a:p>
          <a:p>
            <a:pPr algn="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7281" y="3185962"/>
            <a:ext cx="10712918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output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97281" y="3908726"/>
            <a:ext cx="1071291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HTML5 adds a new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hlinkClick r:id="rId2"/>
              </a:rPr>
              <a:t>pattern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hlinkClick r:id="rId2"/>
              </a:rPr>
              <a:t> attribute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input elements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browser will refuse to submit the form unless the value matches the regex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72" y="3366244"/>
            <a:ext cx="3810196" cy="2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 in JavaScript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50856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"The rain in SPAIN stays mainly in the plain";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res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str.match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(/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/g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800" dirty="0" smtClean="0"/>
              <a:t>- The match function takes a regular expression as a parameter and returns the matches as an Array object</a:t>
            </a:r>
          </a:p>
          <a:p>
            <a:r>
              <a:rPr lang="en-US" sz="2800" dirty="0" smtClean="0"/>
              <a:t>- The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800" dirty="0" smtClean="0"/>
              <a:t> option means global match</a:t>
            </a:r>
          </a:p>
          <a:p>
            <a:pPr lvl="1"/>
            <a:r>
              <a:rPr lang="en-US" sz="2800" dirty="0" smtClean="0"/>
              <a:t>without it you will only get the first match in the string</a:t>
            </a:r>
            <a:endParaRPr lang="en-US" sz="2800" dirty="0"/>
          </a:p>
          <a:p>
            <a:r>
              <a:rPr lang="en-US" sz="2800" dirty="0" smtClean="0"/>
              <a:t>- Note that there are no quotes around the regex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65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form validation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validation</a:t>
            </a:r>
            <a:r>
              <a:rPr lang="en-US" sz="2400" dirty="0"/>
              <a:t>: ensuring that form's values are correct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some </a:t>
            </a:r>
            <a:r>
              <a:rPr lang="en-US" sz="2400" dirty="0"/>
              <a:t>types of validation: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preventing blank values (email address)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ensuring the type of values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/>
              <a:t>integer, real number, currency, phone number, Social Security number, postal address, email address, date, credit card number, ...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ensuring the format and range of values (ZIP code must be a 5-digit integer)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ensuring that values fit together (user types email twice, and the two must match)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04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s.xkcd.com/comics/regular_express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24" y="105733"/>
            <a:ext cx="6535160" cy="661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real form that uses </a:t>
            </a:r>
            <a:r>
              <a:rPr lang="en-US" dirty="0" smtClean="0"/>
              <a:t>validation</a:t>
            </a:r>
            <a:endParaRPr lang="en-US" dirty="0"/>
          </a:p>
        </p:txBody>
      </p:sp>
      <p:pic>
        <p:nvPicPr>
          <p:cNvPr id="1026" name="Picture 2" descr="wam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91" y="1846263"/>
            <a:ext cx="9565944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5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vs. server-side </a:t>
            </a:r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Validation can be performed: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client-side</a:t>
            </a:r>
            <a:r>
              <a:rPr lang="en-US" sz="2400" dirty="0" smtClean="0"/>
              <a:t> </a:t>
            </a:r>
            <a:r>
              <a:rPr lang="en-US" sz="2400" dirty="0"/>
              <a:t>(before the form is submitted)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can lead to a better user experience, but not secure (why not?)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server-side</a:t>
            </a:r>
            <a:r>
              <a:rPr lang="en-US" sz="2400" dirty="0" smtClean="0"/>
              <a:t> </a:t>
            </a:r>
            <a:r>
              <a:rPr lang="en-US" sz="2400" dirty="0"/>
              <a:t>(in PHP code, after the form is submitted)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needed for truly secure validation, but slower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both </a:t>
            </a:r>
            <a:endParaRPr lang="en-US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best mix of convenience and security, but requires most effort to program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82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form to be </a:t>
            </a:r>
            <a:r>
              <a:rPr lang="en-US" dirty="0" smtClean="0"/>
              <a:t>validated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239249"/>
          </a:xfrm>
          <a:solidFill>
            <a:srgbClr val="E7F6FF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div&gt;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City:  &lt;input 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name="city"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/&gt;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State: &lt;input 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name="state"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size="2"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maxlength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="2" /&gt;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ZIP:   &lt;input 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name="zip"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size="5"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maxlength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="5" /&gt;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type="submit" /&gt;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div&gt;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7280" y="5609847"/>
            <a:ext cx="6033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Let's validate this form's data on the server...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39" y="4221908"/>
            <a:ext cx="2838596" cy="12510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97281" y="4084983"/>
            <a:ext cx="10058400" cy="147732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</a:t>
            </a:r>
            <a:r>
              <a:rPr lang="en-US" dirty="0" smtClean="0"/>
              <a:t>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0449"/>
          </a:xfrm>
          <a:solidFill>
            <a:srgbClr val="E7F6FF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/^[a-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-Z_\-]+@(([a-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-Z_\-])+\.)+[a-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-Z]{2,4}$/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97280" y="2286960"/>
            <a:ext cx="8887498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regular expression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("regex"): a description of a pattern of text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 test whether a string matches the expression's pattern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 use a regex to search/replace characters in a string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regular expressions are extremely powerful but tough to read</a:t>
            </a:r>
            <a:b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(the above regular expression matches email addresses)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regular expressions occur in many places: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Java: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Scanner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String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's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split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method (CSE 143 sentence generator)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supported by PHP, JavaScript, and other languages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many text editors (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TextPad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allow regexes in search/replace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site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Rubular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useful for testing a regex. </a:t>
            </a:r>
          </a:p>
        </p:txBody>
      </p:sp>
    </p:spTree>
    <p:extLst>
      <p:ext uri="{BB962C8B-B14F-4D97-AF65-F5344CB8AC3E}">
        <p14:creationId xmlns:p14="http://schemas.microsoft.com/office/powerpoint/2010/main" val="13496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regular </a:t>
            </a:r>
            <a:r>
              <a:rPr lang="en-US" dirty="0" smtClean="0"/>
              <a:t>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6203"/>
          </a:xfrm>
          <a:solidFill>
            <a:srgbClr val="E7F6FF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97280" y="2370311"/>
            <a:ext cx="9615133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Node, regexes are strings that begin and end with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simplest regexes simply match a particular substring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above regular expression matches any string containing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YES: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abcdef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defabc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".=.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.=."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...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fedcba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c"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"PHP"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...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Wildcards: 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97280" y="1808392"/>
            <a:ext cx="10940367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dot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any character except 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\n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line break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oo.y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Doocy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"goofy"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LooNy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...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trailing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at the end of a regex (after the closing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 signifies a case-insensitive match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/all/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“Allison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Obourn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“small"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“JANE GOODALL"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...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characters: |, (), \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97280" y="1379812"/>
            <a:ext cx="9933272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|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means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abc|def|g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def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or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"g"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There's no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symbol. Why not?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()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are for grouping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Homer|Marge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) Simpson/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"Homer Simpson"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or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"Marge Simpson"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\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starts an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escape sequence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many characters must be escaped to match them literally: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 \ $ . [ ] ( ) ^ * + ?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/&lt;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br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\/&gt;/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matches lines containing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br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/&gt;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tags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93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5305</TotalTime>
  <Words>1228</Words>
  <Application>Microsoft Office PowerPoint</Application>
  <PresentationFormat>Widescreen</PresentationFormat>
  <Paragraphs>136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 Unicode MS</vt:lpstr>
      <vt:lpstr>Arial</vt:lpstr>
      <vt:lpstr>Calibri</vt:lpstr>
      <vt:lpstr>Calibri Light</vt:lpstr>
      <vt:lpstr>Courier New</vt:lpstr>
      <vt:lpstr>Retrospect</vt:lpstr>
      <vt:lpstr>CSc 337</vt:lpstr>
      <vt:lpstr>What is form validation?</vt:lpstr>
      <vt:lpstr>A real form that uses validation</vt:lpstr>
      <vt:lpstr>Client vs. server-side validation</vt:lpstr>
      <vt:lpstr>An example form to be validated</vt:lpstr>
      <vt:lpstr>Regular expressions</vt:lpstr>
      <vt:lpstr>Basic regular expressions</vt:lpstr>
      <vt:lpstr>Wildcards: .</vt:lpstr>
      <vt:lpstr>Special characters: |, (), \</vt:lpstr>
      <vt:lpstr>Quantifiers: *, +, ?</vt:lpstr>
      <vt:lpstr>More quantifiers: {min,max}</vt:lpstr>
      <vt:lpstr>Practice exercise</vt:lpstr>
      <vt:lpstr>Anchors: ^ and $</vt:lpstr>
      <vt:lpstr>Character sets: []</vt:lpstr>
      <vt:lpstr>Character ranges: [start-end]</vt:lpstr>
      <vt:lpstr>Practice Exercises</vt:lpstr>
      <vt:lpstr>Escape sequences</vt:lpstr>
      <vt:lpstr>Regular expressions in HTML forms</vt:lpstr>
      <vt:lpstr>Regular expressions in JavaScript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154</dc:title>
  <dc:creator>allison</dc:creator>
  <cp:lastModifiedBy>allison</cp:lastModifiedBy>
  <cp:revision>36</cp:revision>
  <dcterms:created xsi:type="dcterms:W3CDTF">2014-10-16T21:42:03Z</dcterms:created>
  <dcterms:modified xsi:type="dcterms:W3CDTF">2019-04-11T19:06:41Z</dcterms:modified>
</cp:coreProperties>
</file>