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8" r:id="rId3"/>
    <p:sldId id="309" r:id="rId4"/>
    <p:sldId id="310" r:id="rId5"/>
    <p:sldId id="311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13" r:id="rId16"/>
    <p:sldId id="314" r:id="rId17"/>
    <p:sldId id="315" r:id="rId18"/>
    <p:sldId id="31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C1C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debutler.com/fireshee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ebster.cs.washington.edu/stepp/security/8ball/8bal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debutler.com/firesheep" TargetMode="External"/><Relationship Id="rId3" Type="http://schemas.openxmlformats.org/officeDocument/2006/relationships/hyperlink" Target="https://addons.mozilla.org/en-US/firefox/addon/web-developer/" TargetMode="External"/><Relationship Id="rId7" Type="http://schemas.openxmlformats.org/officeDocument/2006/relationships/hyperlink" Target="http://www.etherdetect.com/" TargetMode="External"/><Relationship Id="rId2" Type="http://schemas.openxmlformats.org/officeDocument/2006/relationships/hyperlink" Target="http://getfirebu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reshark.org/" TargetMode="External"/><Relationship Id="rId5" Type="http://schemas.openxmlformats.org/officeDocument/2006/relationships/hyperlink" Target="http://nmap.org/" TargetMode="External"/><Relationship Id="rId4" Type="http://schemas.openxmlformats.org/officeDocument/2006/relationships/hyperlink" Target="http://en.wikipedia.org/wiki/Port_scanner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HTTP_Secu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75717"/>
            <a:ext cx="10058400" cy="11430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</a:t>
            </a:r>
            <a:r>
              <a:rPr lang="en-US" dirty="0"/>
              <a:t>4</a:t>
            </a:r>
            <a:r>
              <a:rPr lang="en-US" dirty="0" smtClean="0"/>
              <a:t>: </a:t>
            </a:r>
            <a:r>
              <a:rPr lang="en-US" dirty="0" smtClean="0"/>
              <a:t>Security</a:t>
            </a:r>
            <a:endParaRPr lang="en-US" dirty="0"/>
          </a:p>
        </p:txBody>
      </p:sp>
      <p:pic>
        <p:nvPicPr>
          <p:cNvPr id="5" name="Picture 2" descr="http://imgs.xkcd.com/comics/regular_expres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809" y="80388"/>
            <a:ext cx="6158133" cy="622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when the attacker gets a hold of your session ID and masquerades as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266122"/>
            <a:ext cx="804672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exploit sites that use HTTPS for only the initial login: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→ server (POST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login.html)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← server (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login.html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+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→ server (GET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whatever.html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← server (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whatever.html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attacker can listen to the network, get your session ID cookie, and make requests to the same server with that same session ID cookie to masquerade as you!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194" name="Picture 2" descr="fireshe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345" y="2315817"/>
            <a:ext cx="27432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1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arbitrary HTML content into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325757"/>
            <a:ext cx="664530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magic 8-ball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8ball.html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silly or malicious content can we inject into the page?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9218" name="Picture 2" descr="8-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955" y="2610806"/>
            <a:ext cx="27527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HTML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8ball_service.js?question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lololol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injected content can lead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annoyance / confusion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damage to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exposure of private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financial gain/loss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end of the human race as we know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is HTML injection bad? It allows others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disrupt the flow/layout of your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put words into your mouth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possibly run malicious code on your users' computers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1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scripting (XSS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5637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and execute arbitrary JavaScript code in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2224" y="2444069"/>
            <a:ext cx="11465169" cy="379517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8ball_service.js?question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type='text/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'&gt;alert('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pwned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');&lt;/script&gt;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2479815"/>
            <a:ext cx="10058401" cy="43982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is often able to be injected because of a previous HTML injection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submitting this as the 8-ball's question in Firefox: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="http://panzi.github.com/Browser-Ponies/basecfg.js" id="browser-ponies-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="http://panzi.github.com/Browser-Ponies/browserponies.js" id="browser-ponies-script"&gt;&lt;/script&gt;&lt;script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"&gt;/* &lt;![CDATA[ */ (function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BrowserPonies.setBaseUrl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cfg.baseurl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BrowserPoniesBaseConfig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);})({"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":"http://panzi.github.com/Browser-Ponies/","fadeDuration":500,"volume":1,"fps":25,"speed":3,"audioEnabled":false,"showFps":false,"showLoadProgress":true,"speakProbability":0.1,"spawn":{"applejack":1,"fluttershy":1,"pinkie pie":1,"rainbow dash":1,"rarity":1,"twilight sparkle":1},"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autostart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":true}); /* ]]&gt; */&lt;/script&gt;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script code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original page and trick the user into entering sensitive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steal the user's cookies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user and submit data on their behalf (submit forms, click buttons, etc.)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470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HTML injection / </a:t>
            </a:r>
            <a:r>
              <a:rPr lang="en-US" dirty="0" smtClean="0"/>
              <a:t>XSS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4962"/>
            <a:ext cx="101736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one idea: disallow harmful characters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HTML injection is impossible without &lt; 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strip those characters from input, or reject the entire request if they are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another idea: allow them, but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escape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do this yourself using regular expressions but a library is more reliable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Use a library called </a:t>
            </a:r>
            <a:r>
              <a:rPr lang="en-US" sz="22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htmlspecialcharacters</a:t>
            </a:r>
            <a:endParaRPr lang="en-US" sz="2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sz="200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htmlspecialcharacters</a:t>
            </a:r>
            <a:endParaRPr lang="en-US" sz="2000" b="0" i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27482"/>
            <a:ext cx="10173694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htmlspecialchars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</a:t>
            </a:r>
            <a:r>
              <a:rPr lang="en-US" dirty="0">
                <a:solidFill>
                  <a:srgbClr val="445588"/>
                </a:solidFill>
                <a:latin typeface="Courier New" panose="02070309020205020404" pitchFamily="49" charset="0"/>
              </a:rPr>
              <a:t>require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DD1144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DD1144"/>
                </a:solidFill>
                <a:latin typeface="Courier New" panose="02070309020205020404" pitchFamily="49" charset="0"/>
              </a:rPr>
              <a:t>htmlspecialchars</a:t>
            </a:r>
            <a:r>
              <a:rPr lang="en-US" dirty="0">
                <a:solidFill>
                  <a:srgbClr val="DD1144"/>
                </a:solidFill>
                <a:latin typeface="Courier New" panose="020703090202050204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text = "&lt;p&gt;hi 2 u &amp; me&lt;/p&gt;";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"&amp;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lt;p&amp;gt;hi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u &amp;amp;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me&amp;lt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;/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p&amp;gt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</a:p>
        </p:txBody>
      </p:sp>
    </p:spTree>
    <p:extLst>
      <p:ext uri="{BB962C8B-B14F-4D97-AF65-F5344CB8AC3E}">
        <p14:creationId xmlns:p14="http://schemas.microsoft.com/office/powerpoint/2010/main" val="21600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09840"/>
          </a:xfrm>
        </p:spPr>
        <p:txBody>
          <a:bodyPr/>
          <a:lstStyle/>
          <a:p>
            <a:pPr algn="ctr"/>
            <a:r>
              <a:rPr lang="en-US" i="1" dirty="0"/>
              <a:t>a flaw where the user is able to inject arbitrary SQL into your query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463948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query.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kinds of SQL can we inject into the query?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3314" name="Picture 2" descr="gr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80" y="2566104"/>
            <a:ext cx="36957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6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SQL injection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2368"/>
            <a:ext cx="51147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query in the Simpsons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Node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code is: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507434" y="2450500"/>
            <a:ext cx="9648245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"SELECT * FROM students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WHERE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username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'" + username + "'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'" + password + "'";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9" y="3344374"/>
            <a:ext cx="10058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Are there malicious values for the user name and password that we could enter?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79" y="3458811"/>
            <a:ext cx="10058399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Password: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This causes the query to be executed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as:</a:t>
            </a:r>
            <a:r>
              <a:rPr lang="en-US" sz="2200" dirty="0">
                <a:solidFill>
                  <a:srgbClr val="224444"/>
                </a:solidFill>
                <a:latin typeface="Consolas" panose="020B0609020204030204" pitchFamily="49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 "SELECT * FROM students WHERE username =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'"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username+ "'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AND password = '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 OR '1'='1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'";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What will the above query return? Why is this bad?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HTMLText1" r:id="rId2" imgW="1066680" imgH="228600"/>
        </mc:Choice>
        <mc:Fallback>
          <p:control name="HTMLText1" r:id="rId2" imgW="1066680" imgH="228600">
            <p:pic>
              <p:nvPicPr>
                <p:cNvPr id="11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794000" y="4021138"/>
                  <a:ext cx="1065213" cy="2270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981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true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868531"/>
            <a:ext cx="9444933" cy="28286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SQL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change the query to output others' data (revealing private information)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insert a query to modify existing data (increase bank account balance)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delete existing data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DROP TABLE students; --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bloat the query to slow down the server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a JOIN b JOIN c ...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3" name="Picture 3" descr="bobby tables xkcd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55" y="1915906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9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63444"/>
            <a:ext cx="10133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similar to securing against HTML injection, escape the string before you include it in your query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83329"/>
              </p:ext>
            </p:extLst>
          </p:nvPr>
        </p:nvGraphicFramePr>
        <p:xfrm>
          <a:off x="2552281" y="2632885"/>
          <a:ext cx="7032699" cy="386080"/>
        </p:xfrm>
        <a:graphic>
          <a:graphicData uri="http://schemas.openxmlformats.org/drawingml/2006/table">
            <a:tbl>
              <a:tblPr/>
              <a:tblGrid>
                <a:gridCol w="1567543"/>
                <a:gridCol w="54651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 smtClean="0">
                          <a:solidFill>
                            <a:srgbClr val="335177"/>
                          </a:solidFill>
                          <a:effectLst/>
                        </a:rPr>
                        <a:t>con.escape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 SQL-escaped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78" y="3325792"/>
            <a:ext cx="10058401" cy="1200329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con.escape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query.username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con.escape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query.password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"SELECT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dob FROM users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$username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8" y="4978703"/>
            <a:ext cx="6302726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replaces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etc., and surrounds with quotes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view of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266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until now, we have assumed: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valid user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non-malicious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nothing will ever go wrong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unrealistic!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group h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567" y="2017644"/>
            <a:ext cx="19621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2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</a:t>
            </a:r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57395"/>
            <a:ext cx="730128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 order to write secure code, we must assume: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invalid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evil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incompetent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everything that can go wrong, will go wrong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everybody is out to get you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botnets, hackers, script kiddies, KGB, etc. are out there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security mindset: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assume nothing; trust no one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orcs (dorks?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0" y="185739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0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Attackers'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68670"/>
            <a:ext cx="76193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would an attacker target my site?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Read private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(user names, passwords, credit card numbers, grades, prices)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Change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(change a student's grades, prices of products, passwords)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Spoofing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(pretending to be someone they are not)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Damage or shut down the site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so that it cannot be successfully used by others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Harm the reputation or credibility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the organization running the site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Spread viruses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other malware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 descr="https://designcontest-com-designcontest.netdna-ssl.com/blog/wp-content/uploads/2011/06/csfwdaiat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230" y="3272829"/>
            <a:ext cx="3339550" cy="166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that attackers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25671"/>
            <a:ext cx="71919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Assume that the attacker knows about web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dev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and has the same tools you have: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Firebug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extensions e.g.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Web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Dev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 Toolbar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port scanners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nmap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network sniffers,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Wireshark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EtherDetect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098" name="Picture 2" descr="firebu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05" y="1925671"/>
            <a:ext cx="30003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8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kinds of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37360"/>
            <a:ext cx="1064083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Denial of Service (</a:t>
            </a:r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DoS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Making a server unavailable by bombarding it with requests.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Social Engineering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Tricking a user into willingly compromising the security of a site (e.g. phishing).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Privilege Escalation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Causing code to run as a "privileged" context (e.g. "root").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Information Leakage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Allowing an attacker to look at data, files, etc. that he/she should not be allowed to see.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Man-in-the-Middle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Placing a malicious machine in the network and using it to intercept traffic.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Session Hijacking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Stealing another user's session cookie to masquerade as that user.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Cross-Site Scripting (XSS)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 HTML Injection: Inserting malicious HTML or JavaScript content into a web page.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SQL Injection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Inserting malicious SQL query code to reveal or modify sensitive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when the attacker can look at data, files, etc. that he/she should not be allowed to see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95939"/>
            <a:ext cx="7141995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files on web server that should not be there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have too generous of permissions (read/write to all)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directories that list their contents (indexing)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disabled on web server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guess the names of files, directories, resources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loginfail.html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loginsuccess.html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user.html?id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user.html?id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=456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/data/public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/data/private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information leak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275" y="2204499"/>
            <a:ext cx="313372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when the attacker listens on your network and reads and/or modifies your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works if attacker can access and compromise any server/router between you and your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also works if you are on the same local area network as the attacker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often, the attacker still sends your info back and forth to/from the real server, but he silently logs or modifies some of it along the way to his own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e.g. listens for you to send your user name / password / credit card number / 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46" name="Picture 2" descr="man in the mi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55" y="2513288"/>
            <a:ext cx="32480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8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HTTP (</a:t>
            </a:r>
            <a:r>
              <a:rPr lang="en-US" dirty="0" smtClean="0"/>
              <a:t>HTTPS)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03888"/>
            <a:ext cx="55149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encrypted version of HTTP protocol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all messages between client and server are encrypted so men in the middle cannot easily read them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servers can have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certificates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that verify their identity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170" name="Picture 2" descr="htt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55" y="2140847"/>
            <a:ext cx="45434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3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5277</TotalTime>
  <Words>1094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Retrospect</vt:lpstr>
      <vt:lpstr>CSc 337</vt:lpstr>
      <vt:lpstr>Our current view of security</vt:lpstr>
      <vt:lpstr>The real world</vt:lpstr>
      <vt:lpstr>Attackers' goals</vt:lpstr>
      <vt:lpstr>Tools that attackers use</vt:lpstr>
      <vt:lpstr>Some kinds of attacks</vt:lpstr>
      <vt:lpstr>Information leakage</vt:lpstr>
      <vt:lpstr>Man-in-the-middle attack</vt:lpstr>
      <vt:lpstr>Secure HTTP (HTTPS)</vt:lpstr>
      <vt:lpstr>Session hijacking</vt:lpstr>
      <vt:lpstr>HTML injection</vt:lpstr>
      <vt:lpstr>Injecting HTML content</vt:lpstr>
      <vt:lpstr>Cross-site scripting (XSS)</vt:lpstr>
      <vt:lpstr>Securing against HTML injection / XSS</vt:lpstr>
      <vt:lpstr>SQL injection</vt:lpstr>
      <vt:lpstr>A SQL injection attack</vt:lpstr>
      <vt:lpstr>Too true...</vt:lpstr>
      <vt:lpstr>Securing against SQL injection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41</cp:revision>
  <dcterms:created xsi:type="dcterms:W3CDTF">2014-10-16T21:42:03Z</dcterms:created>
  <dcterms:modified xsi:type="dcterms:W3CDTF">2019-04-11T19:05:53Z</dcterms:modified>
</cp:coreProperties>
</file>