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4" r:id="rId11"/>
    <p:sldId id="265" r:id="rId12"/>
    <p:sldId id="267" r:id="rId13"/>
    <p:sldId id="268" r:id="rId14"/>
    <p:sldId id="269" r:id="rId15"/>
    <p:sldId id="28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59" autoAdjust="0"/>
    <p:restoredTop sz="94660"/>
  </p:normalViewPr>
  <p:slideViewPr>
    <p:cSldViewPr snapToGrid="0">
      <p:cViewPr varScale="1">
        <p:scale>
          <a:sx n="63" d="100"/>
          <a:sy n="63" d="100"/>
        </p:scale>
        <p:origin x="6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HTTP_cooki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25: </a:t>
            </a:r>
            <a:r>
              <a:rPr lang="en-US" dirty="0" smtClean="0"/>
              <a:t>Cookies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42" y="-325765"/>
            <a:ext cx="4588958" cy="649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02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a cookie in </a:t>
            </a:r>
            <a:r>
              <a:rPr lang="en-US" dirty="0" err="1" smtClean="0"/>
              <a:t>NodeJS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90570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res.cookie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/>
              <a:t>cookie_name</a:t>
            </a:r>
            <a:r>
              <a:rPr lang="en-US" sz="2400" dirty="0"/>
              <a:t> , </a:t>
            </a:r>
            <a:r>
              <a:rPr lang="en-US" sz="2400" b="1" dirty="0" err="1" smtClean="0"/>
              <a:t>cookie_value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36304"/>
            <a:ext cx="10058400" cy="461665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res.cookie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('username'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'allison')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2861492"/>
            <a:ext cx="10058400" cy="24285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set multiple cookies (20-50) per user, each up to 3-4K bytes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default, the cookie expires when browser is closed (a "session cookie")</a:t>
            </a:r>
          </a:p>
          <a:p>
            <a:pPr marL="342900" lvl="0" indent="-342900" defTabSz="914400" eaLnBrk="0" fontAlgn="base" hangingPunct="0"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you can check whether a cookie has been sent by typing </a:t>
            </a:r>
            <a:r>
              <a:rPr lang="en-US" sz="2400" b="1" dirty="0" err="1" smtClean="0"/>
              <a:t>document.cookie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into the browser console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98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Retrieving information from a </a:t>
            </a:r>
            <a:r>
              <a:rPr lang="en-US" dirty="0" smtClean="0"/>
              <a:t>cookie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req.cookies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retrieve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 of the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cookies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86000"/>
            <a:ext cx="10058400" cy="430887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= req.cookies.name;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5270" y="3731221"/>
            <a:ext cx="10060410" cy="4895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Cookies can be retrieved from the request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Expiration / persistent </a:t>
            </a:r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19656" cy="410449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res.cookie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(name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'value', {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maxAge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10000});</a:t>
            </a:r>
          </a:p>
          <a:p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79" y="2256183"/>
            <a:ext cx="10319657" cy="92333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60*60*24*7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week from now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res.cookie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CouponNumber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"389752", 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res.cookie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CouponValue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"100.00", 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expireTime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79" y="3452115"/>
            <a:ext cx="10468374" cy="193606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set a persistent cookie, pass a third parameter for when it should expire</a:t>
            </a:r>
          </a:p>
          <a:p>
            <a:pPr marL="800100" lvl="1" indent="-342900" defTabSz="914400" eaLnBrk="0" fontAlgn="base" hangingPunct="0">
              <a:spcBef>
                <a:spcPts val="12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time is in milliseconds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indicated as an integer representing a number of seconds, often relative to current date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no expiration passed, cookie is a session cookie; expires when browser is closed</a:t>
            </a:r>
          </a:p>
        </p:txBody>
      </p:sp>
    </p:spTree>
    <p:extLst>
      <p:ext uri="{BB962C8B-B14F-4D97-AF65-F5344CB8AC3E}">
        <p14:creationId xmlns:p14="http://schemas.microsoft.com/office/powerpoint/2010/main" val="347593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</a:t>
            </a:r>
            <a:r>
              <a:rPr lang="en-US" dirty="0" smtClean="0"/>
              <a:t>cookie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008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res.clearCookie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/>
              <a:t>cookie_name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310055"/>
            <a:ext cx="10058400" cy="461665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res.clearCookie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('name');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3422578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takes the name of the cookie to delete as a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remember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that the cookie will also be deleted automatically when it expires, or can be deleted manually by the user by clearing their browser cookies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45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Clearing cookies in your </a:t>
            </a:r>
            <a:r>
              <a:rPr lang="en-US" dirty="0" smtClean="0"/>
              <a:t>browser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1" y="1850814"/>
            <a:ext cx="10058399" cy="12281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Chrome: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Wrench    → History → Clear all browsing data...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Firefox: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Firefox menu → Options → Privacy → Show Cookies... → Remove (All) Cookies</a:t>
            </a:r>
          </a:p>
        </p:txBody>
      </p:sp>
      <p:pic>
        <p:nvPicPr>
          <p:cNvPr id="11268" name="Picture 4" descr="Chrome wrench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149" y="1940753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remove cookies in Chro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358" y="2969469"/>
            <a:ext cx="4943475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remove cookies in Firefo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098" y="2969469"/>
            <a:ext cx="3857625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805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 and Session error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538711" cy="4023360"/>
          </a:xfrm>
        </p:spPr>
        <p:txBody>
          <a:bodyPr/>
          <a:lstStyle/>
          <a:p>
            <a:r>
              <a:rPr lang="en-US" dirty="0" smtClean="0"/>
              <a:t>Some students have trouble getting cookies </a:t>
            </a:r>
            <a:r>
              <a:rPr lang="en-US" smtClean="0"/>
              <a:t>and </a:t>
            </a:r>
            <a:r>
              <a:rPr lang="en-US" smtClean="0"/>
              <a:t>sessions </a:t>
            </a:r>
            <a:r>
              <a:rPr lang="en-US" dirty="0" smtClean="0"/>
              <a:t>to work on their machines. If you can't get them to work, try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Use Firefox not Chrome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change your </a:t>
            </a:r>
            <a:r>
              <a:rPr lang="en-US" dirty="0"/>
              <a:t>fetch call to: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fetch(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{method: "GET", credentials: "include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"})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Include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httpOnly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 </a:t>
            </a:r>
            <a:r>
              <a:rPr lang="en-US" dirty="0" smtClean="0"/>
              <a:t>when you set your cookie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res.cookie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luckynum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number, {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10000,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httpOnly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: false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Access your html page from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http://localhost:3000/</a:t>
            </a:r>
            <a:r>
              <a:rPr lang="en-US" dirty="0" smtClean="0">
                <a:cs typeface="Courier New" panose="02070309020205020404" pitchFamily="49" charset="0"/>
              </a:rPr>
              <a:t>page_name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.html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Courier New" panose="02070309020205020404" pitchFamily="49" charset="0"/>
              </a:rPr>
              <a:t>to do this you will need to move your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.html </a:t>
            </a:r>
            <a:r>
              <a:rPr lang="en-US" dirty="0" smtClean="0">
                <a:cs typeface="Courier New" panose="02070309020205020404" pitchFamily="49" charset="0"/>
              </a:rPr>
              <a:t>files to a folder called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dirty="0" smtClean="0">
                <a:cs typeface="Courier New" panose="02070309020205020404" pitchFamily="49" charset="0"/>
              </a:rPr>
              <a:t>located in the folder that your service is stored in.  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64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Stateful</a:t>
            </a:r>
            <a:r>
              <a:rPr lang="en-US" dirty="0"/>
              <a:t> client/server </a:t>
            </a:r>
            <a:r>
              <a:rPr lang="en-US" dirty="0" smtClean="0"/>
              <a:t>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915894" cy="2199492"/>
          </a:xfrm>
        </p:spPr>
        <p:txBody>
          <a:bodyPr>
            <a:noAutofit/>
          </a:bodyPr>
          <a:lstStyle/>
          <a:p>
            <a:r>
              <a:rPr lang="en-US" sz="2400" i="1" dirty="0"/>
              <a:t>Sites like amazon.com seem to "know who I am." How do they do this? How does a client uniquely identify itself to a server, and how does the server provide specific content to each client?</a:t>
            </a:r>
            <a:endParaRPr lang="en-US" sz="2400" dirty="0"/>
          </a:p>
        </p:txBody>
      </p:sp>
      <p:pic>
        <p:nvPicPr>
          <p:cNvPr id="1026" name="Picture 2" descr="amazon cook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405" y="1957319"/>
            <a:ext cx="4867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7280" y="3830434"/>
            <a:ext cx="49158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HTTP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is a 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stateless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 protocol; it simply allows a browser to request a single document from a web server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106596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</a:rPr>
              <a:t>  today </a:t>
            </a:r>
            <a:r>
              <a:rPr lang="en-US" sz="2400" dirty="0">
                <a:latin typeface="Calibri" panose="020F0502020204030204" pitchFamily="34" charset="0"/>
              </a:rPr>
              <a:t>we'll learn about pieces of data called </a:t>
            </a:r>
            <a:r>
              <a:rPr lang="en-US" sz="2400" b="1" dirty="0" smtClean="0">
                <a:latin typeface="Calibri" panose="020F0502020204030204" pitchFamily="34" charset="0"/>
              </a:rPr>
              <a:t>cookies </a:t>
            </a:r>
            <a:r>
              <a:rPr lang="en-US" sz="2400" dirty="0" smtClean="0">
                <a:latin typeface="Calibri" panose="020F0502020204030204" pitchFamily="34" charset="0"/>
              </a:rPr>
              <a:t>used </a:t>
            </a:r>
            <a:r>
              <a:rPr lang="en-US" sz="2400" dirty="0">
                <a:latin typeface="Calibri" panose="020F0502020204030204" pitchFamily="34" charset="0"/>
              </a:rPr>
              <a:t>to work around this problem, which are used as the basis of higher-level </a:t>
            </a:r>
            <a:r>
              <a:rPr lang="en-US" sz="2400" b="1" dirty="0">
                <a:latin typeface="Calibri" panose="020F0502020204030204" pitchFamily="34" charset="0"/>
              </a:rPr>
              <a:t>sessions</a:t>
            </a:r>
            <a:r>
              <a:rPr lang="en-US" sz="2400" dirty="0">
                <a:latin typeface="Calibri" panose="020F0502020204030204" pitchFamily="34" charset="0"/>
              </a:rPr>
              <a:t> between clients and servers</a:t>
            </a:r>
            <a:endParaRPr lang="en-US" sz="2400" b="0" i="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4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a cookie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678445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>
                <a:hlinkClick r:id="rId2"/>
              </a:rPr>
              <a:t>  cookie</a:t>
            </a:r>
            <a:r>
              <a:rPr lang="en-US" sz="2400" dirty="0"/>
              <a:t>: a small amount of information sent by a server to a browser, and then sent back by the browser on future page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cookies </a:t>
            </a:r>
            <a:r>
              <a:rPr lang="en-US" sz="2400" dirty="0"/>
              <a:t>have many uses: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user tracking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maintaining user preferences, shopping carts,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a </a:t>
            </a:r>
            <a:r>
              <a:rPr lang="en-US" sz="2400" dirty="0"/>
              <a:t>cookie's data consists of a single name/value pair, sent in the header of the client's HTTP GET or POST request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2050" name="Picture 2" descr="om nom n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190" y="1845734"/>
            <a:ext cx="3070490" cy="295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0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cookies are </a:t>
            </a:r>
            <a:r>
              <a:rPr lang="en-US" dirty="0" smtClean="0"/>
              <a:t>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593990" cy="427677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when </a:t>
            </a:r>
            <a:r>
              <a:rPr lang="en-US" sz="2400" dirty="0"/>
              <a:t>the browser requests a page, the server may send back a cookie(s) with 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if </a:t>
            </a:r>
            <a:r>
              <a:rPr lang="en-US" sz="2400" dirty="0"/>
              <a:t>your server has previously sent any cookies to the browser, the browser will send them back on subsequent requests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alternate </a:t>
            </a:r>
            <a:r>
              <a:rPr lang="en-US" sz="2400" dirty="0"/>
              <a:t>model: client-side JavaScript code can set/get cookies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3074" name="Picture 2" descr="cookie exch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80" y="2230022"/>
            <a:ext cx="6286500" cy="3438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65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Myths about </a:t>
            </a:r>
            <a:r>
              <a:rPr lang="en-US" dirty="0" smtClean="0"/>
              <a:t>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Myths</a:t>
            </a:r>
            <a:r>
              <a:rPr lang="en-US" sz="24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like worms/viruses and can erase data from the user's hard disk.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a form of spyware and can steal your personal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generate popups and spam.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only used for advertising.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Facts</a:t>
            </a:r>
            <a:r>
              <a:rPr lang="en-US" sz="24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only data, not program code.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cannot erase or read information from the user's computer.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are usually anonymous (do not contain personal information).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Cookies CAN be used to track your viewing habits on a particular site.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822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"tracking cookie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4283767"/>
            <a:ext cx="10058400" cy="195800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an </a:t>
            </a:r>
            <a:r>
              <a:rPr lang="en-US" sz="2400" dirty="0"/>
              <a:t>advertising company can put a cookie on your machine when you visit one site, and see it when you visit another site that also uses that advertising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therefore </a:t>
            </a:r>
            <a:r>
              <a:rPr lang="en-US" sz="2400" dirty="0"/>
              <a:t>they can tell that the same person (you) visited both sites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 can </a:t>
            </a:r>
            <a:r>
              <a:rPr lang="en-US" sz="2400" dirty="0"/>
              <a:t>be thwarted by telling your browser not to accept "third-party cookies"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4098" name="Picture 2" descr="tracking cookie 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338" y="1834765"/>
            <a:ext cx="8112283" cy="233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4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the cookies on my computer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07828" y="1803125"/>
            <a:ext cx="7599459" cy="278245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IE: 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HomeDirectory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\Cookies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e.g. C:\Documents and Settings\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jsmith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\Cookies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each is stored as a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.txt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file similar to the site's domain name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Chrome: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C:\Users\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username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\AppData\Local\Google\Chrome\User Data\Default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Firefox: </a:t>
            </a:r>
            <a:r>
              <a:rPr kumimoji="0" lang="en-US" sz="21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HomeDirectory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\.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mozilla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</a:t>
            </a:r>
            <a:r>
              <a:rPr kumimoji="0" lang="en-US" sz="2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firefox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\</a:t>
            </a:r>
            <a:r>
              <a:rPr kumimoji="0" lang="en-US" sz="21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???</a:t>
            </a: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.default\cookies.txt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view cookies in Firefox preferences: Privacy, Show Cookies...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3" name="Picture 3" descr="good enough for 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213" y="1948070"/>
            <a:ext cx="2332467" cy="3303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Firefox 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267" y="4098387"/>
            <a:ext cx="3354580" cy="220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7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long does a cookie exist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session </a:t>
            </a:r>
            <a:r>
              <a:rPr lang="en-US" sz="2400" b="1" dirty="0"/>
              <a:t>cookie</a:t>
            </a:r>
            <a:r>
              <a:rPr lang="en-US" sz="2400" dirty="0"/>
              <a:t> : the default type; a temporary cookie that is stored only in the browser's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when the browser is closed, temporary cookies will be erased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can not be used for tracking long-term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safer, because no programs other than the browser can access them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persistent </a:t>
            </a:r>
            <a:r>
              <a:rPr lang="en-US" sz="2400" b="1" dirty="0"/>
              <a:t>cookie</a:t>
            </a:r>
            <a:r>
              <a:rPr lang="en-US" sz="2400" dirty="0"/>
              <a:t> : one that is stored in a file on the browser's computer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can track long-term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potentially less secure, because users (or programs they run) can open cookie files, see/change the cookie values, etc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4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Cookies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need to install cookie-parser in order to use cookies in </a:t>
            </a:r>
            <a:r>
              <a:rPr lang="en-US" dirty="0" err="1" smtClean="0"/>
              <a:t>NodeJS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install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cookie-parser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In order to use cookie-parser in your code you will need to include the following lines:</a:t>
            </a:r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cookieParser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require('cookie-parser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cookieParser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</p:txBody>
      </p:sp>
    </p:spTree>
    <p:extLst>
      <p:ext uri="{BB962C8B-B14F-4D97-AF65-F5344CB8AC3E}">
        <p14:creationId xmlns:p14="http://schemas.microsoft.com/office/powerpoint/2010/main" val="17695947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2514</TotalTime>
  <Words>774</Words>
  <Application>Microsoft Office PowerPoint</Application>
  <PresentationFormat>Widescreen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Courier New</vt:lpstr>
      <vt:lpstr>Helvetica</vt:lpstr>
      <vt:lpstr>Retrospect</vt:lpstr>
      <vt:lpstr>CSc 337</vt:lpstr>
      <vt:lpstr>Stateful client/server interaction</vt:lpstr>
      <vt:lpstr>What is a cookie?</vt:lpstr>
      <vt:lpstr>How cookies are sent</vt:lpstr>
      <vt:lpstr>Myths about cookies</vt:lpstr>
      <vt:lpstr>A "tracking cookie"</vt:lpstr>
      <vt:lpstr>Where are the cookies on my computer?</vt:lpstr>
      <vt:lpstr>How long does a cookie exist?</vt:lpstr>
      <vt:lpstr>Setting Cookies</vt:lpstr>
      <vt:lpstr>Setting a cookie in NodeJS</vt:lpstr>
      <vt:lpstr>Retrieving information from a cookie</vt:lpstr>
      <vt:lpstr>Expiration / persistent cookies</vt:lpstr>
      <vt:lpstr>Deleting a cookie</vt:lpstr>
      <vt:lpstr>Clearing cookies in your browser</vt:lpstr>
      <vt:lpstr>Cookie and Session error fix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28</cp:revision>
  <dcterms:created xsi:type="dcterms:W3CDTF">2014-10-16T20:58:28Z</dcterms:created>
  <dcterms:modified xsi:type="dcterms:W3CDTF">2019-04-16T18:54:15Z</dcterms:modified>
</cp:coreProperties>
</file>