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9" r:id="rId6"/>
    <p:sldId id="261" r:id="rId7"/>
    <p:sldId id="264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C1C"/>
    <a:srgbClr val="E7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63" d="100"/>
          <a:sy n="63" d="100"/>
        </p:scale>
        <p:origin x="5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diveintohtml5.org/video.html" TargetMode="External"/><Relationship Id="rId13" Type="http://schemas.openxmlformats.org/officeDocument/2006/relationships/image" Target="../media/image16.png"/><Relationship Id="rId3" Type="http://schemas.openxmlformats.org/officeDocument/2006/relationships/hyperlink" Target="http://www.w3schools.com/html5/html5_reference.asp" TargetMode="External"/><Relationship Id="rId7" Type="http://schemas.openxmlformats.org/officeDocument/2006/relationships/image" Target="../media/image14.png"/><Relationship Id="rId12" Type="http://schemas.openxmlformats.org/officeDocument/2006/relationships/hyperlink" Target="https://developer.mozilla.org/en/canvas_tutorial" TargetMode="External"/><Relationship Id="rId2" Type="http://schemas.openxmlformats.org/officeDocument/2006/relationships/hyperlink" Target="http://slides.html5rocks.com/#slide1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hyperlink" Target="http://blog.nihilogic.dk/2009/02/html5-canvas-cheat-sheet.html" TargetMode="External"/><Relationship Id="rId5" Type="http://schemas.openxmlformats.org/officeDocument/2006/relationships/image" Target="../media/image12.png"/><Relationship Id="rId10" Type="http://schemas.openxmlformats.org/officeDocument/2006/relationships/hyperlink" Target="http://thinkvitamin.com/dev/html-5-dev/how-to-draw-with-html-5-canvas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slides.html5rocks.com/#slide2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flask.pocoo.org/" TargetMode="External"/><Relationship Id="rId3" Type="http://schemas.openxmlformats.org/officeDocument/2006/relationships/hyperlink" Target="http://backbonejs.org/" TargetMode="External"/><Relationship Id="rId7" Type="http://schemas.openxmlformats.org/officeDocument/2006/relationships/hyperlink" Target="https://vuejs.org/" TargetMode="External"/><Relationship Id="rId2" Type="http://schemas.openxmlformats.org/officeDocument/2006/relationships/hyperlink" Target="https://angularj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cebook.github.io/react/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s://www.emberjs.com/" TargetMode="External"/><Relationship Id="rId10" Type="http://schemas.openxmlformats.org/officeDocument/2006/relationships/hyperlink" Target="https://www.djangoproject.com/" TargetMode="External"/><Relationship Id="rId4" Type="http://schemas.openxmlformats.org/officeDocument/2006/relationships/hyperlink" Target="http://getbootstrap.com/" TargetMode="External"/><Relationship Id="rId9" Type="http://schemas.openxmlformats.org/officeDocument/2006/relationships/hyperlink" Target="http://rubyonrails.org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taccesstools.com/htpasswd-generator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courses.cs.washington.edu/courses/cse154/14sp/lectures/slides/www.google.com/adsense" TargetMode="External"/><Relationship Id="rId13" Type="http://schemas.openxmlformats.org/officeDocument/2006/relationships/image" Target="../media/image24.png"/><Relationship Id="rId3" Type="http://schemas.openxmlformats.org/officeDocument/2006/relationships/hyperlink" Target="http://www.google.com/analytics" TargetMode="External"/><Relationship Id="rId7" Type="http://schemas.openxmlformats.org/officeDocument/2006/relationships/hyperlink" Target="http://webdesign.about.com/cs/metatags/a/aa083099.htm" TargetMode="External"/><Relationship Id="rId12" Type="http://schemas.openxmlformats.org/officeDocument/2006/relationships/image" Target="../media/image23.png"/><Relationship Id="rId2" Type="http://schemas.openxmlformats.org/officeDocument/2006/relationships/hyperlink" Target="http://www.dreamhos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earch_engine_optimization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://en.wikipedia.org/wiki/PageRank" TargetMode="External"/><Relationship Id="rId10" Type="http://schemas.openxmlformats.org/officeDocument/2006/relationships/hyperlink" Target="http://www.google.com/webmasters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://adwords.google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aws.amazon.com/AmazonS3/latest/dev/WebsiteHosting.html" TargetMode="External"/><Relationship Id="rId2" Type="http://schemas.openxmlformats.org/officeDocument/2006/relationships/hyperlink" Target="https://domains.google/#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ws.amazon.com/s3/pricing/" TargetMode="External"/><Relationship Id="rId4" Type="http://schemas.openxmlformats.org/officeDocument/2006/relationships/hyperlink" Target="https://www.dreamhost.com/domains/index-2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websites/" TargetMode="External"/><Relationship Id="rId2" Type="http://schemas.openxmlformats.org/officeDocument/2006/relationships/hyperlink" Target="http://heroku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oud.google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us.php.net/manual/en/function.session-destroy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CSc</a:t>
            </a:r>
            <a:r>
              <a:rPr lang="en-US" dirty="0" smtClean="0"/>
              <a:t> 337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26: </a:t>
            </a:r>
            <a:r>
              <a:rPr lang="en-US" dirty="0" smtClean="0"/>
              <a:t>Sessions and wrapping up</a:t>
            </a:r>
            <a:endParaRPr lang="en-US" dirty="0"/>
          </a:p>
        </p:txBody>
      </p:sp>
      <p:pic>
        <p:nvPicPr>
          <p:cNvPr id="1032" name="Picture 8" descr="http://th04.deviantart.net/fs71/200H/f/2013/281/c/f/delete_cookies_by_wirdoudesigns-d6pon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34" y="758952"/>
            <a:ext cx="4564446" cy="34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Q: How do I stay up to date??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A: This is the wrong question to ask.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Staying "up to date" is not that important</a:t>
            </a:r>
            <a:r>
              <a:rPr lang="en-US" sz="2400" dirty="0" smtClean="0"/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Tech doesn't fundamentally change very often or very fast.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Most new web technology makes your life easier </a:t>
            </a:r>
            <a:r>
              <a:rPr lang="en-US" sz="2400" b="1" dirty="0"/>
              <a:t>but is not necessary</a:t>
            </a:r>
            <a:r>
              <a:rPr lang="en-US" sz="2400" b="1" dirty="0" smtClean="0"/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Everything* you want to do can already be done with the web technology available not just today, but 10 years ago</a:t>
            </a:r>
            <a:r>
              <a:rPr lang="en-US" sz="2400" dirty="0" smtClean="0"/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200" dirty="0"/>
              <a:t>*You know, within reason</a:t>
            </a: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85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Fundamentals don't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Tech </a:t>
            </a:r>
            <a:r>
              <a:rPr lang="en-US" sz="2600" i="1" dirty="0"/>
              <a:t>doesn't</a:t>
            </a:r>
            <a:r>
              <a:rPr lang="en-US" sz="2600" dirty="0"/>
              <a:t> change that quickly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600" dirty="0"/>
              <a:t>Much of Facebook is still written in PHP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600" dirty="0"/>
              <a:t>Most of Google is written in Java and C++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600" dirty="0"/>
              <a:t>You will not (and should not) totally rewrite your codebase every year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600" dirty="0"/>
              <a:t>Tons of parallel problems, patterns, </a:t>
            </a:r>
            <a:r>
              <a:rPr lang="en-US" sz="2600" dirty="0" err="1"/>
              <a:t>etc</a:t>
            </a:r>
            <a:r>
              <a:rPr lang="en-US" sz="2600" dirty="0"/>
              <a:t> across tech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The real question to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Also: </a:t>
            </a:r>
            <a:r>
              <a:rPr lang="en-US" sz="2400" b="1" dirty="0"/>
              <a:t>Many new libraries are bad.</a:t>
            </a:r>
            <a:endParaRPr lang="en-US" sz="2400" dirty="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400" dirty="0"/>
              <a:t>Literally anyone can post a library on </a:t>
            </a:r>
            <a:r>
              <a:rPr lang="en-US" sz="2400" dirty="0" err="1"/>
              <a:t>npm</a:t>
            </a:r>
            <a:r>
              <a:rPr lang="en-US" sz="2400" dirty="0"/>
              <a:t> - there is no 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400" dirty="0"/>
              <a:t>Most libraries on </a:t>
            </a:r>
            <a:r>
              <a:rPr lang="en-US" sz="2400" dirty="0" err="1"/>
              <a:t>npm</a:t>
            </a:r>
            <a:r>
              <a:rPr lang="en-US" sz="2400" dirty="0"/>
              <a:t> are therefore garbage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400" dirty="0"/>
              <a:t>Even popular libraries can be poorly written.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So the real question to ask: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400" b="1" dirty="0"/>
              <a:t>How do I distinguish good web technology from bad web technology? </a:t>
            </a:r>
          </a:p>
        </p:txBody>
      </p:sp>
    </p:spTree>
    <p:extLst>
      <p:ext uri="{BB962C8B-B14F-4D97-AF65-F5344CB8AC3E}">
        <p14:creationId xmlns:p14="http://schemas.microsoft.com/office/powerpoint/2010/main" val="600081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Choosing good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4360984"/>
            <a:ext cx="10058400" cy="1508109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ea typeface="Calibri"/>
                <a:cs typeface="Calibri"/>
                <a:sym typeface="Calibri"/>
              </a:rPr>
              <a:t>Either:</a:t>
            </a: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-US" sz="2600" dirty="0">
                <a:ea typeface="Calibri"/>
                <a:cs typeface="Calibri"/>
                <a:sym typeface="Calibri"/>
              </a:rPr>
              <a:t>You have enough knowledge to be able to decide whether a tool or technology is beneficial</a:t>
            </a:r>
          </a:p>
        </p:txBody>
      </p:sp>
      <p:pic>
        <p:nvPicPr>
          <p:cNvPr id="4" name="Shape 1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54497" y="1923559"/>
            <a:ext cx="5377522" cy="2166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796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Choosing good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4752869"/>
            <a:ext cx="10058400" cy="1567543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Or:</a:t>
            </a:r>
          </a:p>
          <a:p>
            <a:pPr marL="457200" lvl="0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dirty="0">
                <a:solidFill>
                  <a:schemeClr val="dk1"/>
                </a:solidFill>
              </a:rPr>
              <a:t>You don't have enough knowledge to tell the difference</a:t>
            </a:r>
          </a:p>
          <a:p>
            <a:pPr marL="457200" lvl="0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dirty="0">
                <a:solidFill>
                  <a:schemeClr val="dk1"/>
                </a:solidFill>
              </a:rPr>
              <a:t>Therefore it doesn't really matter</a:t>
            </a:r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dirty="0">
                <a:solidFill>
                  <a:schemeClr val="dk1"/>
                </a:solidFill>
              </a:rPr>
              <a:t>And you should choose the simplest / cheapest thing that other people say is good</a:t>
            </a:r>
          </a:p>
        </p:txBody>
      </p:sp>
      <p:pic>
        <p:nvPicPr>
          <p:cNvPr id="4" name="Shape 1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36670" y="1931273"/>
            <a:ext cx="5979620" cy="3061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976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Choosing good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If you keep getting better at tennis, someday you'll look back at your first racquet and think </a:t>
            </a:r>
          </a:p>
          <a:p>
            <a:pPr marL="457200" lvl="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 dirty="0">
                <a:solidFill>
                  <a:schemeClr val="dk1"/>
                </a:solidFill>
              </a:rPr>
              <a:t>"OMG how was I using this terrible racquet" or,</a:t>
            </a:r>
          </a:p>
          <a:p>
            <a:pPr marL="457200" lvl="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 dirty="0">
                <a:solidFill>
                  <a:schemeClr val="dk1"/>
                </a:solidFill>
              </a:rPr>
              <a:t>"</a:t>
            </a:r>
            <a:r>
              <a:rPr lang="en-US" dirty="0" err="1">
                <a:solidFill>
                  <a:schemeClr val="dk1"/>
                </a:solidFill>
              </a:rPr>
              <a:t>Lol</a:t>
            </a:r>
            <a:r>
              <a:rPr lang="en-US" dirty="0">
                <a:solidFill>
                  <a:schemeClr val="dk1"/>
                </a:solidFill>
              </a:rPr>
              <a:t> I had a $300 racquet and had no idea how to use it", or</a:t>
            </a:r>
          </a:p>
          <a:p>
            <a:pPr marL="457200" lvl="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 dirty="0">
                <a:solidFill>
                  <a:schemeClr val="dk1"/>
                </a:solidFill>
              </a:rPr>
              <a:t>"Huh, that cheap one was actually pretty good</a:t>
            </a:r>
            <a:r>
              <a:rPr lang="en-US" dirty="0" smtClean="0">
                <a:solidFill>
                  <a:schemeClr val="dk1"/>
                </a:solidFill>
              </a:rPr>
              <a:t>"</a:t>
            </a:r>
          </a:p>
          <a:p>
            <a:pPr marL="457200" lvl="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endParaRPr lang="en-US" dirty="0">
              <a:solidFill>
                <a:schemeClr val="dk1"/>
              </a:solidFill>
            </a:endParaRPr>
          </a:p>
          <a:p>
            <a:pPr marL="10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But the ability to choose good tools takes expertise and experience that you don't have as a beginner.</a:t>
            </a:r>
          </a:p>
          <a:p>
            <a:pPr marL="1016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dirty="0" smtClean="0">
              <a:solidFill>
                <a:schemeClr val="dk1"/>
              </a:solidFill>
            </a:endParaRPr>
          </a:p>
          <a:p>
            <a:pPr marL="10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And sometimes there's just a bit of personal preference</a:t>
            </a:r>
          </a:p>
          <a:p>
            <a:pPr marL="1016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dirty="0" smtClean="0">
              <a:solidFill>
                <a:schemeClr val="dk1"/>
              </a:solidFill>
            </a:endParaRPr>
          </a:p>
          <a:p>
            <a:pPr marL="1016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4" name="Shape 1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7280" y="5019855"/>
            <a:ext cx="838415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7124" y="4886805"/>
            <a:ext cx="1029600" cy="10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8153" y="4834555"/>
            <a:ext cx="1245375" cy="113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988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General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Don't be afraid or intimidated by new technology.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When you confront a new web thing, like a library or framework, one of two things will happen: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600" dirty="0"/>
              <a:t>You will be excited by it, and you will want to use it.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600" dirty="0"/>
              <a:t>You will not be excited by it, and you can safely ignore it.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/>
              <a:t>Simpler is always better.</a:t>
            </a:r>
            <a:endParaRPr lang="en-US" sz="2600" dirty="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600" dirty="0"/>
              <a:t>ALWAYS delete code if you can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600" dirty="0"/>
              <a:t>ALWAYS remove a library if you can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600" dirty="0"/>
              <a:t>ALWAYS remove a framework if you can</a:t>
            </a:r>
          </a:p>
        </p:txBody>
      </p:sp>
    </p:spTree>
    <p:extLst>
      <p:ext uri="{BB962C8B-B14F-4D97-AF65-F5344CB8AC3E}">
        <p14:creationId xmlns:p14="http://schemas.microsoft.com/office/powerpoint/2010/main" val="1294172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CSC 337 </a:t>
            </a:r>
            <a:r>
              <a:rPr lang="en-US" sz="2800" dirty="0"/>
              <a:t>is a fundamentals course, meaning we covered the critical stuff, but we just scratched the surface.</a:t>
            </a:r>
          </a:p>
        </p:txBody>
      </p:sp>
    </p:spTree>
    <p:extLst>
      <p:ext uri="{BB962C8B-B14F-4D97-AF65-F5344CB8AC3E}">
        <p14:creationId xmlns:p14="http://schemas.microsoft.com/office/powerpoint/2010/main" val="4164552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Helpful CS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/>
              <a:t>Recommended CS classes: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600" dirty="0" smtClean="0"/>
              <a:t>Databases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600" dirty="0" smtClean="0"/>
              <a:t>As </a:t>
            </a:r>
            <a:r>
              <a:rPr lang="en-US" sz="2600" dirty="0"/>
              <a:t>many systems classes as you can </a:t>
            </a:r>
            <a:r>
              <a:rPr lang="en-US" sz="2600" dirty="0" smtClean="0"/>
              <a:t>take</a:t>
            </a:r>
            <a:endParaRPr lang="en-US" sz="2600" dirty="0"/>
          </a:p>
          <a:p>
            <a: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600" dirty="0" smtClean="0"/>
              <a:t>Networking</a:t>
            </a:r>
            <a:endParaRPr lang="en-US" sz="2600" dirty="0"/>
          </a:p>
          <a:p>
            <a: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-"/>
            </a:pPr>
            <a:r>
              <a:rPr lang="en-US" sz="2600" dirty="0"/>
              <a:t>Operating Systems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-"/>
            </a:pPr>
            <a:r>
              <a:rPr lang="en-US" sz="2600" dirty="0"/>
              <a:t>Compilers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600" dirty="0"/>
              <a:t>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165081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dirty="0"/>
              <a:t>earn more about </a:t>
            </a:r>
            <a:r>
              <a:rPr lang="en-US" dirty="0" smtClean="0">
                <a:hlinkClick r:id="rId2"/>
              </a:rPr>
              <a:t>HTML5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7280" y="1656263"/>
            <a:ext cx="8165990" cy="18745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79350" tIns="0" rIns="0" bIns="119025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semantic 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335177"/>
                </a:solidFill>
                <a:effectLst/>
                <a:latin typeface="Calibri" panose="020F0502020204030204" pitchFamily="34" charset="0"/>
                <a:hlinkClick r:id="rId3"/>
              </a:rPr>
              <a:t>tags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nav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aside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header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footer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section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aside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  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article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Forms</a:t>
            </a:r>
            <a:r>
              <a:rPr lang="en-US" sz="2400" dirty="0"/>
              <a:t> 2.0: sliders, search bars, color/number/email/</a:t>
            </a:r>
            <a:r>
              <a:rPr lang="en-US" sz="2400" dirty="0" err="1"/>
              <a:t>url</a:t>
            </a:r>
            <a:r>
              <a:rPr lang="en-US" sz="2400" dirty="0"/>
              <a:t>/date/time, placeholders, ... 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date/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627" y="1924533"/>
            <a:ext cx="214312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li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62" y="3505684"/>
            <a:ext cx="16668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sear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000" y="3496159"/>
            <a:ext cx="181927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numb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738" y="3477109"/>
            <a:ext cx="13525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097280" y="3819844"/>
            <a:ext cx="6380529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audio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and 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33517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8"/>
              </a:rPr>
              <a:t>video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tags for embedding multimedia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662" y="4355132"/>
            <a:ext cx="8014390" cy="369332"/>
          </a:xfrm>
          <a:prstGeom prst="rect">
            <a:avLst/>
          </a:prstGeom>
          <a:solidFill>
            <a:srgbClr val="EBF7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&lt;video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video.ogv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 width="425" height="350"&gt;&lt;/video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60" name="Picture 12" descr="vide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120" y="4177192"/>
            <a:ext cx="2115632" cy="12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097281" y="4902444"/>
            <a:ext cx="8255442" cy="7694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canvas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tag for drawing 2D shapes in HTML/JS (like 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DrawingPanel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(ref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335177"/>
                </a:solidFill>
                <a:effectLst/>
                <a:latin typeface="Calibri" panose="020F0502020204030204" pitchFamily="34" charset="0"/>
                <a:hlinkClick r:id="rId10"/>
              </a:rPr>
              <a:t>1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335177"/>
                </a:solidFill>
                <a:effectLst/>
                <a:latin typeface="Calibri" panose="020F0502020204030204" pitchFamily="34" charset="0"/>
                <a:hlinkClick r:id="rId11"/>
              </a:rPr>
              <a:t>2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335177"/>
                </a:solidFill>
                <a:effectLst/>
                <a:latin typeface="Calibri" panose="020F0502020204030204" pitchFamily="34" charset="0"/>
                <a:hlinkClick r:id="rId12"/>
              </a:rPr>
              <a:t>3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2063" name="Picture 15" descr="canva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88" y="5483558"/>
            <a:ext cx="159067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6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session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22545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  session</a:t>
            </a:r>
            <a:r>
              <a:rPr lang="en-US" sz="2400" dirty="0"/>
              <a:t>: an abstract concept to represent a series of HTTP requests and responses between a specific Web browser and server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HTTP doesn't support the notion of a session, but PHP </a:t>
            </a:r>
            <a:r>
              <a:rPr lang="en-US" sz="2400" dirty="0" smtClean="0"/>
              <a:t>does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097279" y="3179565"/>
            <a:ext cx="10133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sessions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vs. cookies: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a cookie is data stored on the client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a session's data is stored on the server (only 1 session per client)</a:t>
            </a:r>
            <a:endParaRPr lang="en-US" sz="2400" b="0" i="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7278" y="4513396"/>
            <a:ext cx="10058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sessions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are often built on top of cookies: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the only data the client stores is a cookie holding a unique 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session ID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on each page request, the client sends its session ID cookie, and the server uses this to find and retrieve the client's session data</a:t>
            </a:r>
            <a:endParaRPr lang="en-US" sz="2400" b="0" i="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8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dirty="0"/>
              <a:t>earn more about </a:t>
            </a:r>
            <a:r>
              <a:rPr lang="en-US" dirty="0" smtClean="0">
                <a:hlinkClick r:id="rId2"/>
              </a:rPr>
              <a:t>CSS3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6517" y="1991133"/>
            <a:ext cx="10058400" cy="18129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79350" tIns="0" rIns="0" bIns="119025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Flex and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grid layouts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 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selectors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nth-child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inline-block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:not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ability to 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embed fonts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 a page 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(yay)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easy built-in support for 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multi-column layouts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Picture 3" descr="multi-column lay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17" y="3728192"/>
            <a:ext cx="9632950" cy="52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06178" y="4230472"/>
            <a:ext cx="6738486" cy="24285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79350" tIns="0" rIns="0" bIns="119025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transparency/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opacity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color 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gradients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shadows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animations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and transitions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affine 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transformations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(scaling, rotation, perspective) 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101" name="Picture 5" descr="color gradi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79" y="4706304"/>
            <a:ext cx="11430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transform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79" y="5827115"/>
            <a:ext cx="16002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8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 about </a:t>
            </a:r>
            <a:r>
              <a:rPr lang="en-US" dirty="0" smtClean="0"/>
              <a:t>JavaScript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7280" y="1895206"/>
            <a:ext cx="772866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Support older browsers with </a:t>
            </a:r>
            <a:r>
              <a:rPr lang="en-US" sz="2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BableJS</a:t>
            </a:r>
            <a:endParaRPr lang="en-US" sz="2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1" indent="-355600">
              <a:buSzPts val="2000"/>
              <a:buChar char="-"/>
            </a:pPr>
            <a:r>
              <a:rPr lang="en-US" dirty="0"/>
              <a:t>Write code with the latest features in JavaScript</a:t>
            </a:r>
          </a:p>
          <a:p>
            <a:pPr marL="914400" lvl="1" indent="-355600">
              <a:buSzPts val="2000"/>
              <a:buChar char="-"/>
            </a:pPr>
            <a:r>
              <a:rPr lang="en-US" dirty="0"/>
              <a:t>Support older browsers without having to rewrite anything</a:t>
            </a:r>
          </a:p>
          <a:p>
            <a:pPr lvl="0"/>
            <a:r>
              <a:rPr lang="en-US" sz="2400" dirty="0"/>
              <a:t>Frameworks:</a:t>
            </a:r>
          </a:p>
          <a:p>
            <a:pPr marL="914400" lvl="1" indent="-355600">
              <a:buSzPts val="2000"/>
              <a:buChar char="-"/>
            </a:pPr>
            <a:r>
              <a:rPr lang="en-US" sz="2000" u="sng" dirty="0" err="1">
                <a:solidFill>
                  <a:schemeClr val="hlink"/>
                </a:solidFill>
                <a:hlinkClick r:id="rId2"/>
              </a:rPr>
              <a:t>AngularJS</a:t>
            </a:r>
            <a:endParaRPr lang="en-US" sz="2000" dirty="0"/>
          </a:p>
          <a:p>
            <a:pPr marL="914400" lvl="1" indent="-355600">
              <a:buSzPts val="2000"/>
              <a:buChar char="-"/>
            </a:pPr>
            <a:r>
              <a:rPr lang="en-US" sz="2000" u="sng" dirty="0">
                <a:solidFill>
                  <a:schemeClr val="hlink"/>
                </a:solidFill>
                <a:hlinkClick r:id="rId3"/>
              </a:rPr>
              <a:t>Backbone.js</a:t>
            </a:r>
            <a:endParaRPr lang="en-US" sz="2000" dirty="0"/>
          </a:p>
          <a:p>
            <a:pPr marL="914400" lvl="1" indent="-355600">
              <a:buSzPts val="2000"/>
              <a:buChar char="-"/>
            </a:pPr>
            <a:r>
              <a:rPr lang="en-US" sz="2000" u="sng" dirty="0">
                <a:solidFill>
                  <a:schemeClr val="hlink"/>
                </a:solidFill>
                <a:hlinkClick r:id="rId4"/>
              </a:rPr>
              <a:t>Bootstrap</a:t>
            </a:r>
            <a:endParaRPr lang="en-US" sz="2000" dirty="0"/>
          </a:p>
          <a:p>
            <a:pPr marL="914400" lvl="1" indent="-355600">
              <a:buSzPts val="2000"/>
              <a:buChar char="-"/>
            </a:pPr>
            <a:r>
              <a:rPr lang="en-US" sz="2000" u="sng" dirty="0">
                <a:solidFill>
                  <a:schemeClr val="hlink"/>
                </a:solidFill>
                <a:hlinkClick r:id="rId5"/>
              </a:rPr>
              <a:t>Ember.js</a:t>
            </a:r>
            <a:endParaRPr lang="en-US" sz="2000" dirty="0"/>
          </a:p>
          <a:p>
            <a:pPr marL="914400" lvl="1" indent="-355600">
              <a:buSzPts val="2000"/>
              <a:buChar char="-"/>
            </a:pPr>
            <a:r>
              <a:rPr lang="en-US" sz="2000" u="sng" dirty="0" err="1">
                <a:solidFill>
                  <a:schemeClr val="hlink"/>
                </a:solidFill>
                <a:hlinkClick r:id="rId6"/>
              </a:rPr>
              <a:t>ReactJS</a:t>
            </a:r>
            <a:endParaRPr lang="en-US" sz="2000" dirty="0"/>
          </a:p>
          <a:p>
            <a:pPr marL="914400" lvl="1" indent="-355600">
              <a:buSzPts val="2000"/>
              <a:buChar char="-"/>
            </a:pPr>
            <a:r>
              <a:rPr lang="en-US" sz="2000" u="sng" dirty="0">
                <a:solidFill>
                  <a:schemeClr val="hlink"/>
                </a:solidFill>
                <a:hlinkClick r:id="rId7"/>
              </a:rPr>
              <a:t>Vue.js</a:t>
            </a:r>
            <a:endParaRPr lang="en-US" sz="2000" dirty="0"/>
          </a:p>
          <a:p>
            <a:pPr marL="914400" lvl="1" indent="-355600">
              <a:buSzPts val="2000"/>
              <a:buChar char="-"/>
            </a:pPr>
            <a:r>
              <a:rPr lang="en-US" sz="2000" u="sng" dirty="0">
                <a:solidFill>
                  <a:schemeClr val="accent5"/>
                </a:solidFill>
                <a:hlinkClick r:id="rId8"/>
              </a:rPr>
              <a:t>Flask</a:t>
            </a:r>
            <a:r>
              <a:rPr lang="en-US" sz="2000" dirty="0"/>
              <a:t> (backend)</a:t>
            </a:r>
          </a:p>
          <a:p>
            <a:pPr marL="914400" lvl="1" indent="-355600">
              <a:buSzPts val="2000"/>
              <a:buChar char="-"/>
            </a:pPr>
            <a:r>
              <a:rPr lang="en-US" sz="2000" u="sng" dirty="0">
                <a:solidFill>
                  <a:schemeClr val="hlink"/>
                </a:solidFill>
                <a:hlinkClick r:id="rId9"/>
              </a:rPr>
              <a:t>Ruby on Rails</a:t>
            </a:r>
            <a:r>
              <a:rPr lang="en-US" sz="2000" dirty="0"/>
              <a:t> (backend)</a:t>
            </a:r>
          </a:p>
          <a:p>
            <a:pPr marL="914400" lvl="1" indent="-355600">
              <a:buSzPts val="2000"/>
              <a:buChar char="-"/>
            </a:pPr>
            <a:r>
              <a:rPr lang="en-US" sz="2000" u="sng" dirty="0" err="1">
                <a:solidFill>
                  <a:schemeClr val="hlink"/>
                </a:solidFill>
                <a:hlinkClick r:id="rId10"/>
              </a:rPr>
              <a:t>Django</a:t>
            </a:r>
            <a:r>
              <a:rPr lang="en-US" sz="2000" dirty="0"/>
              <a:t> (backend)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Shape 3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389207" y="1895206"/>
            <a:ext cx="3171825" cy="1438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7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How do I use a Framework? Just </a:t>
            </a:r>
            <a:r>
              <a:rPr lang="en" dirty="0"/>
              <a:t>try it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/>
              <a:t>General advice: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200" dirty="0"/>
              <a:t>Go to the official website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200" dirty="0"/>
              <a:t>Use the official website's tutorials</a:t>
            </a:r>
          </a:p>
          <a:p>
            <a: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200" dirty="0"/>
              <a:t>Like, actually follow along; don't just skim the docs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200" dirty="0"/>
              <a:t>Then </a:t>
            </a:r>
            <a:r>
              <a:rPr lang="en-US" sz="2200" b="1" dirty="0"/>
              <a:t>build a small app of your own</a:t>
            </a:r>
            <a:r>
              <a:rPr lang="en-US" sz="2200" dirty="0"/>
              <a:t> on the framework</a:t>
            </a:r>
          </a:p>
          <a:p>
            <a: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200" dirty="0"/>
              <a:t>The only way to "learn" a framework is to build something using it, beyond just following a tutorial</a:t>
            </a:r>
          </a:p>
          <a:p>
            <a: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200" u="sng" dirty="0"/>
              <a:t>Suggestion:</a:t>
            </a:r>
            <a:r>
              <a:rPr lang="en-US" sz="2200" dirty="0"/>
              <a:t> Choose something you could build in 24 hours using the tech you already know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Most well-known frameworks have tutorials, excellent documentation, strong developer communities, etc.</a:t>
            </a:r>
          </a:p>
        </p:txBody>
      </p:sp>
    </p:spTree>
    <p:extLst>
      <p:ext uri="{BB962C8B-B14F-4D97-AF65-F5344CB8AC3E}">
        <p14:creationId xmlns:p14="http://schemas.microsoft.com/office/powerpoint/2010/main" val="1697693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326004"/>
            <a:ext cx="10058400" cy="2543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latin typeface="+mj-lt"/>
              </a:rPr>
              <a:t>Publishing to the web</a:t>
            </a:r>
            <a:endParaRPr lang="en-US" sz="7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6065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web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7280" y="1737360"/>
            <a:ext cx="10058400" cy="3167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79350" tIns="0" rIns="0" bIns="119025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Please don't post your HW solutions on the web unprotected!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(we want to be able to assign some of these programs again)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posting resources with a shared password: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create files named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htaccess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and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htpasswd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with proper contents and put them in your HW root folder on UA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doesn't require a UA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NetID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give password to friends / family / employers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htaccess</a:t>
            </a:r>
            <a:r>
              <a:rPr lang="en-US" dirty="0"/>
              <a:t>, </a:t>
            </a:r>
            <a:r>
              <a:rPr lang="en-US" dirty="0" err="1"/>
              <a:t>htpasswd</a:t>
            </a:r>
            <a:r>
              <a:rPr lang="en-US" dirty="0"/>
              <a:t> files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97280" y="1946797"/>
            <a:ext cx="100584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.htaccess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: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6002" y="2421332"/>
            <a:ext cx="9849678" cy="1200329"/>
          </a:xfrm>
          <a:prstGeom prst="rect">
            <a:avLst/>
          </a:prstGeom>
          <a:solidFill>
            <a:srgbClr val="EBF7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AuthUserFile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full/path/to/.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htpasswd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"Restricted Access"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Basic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require user username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97280" y="3924684"/>
            <a:ext cx="7185991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.htpasswd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: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6002" y="4443150"/>
            <a:ext cx="9849678" cy="369332"/>
          </a:xfrm>
          <a:prstGeom prst="rect">
            <a:avLst/>
          </a:prstGeom>
          <a:solidFill>
            <a:srgbClr val="EBF7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username:encryptedPassword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97280" y="4727492"/>
            <a:ext cx="9550987" cy="18129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79350" tIns="0" rIns="0" bIns="119025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place these files in the top folder of the content you want to protect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335177"/>
                </a:solidFill>
                <a:effectLst/>
                <a:latin typeface="Calibri" panose="020F0502020204030204" pitchFamily="34" charset="0"/>
                <a:hlinkClick r:id="rId2"/>
              </a:rPr>
              <a:t>htpasswd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335177"/>
                </a:solidFill>
                <a:effectLst/>
                <a:latin typeface="Calibri" panose="020F0502020204030204" pitchFamily="34" charset="0"/>
                <a:hlinkClick r:id="rId2"/>
              </a:rPr>
              <a:t> generator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(gives you the text to copy-paste into your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htpasswd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file)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 from *nix terminal: 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htpasswd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-c .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htpasswd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rgbClr val="000044"/>
                </a:solidFill>
                <a:effectLst/>
                <a:latin typeface="Helvetica" panose="020B0604020202020204" pitchFamily="34" charset="0"/>
                <a:cs typeface="Consolas" panose="020B0609020204030204" pitchFamily="49" charset="0"/>
              </a:rPr>
              <a:t>username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 web site "live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7280" y="1747211"/>
            <a:ext cx="10058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buy your own domain name (e.g. 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allisonobourn.com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): </a:t>
            </a:r>
            <a:r>
              <a:rPr lang="en-US" sz="2200" dirty="0" err="1">
                <a:solidFill>
                  <a:srgbClr val="335177"/>
                </a:solidFill>
                <a:latin typeface="Calibri" panose="020F0502020204030204" pitchFamily="34" charset="0"/>
                <a:hlinkClick r:id="rId2"/>
              </a:rPr>
              <a:t>DreamHost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learn about (stalk) your users with </a:t>
            </a:r>
            <a:r>
              <a:rPr lang="en-US" sz="2200" dirty="0">
                <a:solidFill>
                  <a:srgbClr val="335177"/>
                </a:solidFill>
                <a:latin typeface="Calibri" panose="020F0502020204030204" pitchFamily="34" charset="0"/>
                <a:hlinkClick r:id="rId3"/>
              </a:rPr>
              <a:t>Google Analytics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2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1266" name="Picture 2" descr="Google Webmaster Too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88" y="2516652"/>
            <a:ext cx="40862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97280" y="3829968"/>
            <a:ext cx="10058400" cy="14744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79350" tIns="0" rIns="0" bIns="119025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improve your page / improve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335177"/>
                </a:solidFill>
                <a:effectLst/>
                <a:latin typeface="Calibri" panose="020F0502020204030204" pitchFamily="34" charset="0"/>
                <a:hlinkClick r:id="rId5"/>
              </a:rPr>
              <a:t>PageRank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335177"/>
                </a:solidFill>
                <a:effectLst/>
                <a:latin typeface="Calibri" panose="020F0502020204030204" pitchFamily="34" charset="0"/>
                <a:hlinkClick r:id="rId6"/>
              </a:rPr>
              <a:t>SEO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335177"/>
                </a:solidFill>
                <a:effectLst/>
                <a:latin typeface="Calibri" panose="020F0502020204030204" pitchFamily="34" charset="0"/>
                <a:hlinkClick r:id="rId7"/>
              </a:rPr>
              <a:t>meta tags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make a few bucks with ads: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335177"/>
                </a:solidFill>
                <a:effectLst/>
                <a:latin typeface="Calibri" panose="020F0502020204030204" pitchFamily="34" charset="0"/>
                <a:hlinkClick r:id="rId8"/>
              </a:rPr>
              <a:t>Google AdSense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get the word out: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335177"/>
                </a:solidFill>
                <a:effectLst/>
                <a:latin typeface="Calibri" panose="020F0502020204030204" pitchFamily="34" charset="0"/>
                <a:hlinkClick r:id="rId9"/>
              </a:rPr>
              <a:t>Google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335177"/>
                </a:solidFill>
                <a:effectLst/>
                <a:latin typeface="Calibri" panose="020F0502020204030204" pitchFamily="34" charset="0"/>
                <a:hlinkClick r:id="rId9"/>
              </a:rPr>
              <a:t>AdWords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335177"/>
                </a:solidFill>
                <a:effectLst/>
                <a:latin typeface="Calibri" panose="020F0502020204030204" pitchFamily="34" charset="0"/>
                <a:hlinkClick r:id="rId10"/>
              </a:rPr>
              <a:t>Webmaster Tools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9" name="Picture 5" descr="word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71" y="4979511"/>
            <a:ext cx="54483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PageRan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605" y="2120859"/>
            <a:ext cx="21240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sens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855" y="3988910"/>
            <a:ext cx="202882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9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Publishing </a:t>
            </a:r>
            <a:r>
              <a:rPr lang="en" dirty="0" smtClean="0"/>
              <a:t>web </a:t>
            </a:r>
            <a:r>
              <a:rPr lang="en" dirty="0"/>
              <a:t>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/>
              <a:t>Domain name registration: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600" dirty="0"/>
              <a:t>Reserves a custom URL: myawesomesite.com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600" dirty="0"/>
              <a:t>But doesn't usually include web hosting; all you own is the name.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b="1" dirty="0"/>
              <a:t>Web hosting: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600" dirty="0"/>
              <a:t>Provides a location on the internet to upload files 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600" dirty="0"/>
              <a:t>Usually with some crummy URL, like http://bucket.s3-website-us-west-2.amazonaws.com/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Domain name registration and web hosting are sometimes provided by the same company, but not always.</a:t>
            </a:r>
          </a:p>
        </p:txBody>
      </p:sp>
    </p:spTree>
    <p:extLst>
      <p:ext uri="{BB962C8B-B14F-4D97-AF65-F5344CB8AC3E}">
        <p14:creationId xmlns:p14="http://schemas.microsoft.com/office/powerpoint/2010/main" val="3021693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Publishing static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You can register your own domain name through many companies: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600" u="sng" dirty="0">
                <a:solidFill>
                  <a:schemeClr val="accent5"/>
                </a:solidFill>
                <a:hlinkClick r:id="rId2"/>
              </a:rPr>
              <a:t>Google Domains</a:t>
            </a:r>
            <a:r>
              <a:rPr lang="en-US" sz="2600" dirty="0"/>
              <a:t>: Only domain name registration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600" u="sng" dirty="0">
                <a:solidFill>
                  <a:schemeClr val="hlink"/>
                </a:solidFill>
                <a:hlinkClick r:id="rId3"/>
              </a:rPr>
              <a:t>Amazon S3</a:t>
            </a:r>
            <a:r>
              <a:rPr lang="en-US" sz="2600" dirty="0"/>
              <a:t>: Only web hosting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600" u="sng" dirty="0" err="1">
                <a:solidFill>
                  <a:schemeClr val="accent5"/>
                </a:solidFill>
                <a:hlinkClick r:id="rId4"/>
              </a:rPr>
              <a:t>Dreamhost</a:t>
            </a:r>
            <a:r>
              <a:rPr lang="en-US" sz="2600" dirty="0"/>
              <a:t>: Domain name </a:t>
            </a:r>
            <a:r>
              <a:rPr lang="en-US" sz="2600" b="1" dirty="0"/>
              <a:t>and</a:t>
            </a:r>
            <a:r>
              <a:rPr lang="en-US" sz="2600" dirty="0"/>
              <a:t> web hosting options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Domain name registration is usually ~$12/year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Web hosting is usually ~$10/month</a:t>
            </a: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600" u="sng" dirty="0">
                <a:solidFill>
                  <a:schemeClr val="hlink"/>
                </a:solidFill>
                <a:hlinkClick r:id="rId5"/>
              </a:rPr>
              <a:t>Amazon S3</a:t>
            </a:r>
            <a:r>
              <a:rPr lang="en-US" sz="2600" dirty="0"/>
              <a:t> is </a:t>
            </a:r>
            <a:r>
              <a:rPr lang="en-US" sz="2600" b="1" dirty="0"/>
              <a:t>significantly</a:t>
            </a:r>
            <a:r>
              <a:rPr lang="en-US" sz="2600" dirty="0"/>
              <a:t> cheaper (virtually free for low-traffic websites) but more complicated to set up</a:t>
            </a:r>
          </a:p>
        </p:txBody>
      </p:sp>
    </p:spTree>
    <p:extLst>
      <p:ext uri="{BB962C8B-B14F-4D97-AF65-F5344CB8AC3E}">
        <p14:creationId xmlns:p14="http://schemas.microsoft.com/office/powerpoint/2010/main" val="348600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Publishing server-side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If you want to host both a frontend and a backend, you </a:t>
            </a:r>
            <a:r>
              <a:rPr lang="en-US" sz="2600" dirty="0" smtClean="0"/>
              <a:t>may want a </a:t>
            </a:r>
            <a:r>
              <a:rPr lang="en-US" sz="2600" dirty="0"/>
              <a:t>web host that allows you to configure a server.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There are an immense number of options, with different levels of configuration. Here are some: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600" u="sng" dirty="0" err="1">
                <a:solidFill>
                  <a:schemeClr val="hlink"/>
                </a:solidFill>
                <a:hlinkClick r:id="rId2"/>
              </a:rPr>
              <a:t>Heroku</a:t>
            </a:r>
            <a:r>
              <a:rPr lang="en-US" sz="2600" dirty="0"/>
              <a:t>: Super easy to use, but offers less control. Also a lot more expensive.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600" u="sng" dirty="0">
                <a:solidFill>
                  <a:schemeClr val="hlink"/>
                </a:solidFill>
                <a:hlinkClick r:id="rId3"/>
              </a:rPr>
              <a:t>AWS</a:t>
            </a:r>
            <a:r>
              <a:rPr lang="en-US" sz="2600" dirty="0"/>
              <a:t>: Cheap, lots of options, but more complicated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600" u="sng" dirty="0">
                <a:solidFill>
                  <a:schemeClr val="hlink"/>
                </a:solidFill>
                <a:hlinkClick r:id="rId4"/>
              </a:rPr>
              <a:t>Google Cloud</a:t>
            </a:r>
            <a:r>
              <a:rPr lang="en-US" sz="2600" dirty="0"/>
              <a:t>: Basically the Target brand of AWS: Cheaper than AWS; as complex as AWS; fewer products than AWS</a:t>
            </a:r>
          </a:p>
        </p:txBody>
      </p:sp>
    </p:spTree>
    <p:extLst>
      <p:ext uri="{BB962C8B-B14F-4D97-AF65-F5344CB8AC3E}">
        <p14:creationId xmlns:p14="http://schemas.microsoft.com/office/powerpoint/2010/main" val="276703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sessions are </a:t>
            </a:r>
            <a:r>
              <a:rPr lang="en-US" dirty="0" smtClean="0"/>
              <a:t>established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482424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 client's </a:t>
            </a:r>
            <a:r>
              <a:rPr lang="en-US" sz="2400" dirty="0"/>
              <a:t>browser makes an initial request to the server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 server </a:t>
            </a:r>
            <a:r>
              <a:rPr lang="en-US" sz="2400" dirty="0"/>
              <a:t>notes client's IP address/browser, stores some local session data, and sends a </a:t>
            </a:r>
            <a:r>
              <a:rPr lang="en-US" sz="2400" b="1" dirty="0"/>
              <a:t>session ID</a:t>
            </a:r>
            <a:r>
              <a:rPr lang="en-US" sz="2400" dirty="0"/>
              <a:t> back to client (as a cookie)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 client </a:t>
            </a:r>
            <a:r>
              <a:rPr lang="en-US" sz="2400" dirty="0"/>
              <a:t>sends that same session ID (cookie) back to server on future requests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 server </a:t>
            </a:r>
            <a:r>
              <a:rPr lang="en-US" sz="2400" dirty="0"/>
              <a:t>uses session ID cookie to retrieve its data for the client's session later (like a ticket given at a coat-check room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026" name="Picture 2" descr="s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530" y="2604876"/>
            <a:ext cx="42481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19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 vs. </a:t>
            </a:r>
            <a:r>
              <a:rPr lang="en-US" dirty="0" smtClean="0"/>
              <a:t>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088711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  duration</a:t>
            </a:r>
            <a:r>
              <a:rPr lang="en-US" sz="2400" b="1" dirty="0"/>
              <a:t>:</a:t>
            </a:r>
            <a:r>
              <a:rPr lang="en-US" sz="2400" dirty="0"/>
              <a:t> sessions live on until the user logs out or closes the browser; cookies can live that long, or until a given fixed timeout (persistent)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  data </a:t>
            </a:r>
            <a:r>
              <a:rPr lang="en-US" sz="2400" b="1" dirty="0"/>
              <a:t>storage location:</a:t>
            </a:r>
            <a:r>
              <a:rPr lang="en-US" sz="2400" dirty="0"/>
              <a:t> sessions store data on the server (other than a session ID cookie); cookies store data on the user's browser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  security</a:t>
            </a:r>
            <a:r>
              <a:rPr lang="en-US" sz="2400" b="1" dirty="0"/>
              <a:t>:</a:t>
            </a:r>
            <a:r>
              <a:rPr lang="en-US" sz="2400" dirty="0"/>
              <a:t> sessions are hard for malicious users to tamper with or remove; cookies are easy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  privacy</a:t>
            </a:r>
            <a:r>
              <a:rPr lang="en-US" sz="2400" b="1" dirty="0"/>
              <a:t>:</a:t>
            </a:r>
            <a:r>
              <a:rPr lang="en-US" sz="2400" dirty="0"/>
              <a:t> sessions protect private information from being seen by other users of your computer; cookies do </a:t>
            </a:r>
            <a:r>
              <a:rPr lang="en-US" sz="2400" dirty="0" smtClean="0"/>
              <a:t>not</a:t>
            </a:r>
            <a:endParaRPr lang="en-US" sz="2400" dirty="0"/>
          </a:p>
        </p:txBody>
      </p:sp>
      <p:pic>
        <p:nvPicPr>
          <p:cNvPr id="2050" name="Picture 2" descr="cookie mon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91" y="1975541"/>
            <a:ext cx="43815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5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will need to install client-sessions in order to use sessions in </a:t>
            </a:r>
            <a:r>
              <a:rPr lang="en-US" dirty="0" err="1" smtClean="0"/>
              <a:t>NodeJS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client-sessions</a:t>
            </a:r>
          </a:p>
          <a:p>
            <a:r>
              <a:rPr lang="en-US" dirty="0" smtClean="0"/>
              <a:t>In order to use cookie-parser in your code you will need to include the following lines: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session = require('client-sessions');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app.use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(session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'session',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secret: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random_string_goes_here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duration: 30 * 60 * 1000,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activeDuration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5 * 60 * 1000,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}));</a:t>
            </a:r>
          </a:p>
        </p:txBody>
      </p:sp>
    </p:spTree>
    <p:extLst>
      <p:ext uri="{BB962C8B-B14F-4D97-AF65-F5344CB8AC3E}">
        <p14:creationId xmlns:p14="http://schemas.microsoft.com/office/powerpoint/2010/main" val="34935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Sessions in </a:t>
            </a:r>
            <a:r>
              <a:rPr lang="en-US" dirty="0" err="1" smtClean="0"/>
              <a:t>NodeJS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92842"/>
          </a:xfrm>
        </p:spPr>
        <p:txBody>
          <a:bodyPr>
            <a:normAutofit/>
          </a:bodyPr>
          <a:lstStyle/>
          <a:p>
            <a:r>
              <a:rPr lang="en-US" dirty="0" smtClean="0"/>
              <a:t>Check if a session exists with the following code: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req.session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 … }</a:t>
            </a:r>
          </a:p>
          <a:p>
            <a:endParaRPr lang="en-US" dirty="0"/>
          </a:p>
          <a:p>
            <a:r>
              <a:rPr lang="en-US" dirty="0" smtClean="0"/>
              <a:t>Halt the current session, getting rid of all session data:</a:t>
            </a:r>
            <a:endParaRPr lang="en-US" dirty="0"/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req.session.reset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To access or set session data use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req.session</a:t>
            </a:r>
            <a:r>
              <a:rPr lang="en-US" dirty="0" err="1" smtClean="0"/>
              <a:t>.variableName</a:t>
            </a:r>
            <a:r>
              <a:rPr lang="en-US" dirty="0" smtClean="0"/>
              <a:t>: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name = req.session.name;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req.session.email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name + '@email.arizona.edu';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timeout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2259085"/>
            <a:ext cx="10058400" cy="34749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0" tIns="0" rIns="0" bIns="119025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because HTTP is stateless, it is hard for the server to know when a user has finished a session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ideally, user explicitly logs out, but many users don't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client deletes session cookies when browser closes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server automatically cleans up old sessions after a period of time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old session data consumes resources and may present a security risk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can explicitly delete a session by calling 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rgbClr val="6EAC1C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session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rgbClr val="6EAC1C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.reset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6EAC1C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6EAC1C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2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Congratulations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7280" y="2073462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You now know more than the average web developer. (Really!)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You know an introductory amount about many topics/languages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You're capable of teaching yourself more...</a:t>
            </a:r>
            <a:endParaRPr lang="en-US" sz="2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6" name="Picture 2" descr="HTML tatt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05" y="2073462"/>
            <a:ext cx="300037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5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The #1 question I hear </a:t>
            </a:r>
            <a:r>
              <a:rPr lang="en" dirty="0" smtClean="0"/>
              <a:t>about </a:t>
            </a:r>
            <a:r>
              <a:rPr lang="en" dirty="0"/>
              <a:t>web </a:t>
            </a:r>
            <a:r>
              <a:rPr lang="en" dirty="0" smtClean="0"/>
              <a:t>programming: How </a:t>
            </a:r>
            <a:r>
              <a:rPr lang="en" dirty="0"/>
              <a:t>do I stay up to date??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560657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There are so many changing technologies…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dirty="0"/>
              <a:t>How do I know which ones to use?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dirty="0"/>
              <a:t>How do I learn about new libraries?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dirty="0"/>
              <a:t>Won't everything I learn be obsolete in 2 months?!?!</a:t>
            </a:r>
          </a:p>
          <a:p>
            <a:endParaRPr lang="en-US" dirty="0"/>
          </a:p>
        </p:txBody>
      </p:sp>
      <p:pic>
        <p:nvPicPr>
          <p:cNvPr id="5" name="Shape 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9755" y="3115003"/>
            <a:ext cx="7473449" cy="281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0217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4377</TotalTime>
  <Words>1354</Words>
  <Application>Microsoft Office PowerPoint</Application>
  <PresentationFormat>Widescreen</PresentationFormat>
  <Paragraphs>213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Consolas</vt:lpstr>
      <vt:lpstr>Courier New</vt:lpstr>
      <vt:lpstr>Helvetica</vt:lpstr>
      <vt:lpstr>Retrospect</vt:lpstr>
      <vt:lpstr>CSc 337</vt:lpstr>
      <vt:lpstr>What is a session?</vt:lpstr>
      <vt:lpstr>How sessions are established</vt:lpstr>
      <vt:lpstr>Cookies vs. sessions</vt:lpstr>
      <vt:lpstr>Using Sessions</vt:lpstr>
      <vt:lpstr>Sessions in NodeJS</vt:lpstr>
      <vt:lpstr>Session timeout</vt:lpstr>
      <vt:lpstr>Congratulations!</vt:lpstr>
      <vt:lpstr>The #1 question I hear about web programming: How do I stay up to date??</vt:lpstr>
      <vt:lpstr>Q: How do I stay up to date??</vt:lpstr>
      <vt:lpstr>Fundamentals don't change</vt:lpstr>
      <vt:lpstr>The real question to ask</vt:lpstr>
      <vt:lpstr>Choosing good tools</vt:lpstr>
      <vt:lpstr>Choosing good tools</vt:lpstr>
      <vt:lpstr>Choosing good tools</vt:lpstr>
      <vt:lpstr>General advice</vt:lpstr>
      <vt:lpstr>What next?</vt:lpstr>
      <vt:lpstr>Helpful CS classes</vt:lpstr>
      <vt:lpstr>Learn more about HTML5</vt:lpstr>
      <vt:lpstr>Learn more about CSS3</vt:lpstr>
      <vt:lpstr>Learn more about JavaScript</vt:lpstr>
      <vt:lpstr>How do I use a Framework? Just try it out</vt:lpstr>
      <vt:lpstr> </vt:lpstr>
      <vt:lpstr>Protecting web resources</vt:lpstr>
      <vt:lpstr>Example htaccess, htpasswd files</vt:lpstr>
      <vt:lpstr>Taking a web site "live"</vt:lpstr>
      <vt:lpstr>Publishing web pages</vt:lpstr>
      <vt:lpstr>Publishing static web pages</vt:lpstr>
      <vt:lpstr>Publishing server-side code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154</dc:title>
  <dc:creator>allison</dc:creator>
  <cp:lastModifiedBy>allison</cp:lastModifiedBy>
  <cp:revision>29</cp:revision>
  <dcterms:created xsi:type="dcterms:W3CDTF">2014-10-16T21:42:03Z</dcterms:created>
  <dcterms:modified xsi:type="dcterms:W3CDTF">2019-04-18T19:37:07Z</dcterms:modified>
</cp:coreProperties>
</file>